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437" r:id="rId7"/>
    <p:sldId id="4406" r:id="rId8"/>
    <p:sldId id="4433" r:id="rId9"/>
    <p:sldId id="4442" r:id="rId10"/>
    <p:sldId id="4229" r:id="rId11"/>
    <p:sldId id="4435" r:id="rId12"/>
    <p:sldId id="4438" r:id="rId13"/>
    <p:sldId id="4441" r:id="rId14"/>
    <p:sldId id="4425" r:id="rId15"/>
    <p:sldId id="4432" r:id="rId16"/>
    <p:sldId id="4426" r:id="rId17"/>
    <p:sldId id="4209" r:id="rId18"/>
    <p:sldId id="4183" r:id="rId19"/>
    <p:sldId id="4184" r:id="rId20"/>
    <p:sldId id="4241" r:id="rId21"/>
    <p:sldId id="4401" r:id="rId22"/>
    <p:sldId id="4402" r:id="rId23"/>
    <p:sldId id="4443"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0029DA"/>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61.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7.xml"/><Relationship Id="rId2" Type="http://schemas.openxmlformats.org/officeDocument/2006/relationships/image" Target="../media/image35.png"/><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8.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9.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0.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8.xml"/><Relationship Id="rId6" Type="http://schemas.openxmlformats.org/officeDocument/2006/relationships/image" Target="../media/image56.png"/><Relationship Id="rId5" Type="http://schemas.openxmlformats.org/officeDocument/2006/relationships/tags" Target="../tags/tag147.xml"/><Relationship Id="rId4" Type="http://schemas.openxmlformats.org/officeDocument/2006/relationships/image" Target="../media/image3.png"/><Relationship Id="rId3" Type="http://schemas.openxmlformats.org/officeDocument/2006/relationships/tags" Target="../tags/tag146.xml"/><Relationship Id="rId2" Type="http://schemas.openxmlformats.org/officeDocument/2006/relationships/image" Target="../media/image1.png"/><Relationship Id="rId1" Type="http://schemas.openxmlformats.org/officeDocument/2006/relationships/tags" Target="../tags/tag14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2.xml"/><Relationship Id="rId6" Type="http://schemas.openxmlformats.org/officeDocument/2006/relationships/image" Target="../media/image57.png"/><Relationship Id="rId5" Type="http://schemas.openxmlformats.org/officeDocument/2006/relationships/tags" Target="../tags/tag151.xml"/><Relationship Id="rId4" Type="http://schemas.openxmlformats.org/officeDocument/2006/relationships/image" Target="../media/image3.png"/><Relationship Id="rId3" Type="http://schemas.openxmlformats.org/officeDocument/2006/relationships/tags" Target="../tags/tag150.xml"/><Relationship Id="rId2" Type="http://schemas.openxmlformats.org/officeDocument/2006/relationships/image" Target="../media/image1.png"/><Relationship Id="rId1" Type="http://schemas.openxmlformats.org/officeDocument/2006/relationships/tags" Target="../tags/tag149.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6.xml"/><Relationship Id="rId6" Type="http://schemas.openxmlformats.org/officeDocument/2006/relationships/image" Target="../media/image58.png"/><Relationship Id="rId5" Type="http://schemas.openxmlformats.org/officeDocument/2006/relationships/tags" Target="../tags/tag155.xml"/><Relationship Id="rId4" Type="http://schemas.openxmlformats.org/officeDocument/2006/relationships/image" Target="../media/image3.png"/><Relationship Id="rId3" Type="http://schemas.openxmlformats.org/officeDocument/2006/relationships/tags" Target="../tags/tag154.xml"/><Relationship Id="rId2" Type="http://schemas.openxmlformats.org/officeDocument/2006/relationships/image" Target="../media/image1.png"/><Relationship Id="rId1" Type="http://schemas.openxmlformats.org/officeDocument/2006/relationships/tags" Target="../tags/tag153.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image" Target="../media/image3.png"/><Relationship Id="rId3" Type="http://schemas.openxmlformats.org/officeDocument/2006/relationships/tags" Target="../tags/tag158.xml"/><Relationship Id="rId2" Type="http://schemas.openxmlformats.org/officeDocument/2006/relationships/image" Target="../media/image1.png"/><Relationship Id="rId1" Type="http://schemas.openxmlformats.org/officeDocument/2006/relationships/tags" Target="../tags/tag15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slideLayout" Target="../slideLayouts/slideLayout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超跌方向找受伤主力</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332740" y="874395"/>
            <a:ext cx="5066030" cy="420878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528945" y="874395"/>
            <a:ext cx="4354830" cy="2609850"/>
          </a:xfrm>
          <a:prstGeom prst="rect">
            <a:avLst/>
          </a:prstGeom>
          <a:ln>
            <a:solidFill>
              <a:schemeClr val="accent1"/>
            </a:solidFill>
          </a:ln>
        </p:spPr>
      </p:pic>
      <p:sp>
        <p:nvSpPr>
          <p:cNvPr id="5" name="文本框 4"/>
          <p:cNvSpPr txBox="1"/>
          <p:nvPr/>
        </p:nvSpPr>
        <p:spPr>
          <a:xfrm>
            <a:off x="5873750" y="3761740"/>
            <a:ext cx="4260215" cy="645160"/>
          </a:xfrm>
          <a:prstGeom prst="rect">
            <a:avLst/>
          </a:prstGeom>
          <a:noFill/>
        </p:spPr>
        <p:txBody>
          <a:bodyPr wrap="square" rtlCol="0">
            <a:spAutoFit/>
          </a:bodyPr>
          <a:p>
            <a:r>
              <a:rPr lang="zh-CN" altLang="en-US">
                <a:solidFill>
                  <a:srgbClr val="FF0000"/>
                </a:solidFill>
              </a:rPr>
              <a:t>超跌方向：</a:t>
            </a:r>
            <a:r>
              <a:rPr lang="zh-CN" altLang="en-US"/>
              <a:t>科技类、有色、军工</a:t>
            </a:r>
            <a:endParaRPr lang="zh-CN" altLang="en-US"/>
          </a:p>
          <a:p>
            <a:endParaRPr lang="zh-CN" altLang="en-US"/>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受伤主力（接上页）</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25730" y="768350"/>
            <a:ext cx="5353685" cy="461518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3778885" y="1006475"/>
            <a:ext cx="3872230" cy="3842385"/>
          </a:xfrm>
          <a:prstGeom prst="rect">
            <a:avLst/>
          </a:prstGeom>
          <a:ln>
            <a:solidFill>
              <a:schemeClr val="accent1"/>
            </a:solidFill>
          </a:ln>
        </p:spPr>
      </p:pic>
      <p:pic>
        <p:nvPicPr>
          <p:cNvPr id="11" name="图片 10"/>
          <p:cNvPicPr>
            <a:picLocks noChangeAspect="1"/>
          </p:cNvPicPr>
          <p:nvPr/>
        </p:nvPicPr>
        <p:blipFill>
          <a:blip r:embed="rId3"/>
          <a:stretch>
            <a:fillRect/>
          </a:stretch>
        </p:blipFill>
        <p:spPr>
          <a:xfrm>
            <a:off x="6207760" y="2063115"/>
            <a:ext cx="3681730" cy="3320415"/>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8625840" y="3364230"/>
            <a:ext cx="3488055" cy="2967355"/>
          </a:xfrm>
          <a:prstGeom prst="rect">
            <a:avLst/>
          </a:prstGeom>
          <a:ln>
            <a:solidFill>
              <a:schemeClr val="accent1"/>
            </a:solidFill>
          </a:ln>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受伤主力：鱼苗修复（</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4.8</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0" y="817880"/>
            <a:ext cx="4974590" cy="513969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3733800" y="899795"/>
            <a:ext cx="3919220" cy="3924300"/>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6219190" y="1560830"/>
            <a:ext cx="3865245" cy="3933825"/>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8569325" y="2703195"/>
            <a:ext cx="3490595" cy="3328035"/>
          </a:xfrm>
          <a:prstGeom prst="rect">
            <a:avLst/>
          </a:prstGeom>
          <a:ln>
            <a:solidFill>
              <a:schemeClr val="accent1"/>
            </a:solidFill>
          </a:ln>
        </p:spPr>
      </p:pic>
      <p:sp>
        <p:nvSpPr>
          <p:cNvPr id="3" name="文本框 2"/>
          <p:cNvSpPr txBox="1"/>
          <p:nvPr/>
        </p:nvSpPr>
        <p:spPr>
          <a:xfrm>
            <a:off x="494665" y="6047740"/>
            <a:ext cx="9835515" cy="337185"/>
          </a:xfrm>
          <a:prstGeom prst="rect">
            <a:avLst/>
          </a:prstGeom>
          <a:noFill/>
        </p:spPr>
        <p:txBody>
          <a:bodyPr wrap="square" rtlCol="0">
            <a:spAutoFit/>
          </a:bodyPr>
          <a:p>
            <a:r>
              <a:rPr lang="zh-CN" altLang="en-US" sz="1600">
                <a:highlight>
                  <a:srgbClr val="FFFF00"/>
                </a:highlight>
              </a:rPr>
              <a:t>有色金属类逻辑改变：停战</a:t>
            </a:r>
            <a:r>
              <a:rPr lang="en-US" altLang="zh-CN" sz="1600">
                <a:highlight>
                  <a:srgbClr val="FFFF00"/>
                </a:highlight>
              </a:rPr>
              <a:t>——</a:t>
            </a:r>
            <a:r>
              <a:rPr lang="zh-CN" altLang="en-US" sz="1600">
                <a:highlight>
                  <a:srgbClr val="FFFF00"/>
                </a:highlight>
              </a:rPr>
              <a:t>通胀降低</a:t>
            </a:r>
            <a:r>
              <a:rPr lang="en-US" altLang="zh-CN" sz="1600">
                <a:highlight>
                  <a:srgbClr val="FFFF00"/>
                </a:highlight>
              </a:rPr>
              <a:t>——</a:t>
            </a:r>
            <a:r>
              <a:rPr lang="zh-CN" altLang="en-US" sz="1600">
                <a:highlight>
                  <a:srgbClr val="FFFF00"/>
                </a:highlight>
              </a:rPr>
              <a:t>降低预期再次提升</a:t>
            </a:r>
            <a:r>
              <a:rPr lang="en-US" altLang="zh-CN" sz="1600">
                <a:highlight>
                  <a:srgbClr val="FFFF00"/>
                </a:highlight>
              </a:rPr>
              <a:t>——</a:t>
            </a:r>
            <a:r>
              <a:rPr lang="zh-CN" altLang="en-US" sz="1600">
                <a:highlight>
                  <a:srgbClr val="FFFF00"/>
                </a:highlight>
              </a:rPr>
              <a:t>美元贬值</a:t>
            </a:r>
            <a:r>
              <a:rPr lang="en-US" altLang="zh-CN" sz="1600">
                <a:highlight>
                  <a:srgbClr val="FFFF00"/>
                </a:highlight>
              </a:rPr>
              <a:t>——</a:t>
            </a:r>
            <a:r>
              <a:rPr lang="zh-CN" altLang="en-US" sz="1600">
                <a:highlight>
                  <a:srgbClr val="FFFF00"/>
                </a:highlight>
              </a:rPr>
              <a:t>大宗升值。（有利于反弹）</a:t>
            </a:r>
            <a:endParaRPr lang="zh-CN" altLang="en-US" sz="1600">
              <a:highlight>
                <a:srgbClr val="FFFF00"/>
              </a:highlight>
            </a:endParaRPr>
          </a:p>
        </p:txBody>
      </p:sp>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《螺蛳粉》笔记本</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3-5</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页</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descr="5"/>
          <p:cNvPicPr>
            <a:picLocks noChangeAspect="1"/>
          </p:cNvPicPr>
          <p:nvPr/>
        </p:nvPicPr>
        <p:blipFill>
          <a:blip r:embed="rId1"/>
          <a:stretch>
            <a:fillRect/>
          </a:stretch>
        </p:blipFill>
        <p:spPr>
          <a:xfrm>
            <a:off x="7857490" y="852805"/>
            <a:ext cx="4175760" cy="5400675"/>
          </a:xfrm>
          <a:prstGeom prst="rect">
            <a:avLst/>
          </a:prstGeom>
          <a:ln>
            <a:solidFill>
              <a:schemeClr val="accent1"/>
            </a:solidFill>
          </a:ln>
        </p:spPr>
      </p:pic>
      <p:pic>
        <p:nvPicPr>
          <p:cNvPr id="5" name="图片 4" descr="3"/>
          <p:cNvPicPr>
            <a:picLocks noChangeAspect="1"/>
          </p:cNvPicPr>
          <p:nvPr/>
        </p:nvPicPr>
        <p:blipFill>
          <a:blip r:embed="rId2"/>
          <a:stretch>
            <a:fillRect/>
          </a:stretch>
        </p:blipFill>
        <p:spPr>
          <a:xfrm>
            <a:off x="74295" y="852805"/>
            <a:ext cx="3673475" cy="5400040"/>
          </a:xfrm>
          <a:prstGeom prst="rect">
            <a:avLst/>
          </a:prstGeom>
          <a:ln>
            <a:solidFill>
              <a:schemeClr val="accent1"/>
            </a:solidFill>
          </a:ln>
        </p:spPr>
      </p:pic>
      <p:pic>
        <p:nvPicPr>
          <p:cNvPr id="6" name="图片 5" descr="4"/>
          <p:cNvPicPr>
            <a:picLocks noChangeAspect="1"/>
          </p:cNvPicPr>
          <p:nvPr/>
        </p:nvPicPr>
        <p:blipFill>
          <a:blip r:embed="rId3"/>
          <a:stretch>
            <a:fillRect/>
          </a:stretch>
        </p:blipFill>
        <p:spPr>
          <a:xfrm>
            <a:off x="3806190" y="852170"/>
            <a:ext cx="3980180" cy="5400675"/>
          </a:xfrm>
          <a:prstGeom prst="rect">
            <a:avLst/>
          </a:prstGeom>
          <a:ln>
            <a:solidFill>
              <a:schemeClr val="accent1"/>
            </a:solidFill>
          </a:ln>
        </p:spPr>
      </p:pic>
      <p:sp>
        <p:nvSpPr>
          <p:cNvPr id="7" name="矩形 6"/>
          <p:cNvSpPr/>
          <p:nvPr/>
        </p:nvSpPr>
        <p:spPr>
          <a:xfrm>
            <a:off x="1212850" y="3044190"/>
            <a:ext cx="2075180" cy="512445"/>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304530" y="3301365"/>
            <a:ext cx="3058160" cy="198120"/>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主题猎手1920_1080_1775972650761"/>
          <p:cNvPicPr>
            <a:picLocks noChangeAspect="1"/>
          </p:cNvPicPr>
          <p:nvPr/>
        </p:nvPicPr>
        <p:blipFill>
          <a:blip r:embed="rId6"/>
          <a:stretch>
            <a:fillRect/>
          </a:stretch>
        </p:blipFill>
        <p:spPr>
          <a:xfrm>
            <a:off x="-9525"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已开户海报_177597266451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大而美，小而精</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2026.4.12</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_1080_1775972681250"/>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四月行情特征</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376555" y="748030"/>
            <a:ext cx="3212465" cy="1746250"/>
          </a:xfrm>
          <a:prstGeom prst="rect">
            <a:avLst/>
          </a:prstGeom>
          <a:ln>
            <a:solidFill>
              <a:schemeClr val="accent1"/>
            </a:solidFill>
          </a:ln>
        </p:spPr>
      </p:pic>
      <p:sp>
        <p:nvSpPr>
          <p:cNvPr id="7" name="文本框 6"/>
          <p:cNvSpPr txBox="1"/>
          <p:nvPr/>
        </p:nvSpPr>
        <p:spPr>
          <a:xfrm>
            <a:off x="2361565" y="2063750"/>
            <a:ext cx="1487170" cy="368300"/>
          </a:xfrm>
          <a:prstGeom prst="rect">
            <a:avLst/>
          </a:prstGeom>
          <a:noFill/>
        </p:spPr>
        <p:txBody>
          <a:bodyPr wrap="square" rtlCol="0">
            <a:spAutoFit/>
          </a:bodyPr>
          <a:p>
            <a:r>
              <a:rPr lang="en-US" altLang="zh-CN">
                <a:highlight>
                  <a:srgbClr val="FFFF00"/>
                </a:highlight>
              </a:rPr>
              <a:t>2024.4</a:t>
            </a:r>
            <a:r>
              <a:rPr lang="zh-CN" altLang="en-US">
                <a:highlight>
                  <a:srgbClr val="FFFF00"/>
                </a:highlight>
              </a:rPr>
              <a:t>月</a:t>
            </a:r>
            <a:endParaRPr lang="zh-CN" altLang="en-US">
              <a:highlight>
                <a:srgbClr val="FFFF00"/>
              </a:highlight>
            </a:endParaRPr>
          </a:p>
        </p:txBody>
      </p:sp>
      <p:pic>
        <p:nvPicPr>
          <p:cNvPr id="8" name="图片 7"/>
          <p:cNvPicPr>
            <a:picLocks noChangeAspect="1"/>
          </p:cNvPicPr>
          <p:nvPr/>
        </p:nvPicPr>
        <p:blipFill>
          <a:blip r:embed="rId2"/>
          <a:stretch>
            <a:fillRect/>
          </a:stretch>
        </p:blipFill>
        <p:spPr>
          <a:xfrm>
            <a:off x="376555" y="2593340"/>
            <a:ext cx="3212465" cy="1785620"/>
          </a:xfrm>
          <a:prstGeom prst="rect">
            <a:avLst/>
          </a:prstGeom>
          <a:ln>
            <a:solidFill>
              <a:schemeClr val="accent1"/>
            </a:solidFill>
          </a:ln>
        </p:spPr>
      </p:pic>
      <p:sp>
        <p:nvSpPr>
          <p:cNvPr id="9" name="文本框 8"/>
          <p:cNvSpPr txBox="1"/>
          <p:nvPr/>
        </p:nvSpPr>
        <p:spPr>
          <a:xfrm>
            <a:off x="2362200" y="3853815"/>
            <a:ext cx="1486535" cy="368300"/>
          </a:xfrm>
          <a:prstGeom prst="rect">
            <a:avLst/>
          </a:prstGeom>
          <a:noFill/>
        </p:spPr>
        <p:txBody>
          <a:bodyPr wrap="square" rtlCol="0">
            <a:spAutoFit/>
          </a:bodyPr>
          <a:p>
            <a:r>
              <a:rPr lang="en-US" altLang="zh-CN">
                <a:highlight>
                  <a:srgbClr val="FFFF00"/>
                </a:highlight>
              </a:rPr>
              <a:t>2025.4</a:t>
            </a:r>
            <a:r>
              <a:rPr lang="zh-CN" altLang="en-US">
                <a:highlight>
                  <a:srgbClr val="FFFF00"/>
                </a:highlight>
              </a:rPr>
              <a:t>月</a:t>
            </a:r>
            <a:endParaRPr lang="zh-CN" altLang="en-US">
              <a:highlight>
                <a:srgbClr val="FFFF00"/>
              </a:highlight>
            </a:endParaRPr>
          </a:p>
        </p:txBody>
      </p:sp>
      <p:pic>
        <p:nvPicPr>
          <p:cNvPr id="10" name="图片 9"/>
          <p:cNvPicPr>
            <a:picLocks noChangeAspect="1"/>
          </p:cNvPicPr>
          <p:nvPr/>
        </p:nvPicPr>
        <p:blipFill>
          <a:blip r:embed="rId3"/>
          <a:stretch>
            <a:fillRect/>
          </a:stretch>
        </p:blipFill>
        <p:spPr>
          <a:xfrm>
            <a:off x="376555" y="4478020"/>
            <a:ext cx="3212465" cy="1703705"/>
          </a:xfrm>
          <a:prstGeom prst="rect">
            <a:avLst/>
          </a:prstGeom>
          <a:ln>
            <a:solidFill>
              <a:schemeClr val="accent1"/>
            </a:solidFill>
          </a:ln>
        </p:spPr>
      </p:pic>
      <p:sp>
        <p:nvSpPr>
          <p:cNvPr id="11" name="文本框 10"/>
          <p:cNvSpPr txBox="1"/>
          <p:nvPr/>
        </p:nvSpPr>
        <p:spPr>
          <a:xfrm>
            <a:off x="2361565" y="5643880"/>
            <a:ext cx="1297940" cy="368300"/>
          </a:xfrm>
          <a:prstGeom prst="rect">
            <a:avLst/>
          </a:prstGeom>
          <a:noFill/>
        </p:spPr>
        <p:txBody>
          <a:bodyPr wrap="square" rtlCol="0">
            <a:spAutoFit/>
          </a:bodyPr>
          <a:p>
            <a:r>
              <a:rPr lang="en-US" altLang="zh-CN">
                <a:highlight>
                  <a:srgbClr val="FFFF00"/>
                </a:highlight>
              </a:rPr>
              <a:t>2026.4</a:t>
            </a:r>
            <a:r>
              <a:rPr lang="zh-CN" altLang="en-US">
                <a:highlight>
                  <a:srgbClr val="FFFF00"/>
                </a:highlight>
              </a:rPr>
              <a:t>月</a:t>
            </a:r>
            <a:endParaRPr lang="zh-CN" altLang="en-US">
              <a:highlight>
                <a:srgbClr val="FFFF00"/>
              </a:highlight>
            </a:endParaRPr>
          </a:p>
        </p:txBody>
      </p:sp>
      <p:pic>
        <p:nvPicPr>
          <p:cNvPr id="12" name="图片 11"/>
          <p:cNvPicPr>
            <a:picLocks noChangeAspect="1"/>
          </p:cNvPicPr>
          <p:nvPr/>
        </p:nvPicPr>
        <p:blipFill>
          <a:blip r:embed="rId4"/>
          <a:stretch>
            <a:fillRect/>
          </a:stretch>
        </p:blipFill>
        <p:spPr>
          <a:xfrm>
            <a:off x="3757930" y="748030"/>
            <a:ext cx="2618105" cy="2475230"/>
          </a:xfrm>
          <a:prstGeom prst="rect">
            <a:avLst/>
          </a:prstGeom>
          <a:ln>
            <a:solidFill>
              <a:schemeClr val="accent1"/>
            </a:solidFill>
          </a:ln>
        </p:spPr>
      </p:pic>
      <p:pic>
        <p:nvPicPr>
          <p:cNvPr id="13" name="图片 12"/>
          <p:cNvPicPr>
            <a:picLocks noChangeAspect="1"/>
          </p:cNvPicPr>
          <p:nvPr/>
        </p:nvPicPr>
        <p:blipFill>
          <a:blip r:embed="rId5"/>
          <a:stretch>
            <a:fillRect/>
          </a:stretch>
        </p:blipFill>
        <p:spPr>
          <a:xfrm>
            <a:off x="3768725" y="3373120"/>
            <a:ext cx="2651125" cy="2639060"/>
          </a:xfrm>
          <a:prstGeom prst="rect">
            <a:avLst/>
          </a:prstGeom>
          <a:ln>
            <a:solidFill>
              <a:schemeClr val="accent1"/>
            </a:solidFill>
          </a:ln>
        </p:spPr>
      </p:pic>
      <p:sp>
        <p:nvSpPr>
          <p:cNvPr id="14" name="文本框 13"/>
          <p:cNvSpPr txBox="1"/>
          <p:nvPr/>
        </p:nvSpPr>
        <p:spPr>
          <a:xfrm>
            <a:off x="6599555" y="5011420"/>
            <a:ext cx="5389880" cy="1170305"/>
          </a:xfrm>
          <a:prstGeom prst="rect">
            <a:avLst/>
          </a:prstGeom>
          <a:noFill/>
        </p:spPr>
        <p:txBody>
          <a:bodyPr wrap="square" rtlCol="0">
            <a:spAutoFit/>
          </a:bodyPr>
          <a:p>
            <a:pPr>
              <a:lnSpc>
                <a:spcPct val="130000"/>
              </a:lnSpc>
            </a:pPr>
            <a:r>
              <a:rPr lang="zh-CN" altLang="en-US">
                <a:solidFill>
                  <a:srgbClr val="F315F3"/>
                </a:solidFill>
              </a:rPr>
              <a:t>近年四月特征</a:t>
            </a:r>
            <a:r>
              <a:rPr lang="zh-CN" altLang="en-US"/>
              <a:t>：</a:t>
            </a:r>
            <a:endParaRPr lang="zh-CN" altLang="en-US"/>
          </a:p>
          <a:p>
            <a:pPr>
              <a:lnSpc>
                <a:spcPct val="130000"/>
              </a:lnSpc>
            </a:pPr>
            <a:r>
              <a:rPr lang="zh-CN" altLang="en-US"/>
              <a:t>①指数</a:t>
            </a:r>
            <a:r>
              <a:rPr lang="zh-CN" altLang="en-US">
                <a:solidFill>
                  <a:srgbClr val="0029DA"/>
                </a:solidFill>
              </a:rPr>
              <a:t>挖坑</a:t>
            </a:r>
            <a:r>
              <a:rPr lang="zh-CN" altLang="en-US"/>
              <a:t>，逢跌金字塔布局</a:t>
            </a:r>
            <a:r>
              <a:rPr lang="zh-CN" altLang="en-US">
                <a:solidFill>
                  <a:srgbClr val="FF0000"/>
                </a:solidFill>
              </a:rPr>
              <a:t>宽基（</a:t>
            </a:r>
            <a:r>
              <a:rPr lang="en-US" altLang="zh-CN">
                <a:solidFill>
                  <a:srgbClr val="FF0000"/>
                </a:solidFill>
              </a:rPr>
              <a:t>ETF</a:t>
            </a:r>
            <a:r>
              <a:rPr lang="zh-CN" altLang="en-US">
                <a:solidFill>
                  <a:srgbClr val="FF0000"/>
                </a:solidFill>
              </a:rPr>
              <a:t>）易获利</a:t>
            </a:r>
            <a:r>
              <a:rPr lang="zh-CN" altLang="en-US"/>
              <a:t>。</a:t>
            </a:r>
            <a:endParaRPr lang="zh-CN" altLang="en-US"/>
          </a:p>
          <a:p>
            <a:pPr>
              <a:lnSpc>
                <a:spcPct val="130000"/>
              </a:lnSpc>
            </a:pPr>
            <a:r>
              <a:rPr lang="zh-CN" altLang="en-US"/>
              <a:t>②市场以</a:t>
            </a:r>
            <a:r>
              <a:rPr lang="zh-CN" altLang="en-US">
                <a:solidFill>
                  <a:srgbClr val="FF0000"/>
                </a:solidFill>
              </a:rPr>
              <a:t>大而美</a:t>
            </a:r>
            <a:r>
              <a:rPr lang="zh-CN" altLang="en-US"/>
              <a:t>为风格拉抬指数。</a:t>
            </a:r>
            <a:endParaRPr lang="zh-CN" altLang="en-US"/>
          </a:p>
        </p:txBody>
      </p:sp>
      <p:pic>
        <p:nvPicPr>
          <p:cNvPr id="15" name="图片 14"/>
          <p:cNvPicPr>
            <a:picLocks noChangeAspect="1"/>
          </p:cNvPicPr>
          <p:nvPr/>
        </p:nvPicPr>
        <p:blipFill>
          <a:blip r:embed="rId6"/>
          <a:stretch>
            <a:fillRect/>
          </a:stretch>
        </p:blipFill>
        <p:spPr>
          <a:xfrm>
            <a:off x="6544945" y="748030"/>
            <a:ext cx="3987165" cy="2244090"/>
          </a:xfrm>
          <a:prstGeom prst="rect">
            <a:avLst/>
          </a:prstGeom>
          <a:ln>
            <a:solidFill>
              <a:schemeClr val="accent1"/>
            </a:solidFill>
          </a:ln>
        </p:spPr>
      </p:pic>
      <p:pic>
        <p:nvPicPr>
          <p:cNvPr id="17" name="图片 16"/>
          <p:cNvPicPr>
            <a:picLocks noChangeAspect="1"/>
          </p:cNvPicPr>
          <p:nvPr/>
        </p:nvPicPr>
        <p:blipFill>
          <a:blip r:embed="rId7"/>
          <a:stretch>
            <a:fillRect/>
          </a:stretch>
        </p:blipFill>
        <p:spPr>
          <a:xfrm>
            <a:off x="6529070" y="3063875"/>
            <a:ext cx="3532505" cy="1414780"/>
          </a:xfrm>
          <a:prstGeom prst="rect">
            <a:avLst/>
          </a:prstGeom>
          <a:ln>
            <a:solidFill>
              <a:schemeClr val="accent1"/>
            </a:solidFill>
          </a:ln>
        </p:spPr>
      </p:pic>
      <p:pic>
        <p:nvPicPr>
          <p:cNvPr id="18" name="图片 17"/>
          <p:cNvPicPr>
            <a:picLocks noChangeAspect="1"/>
          </p:cNvPicPr>
          <p:nvPr/>
        </p:nvPicPr>
        <p:blipFill>
          <a:blip r:embed="rId8"/>
          <a:stretch>
            <a:fillRect/>
          </a:stretch>
        </p:blipFill>
        <p:spPr>
          <a:xfrm>
            <a:off x="8712200" y="3925570"/>
            <a:ext cx="3373755" cy="1390015"/>
          </a:xfrm>
          <a:prstGeom prst="rect">
            <a:avLst/>
          </a:prstGeom>
          <a:ln>
            <a:solidFill>
              <a:schemeClr val="accent1"/>
            </a:solidFill>
          </a:ln>
        </p:spPr>
      </p:pic>
      <p:sp>
        <p:nvSpPr>
          <p:cNvPr id="19" name="文本框 18"/>
          <p:cNvSpPr txBox="1"/>
          <p:nvPr/>
        </p:nvSpPr>
        <p:spPr>
          <a:xfrm>
            <a:off x="8273415" y="3484880"/>
            <a:ext cx="2041525" cy="306705"/>
          </a:xfrm>
          <a:prstGeom prst="rect">
            <a:avLst/>
          </a:prstGeom>
          <a:noFill/>
        </p:spPr>
        <p:txBody>
          <a:bodyPr wrap="square" rtlCol="0">
            <a:spAutoFit/>
          </a:bodyPr>
          <a:p>
            <a:r>
              <a:rPr lang="zh-CN" altLang="en-US" sz="1400">
                <a:highlight>
                  <a:srgbClr val="FFFF00"/>
                </a:highlight>
              </a:rPr>
              <a:t>大市值</a:t>
            </a:r>
            <a:r>
              <a:rPr lang="en-US" altLang="zh-CN" sz="1400">
                <a:highlight>
                  <a:srgbClr val="FFFF00"/>
                </a:highlight>
              </a:rPr>
              <a:t>/</a:t>
            </a:r>
            <a:r>
              <a:rPr lang="zh-CN" altLang="en-US" sz="1400">
                <a:highlight>
                  <a:srgbClr val="FFFF00"/>
                </a:highlight>
              </a:rPr>
              <a:t>高控盘</a:t>
            </a:r>
            <a:r>
              <a:rPr lang="en-US" altLang="zh-CN" sz="1400">
                <a:highlight>
                  <a:srgbClr val="FFFF00"/>
                </a:highlight>
              </a:rPr>
              <a:t>/</a:t>
            </a:r>
            <a:r>
              <a:rPr lang="zh-CN" altLang="en-US" sz="1400">
                <a:highlight>
                  <a:srgbClr val="FFFF00"/>
                </a:highlight>
              </a:rPr>
              <a:t>高价股</a:t>
            </a:r>
            <a:endParaRPr lang="zh-CN" altLang="en-US" sz="1400">
              <a:highlight>
                <a:srgbClr val="FFFF00"/>
              </a:highlight>
            </a:endParaRPr>
          </a:p>
        </p:txBody>
      </p:sp>
      <p:sp>
        <p:nvSpPr>
          <p:cNvPr id="20" name="文本框 19"/>
          <p:cNvSpPr txBox="1"/>
          <p:nvPr/>
        </p:nvSpPr>
        <p:spPr>
          <a:xfrm>
            <a:off x="10214610" y="4284345"/>
            <a:ext cx="1774190" cy="306705"/>
          </a:xfrm>
          <a:prstGeom prst="rect">
            <a:avLst/>
          </a:prstGeom>
          <a:noFill/>
        </p:spPr>
        <p:txBody>
          <a:bodyPr wrap="square" rtlCol="0">
            <a:spAutoFit/>
          </a:bodyPr>
          <a:p>
            <a:r>
              <a:rPr lang="zh-CN" altLang="en-US" sz="1400">
                <a:highlight>
                  <a:srgbClr val="FFFF00"/>
                </a:highlight>
              </a:rPr>
              <a:t>小盘</a:t>
            </a:r>
            <a:r>
              <a:rPr lang="en-US" altLang="zh-CN" sz="1400">
                <a:highlight>
                  <a:srgbClr val="FFFF00"/>
                </a:highlight>
              </a:rPr>
              <a:t>/</a:t>
            </a:r>
            <a:r>
              <a:rPr lang="zh-CN" altLang="en-US" sz="1400">
                <a:highlight>
                  <a:srgbClr val="FFFF00"/>
                </a:highlight>
              </a:rPr>
              <a:t>无控盘</a:t>
            </a:r>
            <a:r>
              <a:rPr lang="en-US" altLang="zh-CN" sz="1400">
                <a:highlight>
                  <a:srgbClr val="FFFF00"/>
                </a:highlight>
              </a:rPr>
              <a:t>/</a:t>
            </a:r>
            <a:r>
              <a:rPr lang="zh-CN" altLang="en-US" sz="1400">
                <a:highlight>
                  <a:srgbClr val="FFFF00"/>
                </a:highlight>
              </a:rPr>
              <a:t>低价股</a:t>
            </a:r>
            <a:endParaRPr lang="zh-CN" altLang="en-US" sz="1400">
              <a:highlight>
                <a:srgbClr val="FFFF00"/>
              </a:highlight>
            </a:endParaRPr>
          </a:p>
        </p:txBody>
      </p:sp>
      <p:sp>
        <p:nvSpPr>
          <p:cNvPr id="21" name="文本框 20"/>
          <p:cNvSpPr txBox="1"/>
          <p:nvPr/>
        </p:nvSpPr>
        <p:spPr>
          <a:xfrm>
            <a:off x="7022465" y="2342515"/>
            <a:ext cx="3935730" cy="368300"/>
          </a:xfrm>
          <a:prstGeom prst="rect">
            <a:avLst/>
          </a:prstGeom>
          <a:noFill/>
        </p:spPr>
        <p:txBody>
          <a:bodyPr wrap="square" rtlCol="0">
            <a:spAutoFit/>
          </a:bodyPr>
          <a:p>
            <a:r>
              <a:rPr lang="zh-CN" altLang="en-US">
                <a:highlight>
                  <a:srgbClr val="FFFF00"/>
                </a:highlight>
              </a:rPr>
              <a:t>各指数中大市值带动指数反弹</a:t>
            </a:r>
            <a:endParaRPr lang="zh-CN" altLang="en-US">
              <a:highlight>
                <a:srgbClr val="FFFF00"/>
              </a:highlight>
            </a:endParaRPr>
          </a:p>
        </p:txBody>
      </p:sp>
    </p:spTree>
    <p:custDataLst>
      <p:tags r:id="rId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震荡依旧是主旋律</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descr="底部的九套战法"/>
          <p:cNvPicPr>
            <a:picLocks noChangeAspect="1"/>
          </p:cNvPicPr>
          <p:nvPr/>
        </p:nvPicPr>
        <p:blipFill>
          <a:blip r:embed="rId1"/>
          <a:stretch>
            <a:fillRect/>
          </a:stretch>
        </p:blipFill>
        <p:spPr>
          <a:xfrm>
            <a:off x="5558155" y="845820"/>
            <a:ext cx="6513830" cy="3841115"/>
          </a:xfrm>
          <a:prstGeom prst="rect">
            <a:avLst/>
          </a:prstGeom>
          <a:ln>
            <a:solidFill>
              <a:schemeClr val="accent1"/>
            </a:solidFill>
          </a:ln>
        </p:spPr>
      </p:pic>
      <p:pic>
        <p:nvPicPr>
          <p:cNvPr id="8" name="图片 7"/>
          <p:cNvPicPr>
            <a:picLocks noChangeAspect="1"/>
          </p:cNvPicPr>
          <p:nvPr/>
        </p:nvPicPr>
        <p:blipFill>
          <a:blip r:embed="rId2"/>
          <a:srcRect t="11017"/>
          <a:stretch>
            <a:fillRect/>
          </a:stretch>
        </p:blipFill>
        <p:spPr>
          <a:xfrm>
            <a:off x="115570" y="768350"/>
            <a:ext cx="5211445" cy="2933700"/>
          </a:xfrm>
          <a:prstGeom prst="rect">
            <a:avLst/>
          </a:prstGeom>
          <a:ln>
            <a:solidFill>
              <a:schemeClr val="accent1"/>
            </a:solidFill>
          </a:ln>
        </p:spPr>
      </p:pic>
      <p:sp>
        <p:nvSpPr>
          <p:cNvPr id="10" name="椭圆 9"/>
          <p:cNvSpPr/>
          <p:nvPr/>
        </p:nvSpPr>
        <p:spPr>
          <a:xfrm>
            <a:off x="6585585" y="2755265"/>
            <a:ext cx="1777365" cy="404495"/>
          </a:xfrm>
          <a:prstGeom prst="ellipse">
            <a:avLst/>
          </a:prstGeom>
          <a:solidFill>
            <a:schemeClr val="accent1">
              <a:alpha val="2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9066530" y="2154555"/>
            <a:ext cx="1777365" cy="466725"/>
          </a:xfrm>
          <a:prstGeom prst="ellipse">
            <a:avLst/>
          </a:prstGeom>
          <a:solidFill>
            <a:srgbClr val="FF0000">
              <a:alpha val="11000"/>
            </a:srgb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nvSpPr>
        <p:spPr>
          <a:xfrm>
            <a:off x="5511165" y="4904105"/>
            <a:ext cx="5281930" cy="1322070"/>
          </a:xfrm>
          <a:prstGeom prst="rect">
            <a:avLst/>
          </a:prstGeom>
          <a:noFill/>
        </p:spPr>
        <p:txBody>
          <a:bodyPr wrap="square" rtlCol="0">
            <a:spAutoFit/>
          </a:bodyPr>
          <a:p>
            <a:r>
              <a:rPr lang="zh-CN" altLang="en-US" sz="2000">
                <a:solidFill>
                  <a:srgbClr val="0029DA"/>
                </a:solidFill>
              </a:rPr>
              <a:t>四月上旬：</a:t>
            </a:r>
            <a:r>
              <a:rPr lang="zh-CN" altLang="en-US" sz="2000"/>
              <a:t>周线金叉潮</a:t>
            </a:r>
            <a:r>
              <a:rPr lang="en-US" altLang="zh-CN" sz="2000"/>
              <a:t>——</a:t>
            </a:r>
            <a:r>
              <a:rPr lang="zh-CN" altLang="en-US" sz="2000"/>
              <a:t>站上智能辅助线</a:t>
            </a:r>
            <a:endParaRPr lang="zh-CN" altLang="en-US" sz="2000"/>
          </a:p>
          <a:p>
            <a:r>
              <a:rPr lang="zh-CN" altLang="en-US" sz="2000">
                <a:solidFill>
                  <a:srgbClr val="0029DA"/>
                </a:solidFill>
              </a:rPr>
              <a:t>五月初：</a:t>
            </a:r>
            <a:r>
              <a:rPr lang="en-US" altLang="zh-CN" sz="2000">
                <a:solidFill>
                  <a:srgbClr val="0029DA"/>
                </a:solidFill>
              </a:rPr>
              <a:t>    </a:t>
            </a:r>
            <a:r>
              <a:rPr lang="zh-CN" altLang="en-US" sz="2000"/>
              <a:t>熊线上移潮</a:t>
            </a:r>
            <a:r>
              <a:rPr lang="en-US" altLang="zh-CN" sz="2000"/>
              <a:t>——</a:t>
            </a:r>
            <a:r>
              <a:rPr lang="zh-CN" altLang="en-US" sz="2000"/>
              <a:t>突破平台</a:t>
            </a:r>
            <a:endParaRPr lang="zh-CN" altLang="en-US" sz="2000"/>
          </a:p>
          <a:p>
            <a:endParaRPr lang="zh-CN" altLang="en-US" sz="2000"/>
          </a:p>
          <a:p>
            <a:r>
              <a:rPr lang="zh-CN" altLang="en-US" sz="2000">
                <a:solidFill>
                  <a:srgbClr val="FF0000"/>
                </a:solidFill>
              </a:rPr>
              <a:t>指数大涨的背后，大多中小盘个股依旧在震荡</a:t>
            </a:r>
            <a:endParaRPr lang="zh-CN" altLang="en-US" sz="2000">
              <a:solidFill>
                <a:srgbClr val="FF0000"/>
              </a:solidFill>
            </a:endParaRPr>
          </a:p>
        </p:txBody>
      </p:sp>
      <p:sp>
        <p:nvSpPr>
          <p:cNvPr id="15" name="文本框 14"/>
          <p:cNvSpPr txBox="1"/>
          <p:nvPr/>
        </p:nvSpPr>
        <p:spPr>
          <a:xfrm>
            <a:off x="1861820" y="2791460"/>
            <a:ext cx="3322955" cy="368300"/>
          </a:xfrm>
          <a:prstGeom prst="rect">
            <a:avLst/>
          </a:prstGeom>
          <a:noFill/>
        </p:spPr>
        <p:txBody>
          <a:bodyPr wrap="square" rtlCol="0">
            <a:spAutoFit/>
          </a:bodyPr>
          <a:p>
            <a:r>
              <a:rPr lang="zh-CN" altLang="en-US">
                <a:highlight>
                  <a:srgbClr val="FFFF00"/>
                </a:highlight>
              </a:rPr>
              <a:t>周三大涨：周线金叉板块</a:t>
            </a:r>
            <a:r>
              <a:rPr lang="en-US" altLang="zh-CN">
                <a:highlight>
                  <a:srgbClr val="FFFF00"/>
                </a:highlight>
              </a:rPr>
              <a:t>51</a:t>
            </a:r>
            <a:r>
              <a:rPr lang="zh-CN" altLang="en-US">
                <a:highlight>
                  <a:srgbClr val="FFFF00"/>
                </a:highlight>
              </a:rPr>
              <a:t>个</a:t>
            </a:r>
            <a:endParaRPr lang="zh-CN" altLang="en-US">
              <a:highlight>
                <a:srgbClr val="FFFF00"/>
              </a:highlight>
            </a:endParaRPr>
          </a:p>
        </p:txBody>
      </p:sp>
      <p:pic>
        <p:nvPicPr>
          <p:cNvPr id="3" name="图片 2"/>
          <p:cNvPicPr>
            <a:picLocks noChangeAspect="1"/>
          </p:cNvPicPr>
          <p:nvPr/>
        </p:nvPicPr>
        <p:blipFill>
          <a:blip r:embed="rId3"/>
          <a:srcRect t="11838"/>
          <a:stretch>
            <a:fillRect/>
          </a:stretch>
        </p:blipFill>
        <p:spPr>
          <a:xfrm>
            <a:off x="175260" y="3797300"/>
            <a:ext cx="5151755" cy="2531745"/>
          </a:xfrm>
          <a:prstGeom prst="rect">
            <a:avLst/>
          </a:prstGeom>
          <a:ln>
            <a:solidFill>
              <a:schemeClr val="accent1"/>
            </a:solidFill>
          </a:ln>
        </p:spPr>
      </p:pic>
      <p:sp>
        <p:nvSpPr>
          <p:cNvPr id="4" name="文本框 3"/>
          <p:cNvSpPr txBox="1"/>
          <p:nvPr/>
        </p:nvSpPr>
        <p:spPr>
          <a:xfrm>
            <a:off x="867410" y="5610860"/>
            <a:ext cx="4384675" cy="368300"/>
          </a:xfrm>
          <a:prstGeom prst="rect">
            <a:avLst/>
          </a:prstGeom>
          <a:noFill/>
        </p:spPr>
        <p:txBody>
          <a:bodyPr wrap="square" rtlCol="0">
            <a:spAutoFit/>
          </a:bodyPr>
          <a:p>
            <a:r>
              <a:rPr lang="zh-CN" altLang="en-US">
                <a:highlight>
                  <a:srgbClr val="FFFF00"/>
                </a:highlight>
              </a:rPr>
              <a:t>周五再次大涨，周线金叉板块却减到了</a:t>
            </a:r>
            <a:r>
              <a:rPr lang="en-US" altLang="zh-CN">
                <a:highlight>
                  <a:srgbClr val="FFFF00"/>
                </a:highlight>
              </a:rPr>
              <a:t>49</a:t>
            </a:r>
            <a:endParaRPr lang="en-US" altLang="zh-CN">
              <a:highlight>
                <a:srgbClr val="FFFF00"/>
              </a:highlight>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7703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受伤主力模型（主线淘金为例）</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7" name="文本框 6"/>
          <p:cNvSpPr txBox="1"/>
          <p:nvPr/>
        </p:nvSpPr>
        <p:spPr>
          <a:xfrm>
            <a:off x="477520" y="4634865"/>
            <a:ext cx="3629025" cy="2030095"/>
          </a:xfrm>
          <a:prstGeom prst="rect">
            <a:avLst/>
          </a:prstGeom>
          <a:noFill/>
        </p:spPr>
        <p:txBody>
          <a:bodyPr wrap="square" rtlCol="0">
            <a:spAutoFit/>
          </a:bodyPr>
          <a:p>
            <a:r>
              <a:rPr lang="en-US" altLang="zh-CN">
                <a:highlight>
                  <a:srgbClr val="FFFF00"/>
                </a:highlight>
                <a:sym typeface="+mn-ea"/>
              </a:rPr>
              <a:t>1.</a:t>
            </a:r>
            <a:r>
              <a:rPr lang="zh-CN" altLang="en-US">
                <a:highlight>
                  <a:srgbClr val="FFFF00"/>
                </a:highlight>
                <a:sym typeface="+mn-ea"/>
              </a:rPr>
              <a:t>受伤主力（中线反弹空间）：</a:t>
            </a:r>
            <a:endParaRPr lang="zh-CN" altLang="en-US">
              <a:highlight>
                <a:srgbClr val="FFFF00"/>
              </a:highlight>
            </a:endParaRPr>
          </a:p>
          <a:p>
            <a:r>
              <a:rPr lang="zh-CN" altLang="en-US">
                <a:sym typeface="+mn-ea"/>
              </a:rPr>
              <a:t>①绩优股</a:t>
            </a:r>
            <a:endParaRPr lang="zh-CN" altLang="en-US"/>
          </a:p>
          <a:p>
            <a:r>
              <a:rPr lang="zh-CN" altLang="en-US">
                <a:sym typeface="+mn-ea"/>
              </a:rPr>
              <a:t>②有控盘</a:t>
            </a:r>
            <a:endParaRPr lang="zh-CN" altLang="en-US"/>
          </a:p>
          <a:p>
            <a:r>
              <a:rPr lang="zh-CN" altLang="en-US">
                <a:sym typeface="+mn-ea"/>
              </a:rPr>
              <a:t>③底部信号</a:t>
            </a:r>
            <a:endParaRPr lang="zh-CN" altLang="en-US">
              <a:sym typeface="+mn-ea"/>
            </a:endParaRPr>
          </a:p>
          <a:p>
            <a:endParaRPr lang="zh-CN" altLang="en-US">
              <a:solidFill>
                <a:srgbClr val="0029DA"/>
              </a:solidFill>
              <a:sym typeface="+mn-ea"/>
            </a:endParaRPr>
          </a:p>
          <a:p>
            <a:r>
              <a:rPr lang="zh-CN" altLang="en-US">
                <a:solidFill>
                  <a:srgbClr val="0029DA"/>
                </a:solidFill>
                <a:sym typeface="+mn-ea"/>
              </a:rPr>
              <a:t>卖点：前期平台附近，资金承压</a:t>
            </a:r>
            <a:endParaRPr lang="zh-CN" altLang="en-US">
              <a:solidFill>
                <a:srgbClr val="0029DA"/>
              </a:solidFill>
            </a:endParaRPr>
          </a:p>
          <a:p>
            <a:endParaRPr lang="zh-CN" altLang="en-US">
              <a:solidFill>
                <a:srgbClr val="0029DA"/>
              </a:solidFill>
            </a:endParaRPr>
          </a:p>
        </p:txBody>
      </p:sp>
      <p:pic>
        <p:nvPicPr>
          <p:cNvPr id="3" name="图片 2"/>
          <p:cNvPicPr>
            <a:picLocks noChangeAspect="1"/>
          </p:cNvPicPr>
          <p:nvPr/>
        </p:nvPicPr>
        <p:blipFill>
          <a:blip r:embed="rId1"/>
          <a:stretch>
            <a:fillRect/>
          </a:stretch>
        </p:blipFill>
        <p:spPr>
          <a:xfrm>
            <a:off x="321310" y="768350"/>
            <a:ext cx="4251960" cy="371665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4053840" y="4634865"/>
            <a:ext cx="3869690" cy="1052195"/>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5107305" y="768350"/>
            <a:ext cx="4904105" cy="3716655"/>
          </a:xfrm>
          <a:prstGeom prst="rect">
            <a:avLst/>
          </a:prstGeom>
          <a:ln>
            <a:solidFill>
              <a:schemeClr val="accent1"/>
            </a:solidFill>
          </a:ln>
        </p:spPr>
      </p:pic>
      <p:pic>
        <p:nvPicPr>
          <p:cNvPr id="8" name="图片 7"/>
          <p:cNvPicPr>
            <a:picLocks noChangeAspect="1"/>
          </p:cNvPicPr>
          <p:nvPr/>
        </p:nvPicPr>
        <p:blipFill>
          <a:blip r:embed="rId4"/>
          <a:srcRect r="31884"/>
          <a:stretch>
            <a:fillRect/>
          </a:stretch>
        </p:blipFill>
        <p:spPr>
          <a:xfrm>
            <a:off x="8041640" y="4618355"/>
            <a:ext cx="3368675" cy="1089025"/>
          </a:xfrm>
          <a:prstGeom prst="rect">
            <a:avLst/>
          </a:prstGeom>
          <a:ln>
            <a:solidFill>
              <a:schemeClr val="accent1"/>
            </a:solidFill>
          </a:ln>
        </p:spPr>
      </p:pic>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控盘突破模型</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（主线淘金为例）</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9" name="文本框 18"/>
          <p:cNvSpPr txBox="1"/>
          <p:nvPr/>
        </p:nvSpPr>
        <p:spPr>
          <a:xfrm>
            <a:off x="308610" y="4712335"/>
            <a:ext cx="4064000" cy="1586230"/>
          </a:xfrm>
          <a:prstGeom prst="rect">
            <a:avLst/>
          </a:prstGeom>
          <a:noFill/>
        </p:spPr>
        <p:txBody>
          <a:bodyPr wrap="square" rtlCol="0">
            <a:spAutoFit/>
          </a:bodyPr>
          <a:p>
            <a:r>
              <a:rPr lang="en-US" altLang="zh-CN">
                <a:highlight>
                  <a:srgbClr val="FFFF00"/>
                </a:highlight>
              </a:rPr>
              <a:t>2.</a:t>
            </a:r>
            <a:r>
              <a:rPr lang="zh-CN" altLang="en-US">
                <a:highlight>
                  <a:srgbClr val="FFFF00"/>
                </a:highlight>
              </a:rPr>
              <a:t>强者恒强（短期回档）：</a:t>
            </a:r>
            <a:endParaRPr lang="zh-CN" altLang="en-US">
              <a:highlight>
                <a:srgbClr val="FFFF00"/>
              </a:highlight>
            </a:endParaRPr>
          </a:p>
          <a:p>
            <a:pPr>
              <a:lnSpc>
                <a:spcPct val="110000"/>
              </a:lnSpc>
            </a:pPr>
            <a:r>
              <a:rPr lang="zh-CN" altLang="en-US"/>
              <a:t>①控盘新高</a:t>
            </a:r>
            <a:endParaRPr lang="zh-CN" altLang="en-US"/>
          </a:p>
          <a:p>
            <a:pPr>
              <a:lnSpc>
                <a:spcPct val="110000"/>
              </a:lnSpc>
            </a:pPr>
            <a:r>
              <a:rPr lang="zh-CN" altLang="en-US"/>
              <a:t>②股价新高</a:t>
            </a:r>
            <a:endParaRPr lang="zh-CN" altLang="en-US"/>
          </a:p>
          <a:p>
            <a:pPr>
              <a:lnSpc>
                <a:spcPct val="110000"/>
              </a:lnSpc>
            </a:pPr>
            <a:endParaRPr lang="zh-CN" altLang="en-US">
              <a:highlight>
                <a:srgbClr val="FFFF00"/>
              </a:highlight>
            </a:endParaRPr>
          </a:p>
          <a:p>
            <a:pPr>
              <a:lnSpc>
                <a:spcPct val="110000"/>
              </a:lnSpc>
            </a:pPr>
            <a:r>
              <a:rPr lang="zh-CN" altLang="en-US">
                <a:solidFill>
                  <a:srgbClr val="0029DA"/>
                </a:solidFill>
              </a:rPr>
              <a:t>卖点：触角、资金翻绿，周线死叉</a:t>
            </a:r>
            <a:endParaRPr lang="zh-CN" altLang="en-US">
              <a:solidFill>
                <a:srgbClr val="0029DA"/>
              </a:solidFill>
            </a:endParaRPr>
          </a:p>
        </p:txBody>
      </p:sp>
      <p:pic>
        <p:nvPicPr>
          <p:cNvPr id="5" name="图片 4"/>
          <p:cNvPicPr>
            <a:picLocks noChangeAspect="1"/>
          </p:cNvPicPr>
          <p:nvPr/>
        </p:nvPicPr>
        <p:blipFill>
          <a:blip r:embed="rId1"/>
          <a:stretch>
            <a:fillRect/>
          </a:stretch>
        </p:blipFill>
        <p:spPr>
          <a:xfrm>
            <a:off x="3714115" y="4664710"/>
            <a:ext cx="5486400" cy="129540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368935" y="768350"/>
            <a:ext cx="4403090" cy="3838575"/>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4910455" y="756285"/>
            <a:ext cx="4487545" cy="3850640"/>
          </a:xfrm>
          <a:prstGeom prst="rect">
            <a:avLst/>
          </a:prstGeom>
          <a:ln>
            <a:solidFill>
              <a:schemeClr val="accent1"/>
            </a:solidFill>
          </a:ln>
        </p:spPr>
      </p:pic>
      <p:sp>
        <p:nvSpPr>
          <p:cNvPr id="10" name="文本框 9"/>
          <p:cNvSpPr txBox="1"/>
          <p:nvPr/>
        </p:nvSpPr>
        <p:spPr>
          <a:xfrm>
            <a:off x="9858375" y="5023485"/>
            <a:ext cx="2135505" cy="737235"/>
          </a:xfrm>
          <a:prstGeom prst="rect">
            <a:avLst/>
          </a:prstGeom>
          <a:noFill/>
        </p:spPr>
        <p:txBody>
          <a:bodyPr wrap="square" rtlCol="0">
            <a:spAutoFit/>
          </a:bodyPr>
          <a:p>
            <a:r>
              <a:rPr lang="zh-CN" altLang="en-US" sz="1400">
                <a:solidFill>
                  <a:srgbClr val="FF0000"/>
                </a:solidFill>
              </a:rPr>
              <a:t>扫码订阅《主线淘金》，</a:t>
            </a:r>
            <a:endParaRPr lang="zh-CN" altLang="en-US" sz="1400">
              <a:solidFill>
                <a:srgbClr val="FF0000"/>
              </a:solidFill>
            </a:endParaRPr>
          </a:p>
          <a:p>
            <a:r>
              <a:rPr lang="zh-CN" altLang="en-US" sz="1400">
                <a:solidFill>
                  <a:srgbClr val="FF0000"/>
                </a:solidFill>
              </a:rPr>
              <a:t>每周</a:t>
            </a:r>
            <a:r>
              <a:rPr lang="en-US" altLang="zh-CN" sz="1400">
                <a:solidFill>
                  <a:srgbClr val="FF0000"/>
                </a:solidFill>
              </a:rPr>
              <a:t>2-3</a:t>
            </a:r>
            <a:r>
              <a:rPr lang="zh-CN" altLang="en-US" sz="1400">
                <a:solidFill>
                  <a:srgbClr val="FF0000"/>
                </a:solidFill>
              </a:rPr>
              <a:t>篇，</a:t>
            </a:r>
            <a:r>
              <a:rPr lang="en-US" altLang="zh-CN" sz="1400">
                <a:solidFill>
                  <a:srgbClr val="FF0000"/>
                </a:solidFill>
              </a:rPr>
              <a:t>158</a:t>
            </a:r>
            <a:r>
              <a:rPr lang="zh-CN" altLang="en-US" sz="1400">
                <a:solidFill>
                  <a:srgbClr val="FF0000"/>
                </a:solidFill>
              </a:rPr>
              <a:t>元</a:t>
            </a:r>
            <a:r>
              <a:rPr lang="en-US" altLang="zh-CN" sz="1400">
                <a:solidFill>
                  <a:srgbClr val="FF0000"/>
                </a:solidFill>
              </a:rPr>
              <a:t>/</a:t>
            </a:r>
            <a:r>
              <a:rPr lang="zh-CN" altLang="en-US" sz="1400">
                <a:solidFill>
                  <a:srgbClr val="FF0000"/>
                </a:solidFill>
              </a:rPr>
              <a:t>月。</a:t>
            </a:r>
            <a:endParaRPr lang="zh-CN" altLang="en-US" sz="1400">
              <a:solidFill>
                <a:srgbClr val="FF0000"/>
              </a:solidFill>
            </a:endParaRPr>
          </a:p>
          <a:p>
            <a:endParaRPr lang="zh-CN" altLang="en-US" sz="1400">
              <a:solidFill>
                <a:srgbClr val="FF0000"/>
              </a:solidFill>
            </a:endParaRPr>
          </a:p>
        </p:txBody>
      </p:sp>
      <p:pic>
        <p:nvPicPr>
          <p:cNvPr id="11" name="图片 10"/>
          <p:cNvPicPr>
            <a:picLocks noChangeAspect="1"/>
          </p:cNvPicPr>
          <p:nvPr/>
        </p:nvPicPr>
        <p:blipFill>
          <a:blip r:embed="rId4"/>
          <a:srcRect l="4447" r="8400"/>
          <a:stretch>
            <a:fillRect/>
          </a:stretch>
        </p:blipFill>
        <p:spPr>
          <a:xfrm>
            <a:off x="9454515" y="3625215"/>
            <a:ext cx="2660650" cy="1271270"/>
          </a:xfrm>
          <a:prstGeom prst="rect">
            <a:avLst/>
          </a:prstGeom>
        </p:spPr>
      </p:pic>
      <p:pic>
        <p:nvPicPr>
          <p:cNvPr id="12" name="图片 11"/>
          <p:cNvPicPr>
            <a:picLocks noChangeAspect="1"/>
          </p:cNvPicPr>
          <p:nvPr/>
        </p:nvPicPr>
        <p:blipFill>
          <a:blip r:embed="rId5"/>
          <a:stretch>
            <a:fillRect/>
          </a:stretch>
        </p:blipFill>
        <p:spPr>
          <a:xfrm>
            <a:off x="9398000" y="3625215"/>
            <a:ext cx="1283335" cy="1271270"/>
          </a:xfrm>
          <a:prstGeom prst="rect">
            <a:avLst/>
          </a:prstGeom>
          <a:ln>
            <a:solidFill>
              <a:schemeClr val="accent1"/>
            </a:solidFill>
          </a:ln>
        </p:spPr>
      </p:pic>
      <p:pic>
        <p:nvPicPr>
          <p:cNvPr id="13" name="图片 12"/>
          <p:cNvPicPr>
            <a:picLocks noChangeAspect="1"/>
          </p:cNvPicPr>
          <p:nvPr/>
        </p:nvPicPr>
        <p:blipFill>
          <a:blip r:embed="rId6"/>
          <a:srcRect l="3244" t="3258" r="1849" b="5631"/>
          <a:stretch>
            <a:fillRect/>
          </a:stretch>
        </p:blipFill>
        <p:spPr>
          <a:xfrm>
            <a:off x="9453880" y="1330960"/>
            <a:ext cx="2660650" cy="2125980"/>
          </a:xfrm>
          <a:prstGeom prst="rect">
            <a:avLst/>
          </a:prstGeom>
          <a:ln>
            <a:solidFill>
              <a:schemeClr val="accent1"/>
            </a:solidFill>
          </a:ln>
        </p:spPr>
      </p:pic>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控盘突破方向</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55575" y="768350"/>
            <a:ext cx="5820410" cy="490855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272915" y="1036320"/>
            <a:ext cx="3851275" cy="2931795"/>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6579870" y="1772920"/>
            <a:ext cx="3850005" cy="3480435"/>
          </a:xfrm>
          <a:prstGeom prst="rect">
            <a:avLst/>
          </a:prstGeom>
          <a:ln>
            <a:solidFill>
              <a:schemeClr val="accent1"/>
            </a:solidFill>
          </a:ln>
        </p:spPr>
      </p:pic>
      <p:pic>
        <p:nvPicPr>
          <p:cNvPr id="9" name="图片 8"/>
          <p:cNvPicPr>
            <a:picLocks noChangeAspect="1"/>
          </p:cNvPicPr>
          <p:nvPr/>
        </p:nvPicPr>
        <p:blipFill>
          <a:blip r:embed="rId4"/>
          <a:stretch>
            <a:fillRect/>
          </a:stretch>
        </p:blipFill>
        <p:spPr>
          <a:xfrm>
            <a:off x="8124190" y="3592830"/>
            <a:ext cx="3966210" cy="2780665"/>
          </a:xfrm>
          <a:prstGeom prst="rect">
            <a:avLst/>
          </a:prstGeom>
          <a:ln>
            <a:solidFill>
              <a:schemeClr val="accent1"/>
            </a:solidFill>
          </a:ln>
        </p:spPr>
      </p:pic>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5081"/>
</p:tagLst>
</file>

<file path=ppt/tags/tag161.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1879</Words>
  <Application>WPS 演示</Application>
  <PresentationFormat>宽屏</PresentationFormat>
  <Paragraphs>168</Paragraphs>
  <Slides>21</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21</vt:i4>
      </vt:variant>
    </vt:vector>
  </HeadingPairs>
  <TitlesOfParts>
    <vt:vector size="34"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1216</cp:revision>
  <dcterms:created xsi:type="dcterms:W3CDTF">2019-06-19T02:08:00Z</dcterms:created>
  <dcterms:modified xsi:type="dcterms:W3CDTF">2026-04-12T05:46:02Z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