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58" r:id="rId4"/>
    <p:sldId id="267" r:id="rId5"/>
    <p:sldId id="263" r:id="rId6"/>
    <p:sldId id="327" r:id="rId7"/>
    <p:sldId id="317" r:id="rId8"/>
    <p:sldId id="330" r:id="rId9"/>
    <p:sldId id="333" r:id="rId10"/>
    <p:sldId id="331" r:id="rId11"/>
    <p:sldId id="336" r:id="rId12"/>
    <p:sldId id="334" r:id="rId13"/>
    <p:sldId id="335" r:id="rId14"/>
    <p:sldId id="269" r:id="rId15"/>
    <p:sldId id="326" r:id="rId16"/>
  </p:sldIdLst>
  <p:sldSz cx="12192000" cy="6858000"/>
  <p:notesSz cx="6858000" cy="9144000"/>
  <p:embeddedFontLst>
    <p:embeddedFont>
      <p:font typeface="微软雅黑" panose="020B0503020204020204" charset="-122"/>
      <p:regular r:id="rId22"/>
    </p:embeddedFont>
    <p:embeddedFont>
      <p:font typeface="思源黑体 CN Heavy" panose="020B0A00000000000000" charset="-122"/>
      <p:bold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42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0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基金跟踪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基金分类，你懂多少？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5100" y="4564380"/>
            <a:ext cx="229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r>
              <a:rPr lang="zh-CN" sz="1200"/>
              <a:t>制图</a:t>
            </a:r>
            <a:endParaRPr lang="zh-CN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" y="581660"/>
            <a:ext cx="8256905" cy="3910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830" y="977265"/>
            <a:ext cx="3817620" cy="32042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31260" y="5118100"/>
            <a:ext cx="597979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基金分为四大类，明了后，把握资产配置更清晰！</a:t>
            </a:r>
            <a:endParaRPr lang="zh-CN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长钱稳钱基金皆回升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2855" y="5790565"/>
            <a:ext cx="597979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风雨之后见彩虹，鼓励长期持有的，奖励逆势加仓的</a:t>
            </a:r>
            <a:r>
              <a:rPr lang="zh-CN" altLang="en-US"/>
              <a:t>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6685" y="5356860"/>
            <a:ext cx="1912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图片来源：</a:t>
            </a:r>
            <a:r>
              <a:rPr lang="zh-CN" sz="1200"/>
              <a:t>经传多赢软件</a:t>
            </a:r>
            <a:endParaRPr lang="zh-CN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516255"/>
            <a:ext cx="2409825" cy="4829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45" y="544830"/>
            <a:ext cx="2400300" cy="4800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44830"/>
            <a:ext cx="2400300" cy="4829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563880"/>
            <a:ext cx="2381250" cy="4810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005" y="544830"/>
            <a:ext cx="2254250" cy="4800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50715" y="1610995"/>
            <a:ext cx="7824470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做基金正确姿势（</a:t>
            </a:r>
            <a:r>
              <a:rPr lang="en-US" altLang="zh-CN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）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823720"/>
            <a:ext cx="6520815" cy="762000"/>
            <a:chOff x="7938" y="2210"/>
            <a:chExt cx="10269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76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或维持震荡回升格局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7970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成长和防御风格交替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0"/>
            </p:custDataLst>
          </p:nvPr>
        </p:nvGrpSpPr>
        <p:grpSpPr>
          <a:xfrm>
            <a:off x="5040630" y="3549015"/>
            <a:ext cx="5780405" cy="762000"/>
            <a:chOff x="7938" y="2210"/>
            <a:chExt cx="9103" cy="1200"/>
          </a:xfrm>
        </p:grpSpPr>
        <p:pic>
          <p:nvPicPr>
            <p:cNvPr id="7" name="图片 6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基金分类，你懂多少？</a:t>
              </a:r>
              <a:endParaRPr lang="zh-CN" altLang="en-US" sz="24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市场分析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震荡反复，短线上攻占优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4910" y="5253355"/>
            <a:ext cx="10445115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停火两周，风险偏好回升，平均股价回到</a:t>
            </a:r>
            <a:r>
              <a:rPr lang="en-US" altLang="zh-CN"/>
              <a:t>B</a:t>
            </a:r>
            <a:r>
              <a:rPr lang="zh-CN" altLang="en-US"/>
              <a:t>点区域，创业板指领涨，下周市场有望延续震荡回升格局</a:t>
            </a:r>
            <a:endParaRPr lang="zh-CN" altLang="en-US"/>
          </a:p>
          <a:p>
            <a:pPr algn="ctr"/>
            <a:r>
              <a:rPr lang="en-US" altLang="zh-CN"/>
              <a:t>2.</a:t>
            </a:r>
            <a:r>
              <a:rPr lang="zh-CN" altLang="en-US"/>
              <a:t>熊线下移，震荡反复，释放上方套牢盘</a:t>
            </a:r>
            <a:endParaRPr lang="zh-CN" altLang="en-US"/>
          </a:p>
          <a:p>
            <a:pPr algn="ctr"/>
            <a:r>
              <a:rPr lang="en-US" altLang="zh-CN"/>
              <a:t>3.</a:t>
            </a:r>
            <a:r>
              <a:rPr lang="zh-CN" altLang="en-US"/>
              <a:t>短线上攻占优，由短线超跌，转为上升趋势或中线启动类个股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65" y="529590"/>
            <a:ext cx="8092440" cy="45034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65325" y="790575"/>
            <a:ext cx="10972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开战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44640" y="1435735"/>
            <a:ext cx="10972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停火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320915" y="3231515"/>
            <a:ext cx="602615" cy="59372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057775" y="3344545"/>
            <a:ext cx="247269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熊线下移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1026160"/>
            <a:ext cx="3764915" cy="31984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2870" y="942975"/>
            <a:ext cx="1704975" cy="222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来源：经传多赢软件</a:t>
            </a:r>
            <a:endParaRPr lang="zh-CN" altLang="en-US" sz="1200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周末消息总结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3990" y="5730240"/>
            <a:ext cx="587819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/>
              <a:t>双方回国后，是继续谈还是继续打？历史上的大冲突，边打变谈是常态。地缘局势不再是主要变量。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464185"/>
            <a:ext cx="5310505" cy="1930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378075"/>
            <a:ext cx="4064000" cy="3395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915" y="532765"/>
            <a:ext cx="6015990" cy="47821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61710" y="5584190"/>
            <a:ext cx="587819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/>
              <a:t>创业板改革落地，增设第四套上市标准，支持现代服务业等优质创新企业上市。创业板率先创新高提振信心！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板块动向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成长风格本周表现好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93995" y="5116830"/>
            <a:ext cx="6816090" cy="619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tx1"/>
                </a:solidFill>
              </a:rPr>
              <a:t>1.</a:t>
            </a:r>
            <a:r>
              <a:rPr lang="zh-CN" altLang="en-US">
                <a:solidFill>
                  <a:schemeClr val="tx1"/>
                </a:solidFill>
              </a:rPr>
              <a:t>风险偏好回升，两市成交金额重回</a:t>
            </a:r>
            <a:r>
              <a:rPr lang="en-US" altLang="zh-CN">
                <a:solidFill>
                  <a:schemeClr val="tx1"/>
                </a:solidFill>
              </a:rPr>
              <a:t>2</a:t>
            </a:r>
            <a:r>
              <a:rPr lang="zh-CN" altLang="en-US">
                <a:solidFill>
                  <a:schemeClr val="tx1"/>
                </a:solidFill>
              </a:rPr>
              <a:t>万亿，科技风格弹性大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2.</a:t>
            </a:r>
            <a:r>
              <a:rPr lang="zh-CN" altLang="en-US">
                <a:solidFill>
                  <a:schemeClr val="tx1"/>
                </a:solidFill>
              </a:rPr>
              <a:t>全</a:t>
            </a:r>
            <a:r>
              <a:rPr lang="en-US" altLang="zh-CN">
                <a:solidFill>
                  <a:schemeClr val="tx1"/>
                </a:solidFill>
              </a:rPr>
              <a:t>A</a:t>
            </a:r>
            <a:r>
              <a:rPr lang="zh-CN" altLang="en-US">
                <a:solidFill>
                  <a:schemeClr val="tx1"/>
                </a:solidFill>
              </a:rPr>
              <a:t>估值历史偏高水平，风格变化快，对景气度的跟踪尤为重要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7565" y="561340"/>
            <a:ext cx="4806950" cy="4029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15" y="455295"/>
            <a:ext cx="3887470" cy="2858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15" y="3313430"/>
            <a:ext cx="3979545" cy="3079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成长和防御轮动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525780"/>
            <a:ext cx="10769600" cy="46056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15210" y="5131435"/>
            <a:ext cx="8300085" cy="1158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tx1"/>
                </a:solidFill>
              </a:rPr>
              <a:t>中东地区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谈判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与</a:t>
            </a:r>
            <a:r>
              <a:rPr lang="en-US" altLang="zh-CN">
                <a:solidFill>
                  <a:schemeClr val="tx1"/>
                </a:solidFill>
              </a:rPr>
              <a:t>“</a:t>
            </a:r>
            <a:r>
              <a:rPr lang="zh-CN" altLang="en-US">
                <a:solidFill>
                  <a:schemeClr val="tx1"/>
                </a:solidFill>
              </a:rPr>
              <a:t>冲突</a:t>
            </a:r>
            <a:r>
              <a:rPr lang="en-US" altLang="zh-CN">
                <a:solidFill>
                  <a:schemeClr val="tx1"/>
                </a:solidFill>
              </a:rPr>
              <a:t>”</a:t>
            </a:r>
            <a:r>
              <a:rPr lang="zh-CN" altLang="en-US">
                <a:solidFill>
                  <a:schemeClr val="tx1"/>
                </a:solidFill>
              </a:rPr>
              <a:t>的反复拉扯下，市场情绪可能也会出现大幅度的反复波动</a:t>
            </a:r>
            <a:endParaRPr lang="zh-CN" altLang="en-US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预计</a:t>
            </a:r>
            <a:r>
              <a:rPr lang="en-US" altLang="zh-CN">
                <a:solidFill>
                  <a:schemeClr val="tx1"/>
                </a:solidFill>
              </a:rPr>
              <a:t>4</a:t>
            </a:r>
            <a:r>
              <a:rPr lang="zh-CN" altLang="en-US">
                <a:solidFill>
                  <a:schemeClr val="tx1"/>
                </a:solidFill>
              </a:rPr>
              <a:t>月市场风格或在成长及防御风格间进行轮动</a:t>
            </a:r>
            <a:endParaRPr lang="zh-CN" altLang="en-US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成长：半导体元件、通信、电气设备、机械设备、计算机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软件等</a:t>
            </a:r>
            <a:endParaRPr lang="zh-CN" altLang="en-US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防御：煤炭、银行、公用事业、化工、有色、食品饮料等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513.4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2&quot;:[25004480],&quot;65&quot;:[20205081]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3644795,50062590],&quot;65&quot;:[20205081]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commondata" val="eyJoZGlkIjoiNTFmYTliYTIyYWM1N2UzNDc1MDg1MjNkMDFmYjQxZWYifQ=="/>
  <p:tag name="resource_record_key" val="{&quot;10&quot;:[3644795,50062590],&quot;12&quot;:[25004480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WPS 演示</Application>
  <PresentationFormat>宽屏</PresentationFormat>
  <Paragraphs>70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245</cp:revision>
  <dcterms:created xsi:type="dcterms:W3CDTF">2019-06-19T02:08:00Z</dcterms:created>
  <dcterms:modified xsi:type="dcterms:W3CDTF">2026-04-12T09:10:46Z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60A36DA5EDF44DFAB445E968C0E7CFEE_13</vt:lpwstr>
  </property>
</Properties>
</file>