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
  </p:notesMasterIdLst>
  <p:sldIdLst>
    <p:sldId id="938" r:id="rId3"/>
    <p:sldId id="602" r:id="rId4"/>
    <p:sldId id="603" r:id="rId5"/>
    <p:sldId id="1205" r:id="rId6"/>
    <p:sldId id="894" r:id="rId8"/>
    <p:sldId id="607" r:id="rId9"/>
    <p:sldId id="1262" r:id="rId10"/>
    <p:sldId id="1263" r:id="rId11"/>
    <p:sldId id="1260" r:id="rId12"/>
    <p:sldId id="614" r:id="rId13"/>
    <p:sldId id="1255" r:id="rId14"/>
    <p:sldId id="1264" r:id="rId15"/>
    <p:sldId id="1232" r:id="rId16"/>
    <p:sldId id="1253" r:id="rId17"/>
    <p:sldId id="1244" r:id="rId18"/>
    <p:sldId id="1029" r:id="rId19"/>
  </p:sldIdLst>
  <p:sldSz cx="12192000" cy="6858000"/>
  <p:notesSz cx="6858000" cy="9144000"/>
  <p:custDataLst>
    <p:tags r:id="rId2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92" userDrawn="1">
          <p15:clr>
            <a:srgbClr val="A4A3A4"/>
          </p15:clr>
        </p15:guide>
        <p15:guide id="2" pos="3856" userDrawn="1">
          <p15:clr>
            <a:srgbClr val="A4A3A4"/>
          </p15:clr>
        </p15:guide>
        <p15:guide id="3" pos="4947"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十二 猪肠" initials="十二" lastIdx="1" clrIdx="0"/>
  <p:cmAuthor id="2" name="Administrator" initials="A" lastIdx="2" clrIdx="1"/>
  <p:cmAuthor id="255442523" name="婵&amp;HO" initials="婵"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F75"/>
    <a:srgbClr val="B34500"/>
    <a:srgbClr val="FFD483"/>
    <a:srgbClr val="FFEFCE"/>
    <a:srgbClr val="FFD585"/>
    <a:srgbClr val="FFEFCF"/>
    <a:srgbClr val="FFEFCD"/>
    <a:srgbClr val="FFD983"/>
    <a:srgbClr val="EFDDFF"/>
    <a:srgbClr val="C166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MasterView">
  <p:normalViewPr>
    <p:restoredLeft sz="9901" autoAdjust="0"/>
    <p:restoredTop sz="99761" autoAdjust="0"/>
  </p:normalViewPr>
  <p:slideViewPr>
    <p:cSldViewPr snapToGrid="0" showGuides="1">
      <p:cViewPr varScale="1">
        <p:scale>
          <a:sx n="111" d="100"/>
          <a:sy n="111" d="100"/>
        </p:scale>
        <p:origin x="882" y="102"/>
      </p:cViewPr>
      <p:guideLst>
        <p:guide orient="horz" pos="2292"/>
        <p:guide pos="3856"/>
        <p:guide pos="4947"/>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0" cy="720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notesMaster" Target="notesMasters/notesMaster1.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4" Type="http://schemas.openxmlformats.org/officeDocument/2006/relationships/tags" Target="tags/tag51.xml"/><Relationship Id="rId23" Type="http://schemas.openxmlformats.org/officeDocument/2006/relationships/commentAuthors" Target="commentAuthors.xml"/><Relationship Id="rId22" Type="http://schemas.openxmlformats.org/officeDocument/2006/relationships/tableStyles" Target="tableStyles.xml"/><Relationship Id="rId21" Type="http://schemas.openxmlformats.org/officeDocument/2006/relationships/viewProps" Target="viewProps.xml"/><Relationship Id="rId20" Type="http://schemas.openxmlformats.org/officeDocument/2006/relationships/presProps" Target="presProps.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9" Type="http://schemas.openxmlformats.org/officeDocument/2006/relationships/image" Target="../media/image3.png"/><Relationship Id="rId8" Type="http://schemas.openxmlformats.org/officeDocument/2006/relationships/image" Target="../media/image2.png"/><Relationship Id="rId7" Type="http://schemas.openxmlformats.org/officeDocument/2006/relationships/image" Target="../media/image1.png"/><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9" Type="http://schemas.openxmlformats.org/officeDocument/2006/relationships/image" Target="../media/image5.png"/><Relationship Id="rId8" Type="http://schemas.openxmlformats.org/officeDocument/2006/relationships/image" Target="../media/image2.png"/><Relationship Id="rId7" Type="http://schemas.openxmlformats.org/officeDocument/2006/relationships/image" Target="../media/image4.png"/><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9" Type="http://schemas.openxmlformats.org/officeDocument/2006/relationships/image" Target="../media/image7.png"/><Relationship Id="rId8" Type="http://schemas.openxmlformats.org/officeDocument/2006/relationships/image" Target="../media/image6.png"/><Relationship Id="rId7" Type="http://schemas.openxmlformats.org/officeDocument/2006/relationships/tags" Target="../tags/tag16.xml"/><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1" Type="http://schemas.openxmlformats.org/officeDocument/2006/relationships/image" Target="../media/image5.png"/><Relationship Id="rId10"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4" Type="http://schemas.openxmlformats.org/officeDocument/2006/relationships/image" Target="../media/image5.png"/><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5.png"/><Relationship Id="rId7" Type="http://schemas.openxmlformats.org/officeDocument/2006/relationships/image" Target="../media/image2.png"/><Relationship Id="rId6" Type="http://schemas.openxmlformats.org/officeDocument/2006/relationships/image" Target="../media/image8.png"/><Relationship Id="rId5" Type="http://schemas.openxmlformats.org/officeDocument/2006/relationships/image" Target="../media/image6.png"/><Relationship Id="rId4" Type="http://schemas.openxmlformats.org/officeDocument/2006/relationships/tags" Target="../tags/tag19.xml"/><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6" Type="http://schemas.openxmlformats.org/officeDocument/2006/relationships/tags" Target="../tags/tag24.xml"/><Relationship Id="rId5" Type="http://schemas.openxmlformats.org/officeDocument/2006/relationships/tags" Target="../tags/tag23.xml"/><Relationship Id="rId4" Type="http://schemas.openxmlformats.org/officeDocument/2006/relationships/tags" Target="../tags/tag22.xml"/><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4" Type="http://schemas.openxmlformats.org/officeDocument/2006/relationships/tags" Target="../tags/tag27.xml"/><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pic>
        <p:nvPicPr>
          <p:cNvPr id="8" name="图片 7" descr="PPT目录页"/>
          <p:cNvPicPr>
            <a:picLocks noChangeAspect="1"/>
          </p:cNvPicPr>
          <p:nvPr userDrawn="1"/>
        </p:nvPicPr>
        <p:blipFill>
          <a:blip r:embed="rId7"/>
          <a:stretch>
            <a:fillRect/>
          </a:stretch>
        </p:blipFill>
        <p:spPr>
          <a:xfrm>
            <a:off x="0" y="0"/>
            <a:ext cx="12192000" cy="6858000"/>
          </a:xfrm>
          <a:prstGeom prst="rect">
            <a:avLst/>
          </a:prstGeom>
        </p:spPr>
      </p:pic>
      <p:pic>
        <p:nvPicPr>
          <p:cNvPr id="10" name="图片 9" descr="经传logo白色"/>
          <p:cNvPicPr>
            <a:picLocks noChangeAspect="1"/>
          </p:cNvPicPr>
          <p:nvPr userDrawn="1"/>
        </p:nvPicPr>
        <p:blipFill>
          <a:blip r:embed="rId8"/>
          <a:stretch>
            <a:fillRect/>
          </a:stretch>
        </p:blipFill>
        <p:spPr>
          <a:xfrm>
            <a:off x="314325" y="281305"/>
            <a:ext cx="1797685" cy="405765"/>
          </a:xfrm>
          <a:prstGeom prst="rect">
            <a:avLst/>
          </a:prstGeom>
        </p:spPr>
      </p:pic>
      <p:pic>
        <p:nvPicPr>
          <p:cNvPr id="7" name="图片 6" descr="组 214"/>
          <p:cNvPicPr>
            <a:picLocks noChangeAspect="1"/>
          </p:cNvPicPr>
          <p:nvPr userDrawn="1"/>
        </p:nvPicPr>
        <p:blipFill>
          <a:blip r:embed="rId9"/>
          <a:stretch>
            <a:fillRect/>
          </a:stretch>
        </p:blipFill>
        <p:spPr>
          <a:xfrm>
            <a:off x="10945495" y="6012180"/>
            <a:ext cx="1246505" cy="20193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pic>
        <p:nvPicPr>
          <p:cNvPr id="7" name="图片 6" descr="标题"/>
          <p:cNvPicPr>
            <a:picLocks noChangeAspect="1"/>
          </p:cNvPicPr>
          <p:nvPr userDrawn="1"/>
        </p:nvPicPr>
        <p:blipFill>
          <a:blip r:embed="rId7"/>
          <a:stretch>
            <a:fillRect/>
          </a:stretch>
        </p:blipFill>
        <p:spPr>
          <a:xfrm>
            <a:off x="0" y="0"/>
            <a:ext cx="12192000" cy="6858000"/>
          </a:xfrm>
          <a:prstGeom prst="rect">
            <a:avLst/>
          </a:prstGeom>
        </p:spPr>
      </p:pic>
      <p:pic>
        <p:nvPicPr>
          <p:cNvPr id="10" name="图片 9" descr="经传logo白色"/>
          <p:cNvPicPr>
            <a:picLocks noChangeAspect="1"/>
          </p:cNvPicPr>
          <p:nvPr userDrawn="1"/>
        </p:nvPicPr>
        <p:blipFill>
          <a:blip r:embed="rId8"/>
          <a:stretch>
            <a:fillRect/>
          </a:stretch>
        </p:blipFill>
        <p:spPr>
          <a:xfrm>
            <a:off x="314325" y="281305"/>
            <a:ext cx="1797685" cy="405765"/>
          </a:xfrm>
          <a:prstGeom prst="rect">
            <a:avLst/>
          </a:prstGeom>
        </p:spPr>
      </p:pic>
      <p:pic>
        <p:nvPicPr>
          <p:cNvPr id="8" name="图片 7" descr="龙头"/>
          <p:cNvPicPr>
            <a:picLocks noChangeAspect="1"/>
          </p:cNvPicPr>
          <p:nvPr userDrawn="1"/>
        </p:nvPicPr>
        <p:blipFill>
          <a:blip r:embed="rId9"/>
          <a:stretch>
            <a:fillRect/>
          </a:stretch>
        </p:blipFill>
        <p:spPr>
          <a:xfrm>
            <a:off x="10100310" y="234950"/>
            <a:ext cx="1762125" cy="335915"/>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pic>
        <p:nvPicPr>
          <p:cNvPr id="8" name="图片 7" descr="PPT封面 拷贝"/>
          <p:cNvPicPr>
            <a:picLocks noChangeAspect="1"/>
          </p:cNvPicPr>
          <p:nvPr userDrawn="1"/>
        </p:nvPicPr>
        <p:blipFill>
          <a:blip r:embed="rId8"/>
          <a:stretch>
            <a:fillRect/>
          </a:stretch>
        </p:blipFill>
        <p:spPr>
          <a:xfrm>
            <a:off x="0" y="0"/>
            <a:ext cx="12192000" cy="6858000"/>
          </a:xfrm>
          <a:prstGeom prst="rect">
            <a:avLst/>
          </a:prstGeom>
        </p:spPr>
      </p:pic>
      <p:pic>
        <p:nvPicPr>
          <p:cNvPr id="9" name="图片 8" descr="3"/>
          <p:cNvPicPr>
            <a:picLocks noChangeAspect="1"/>
          </p:cNvPicPr>
          <p:nvPr userDrawn="1"/>
        </p:nvPicPr>
        <p:blipFill>
          <a:blip r:embed="rId9"/>
          <a:stretch>
            <a:fillRect/>
          </a:stretch>
        </p:blipFill>
        <p:spPr>
          <a:xfrm>
            <a:off x="678180" y="3141345"/>
            <a:ext cx="8807450" cy="2936240"/>
          </a:xfrm>
          <a:prstGeom prst="rect">
            <a:avLst/>
          </a:prstGeom>
        </p:spPr>
      </p:pic>
      <p:pic>
        <p:nvPicPr>
          <p:cNvPr id="11" name="图片 10" descr="经传logo白色"/>
          <p:cNvPicPr>
            <a:picLocks noChangeAspect="1"/>
          </p:cNvPicPr>
          <p:nvPr userDrawn="1"/>
        </p:nvPicPr>
        <p:blipFill>
          <a:blip r:embed="rId10"/>
          <a:stretch>
            <a:fillRect/>
          </a:stretch>
        </p:blipFill>
        <p:spPr>
          <a:xfrm>
            <a:off x="314325" y="281305"/>
            <a:ext cx="1797685" cy="405765"/>
          </a:xfrm>
          <a:prstGeom prst="rect">
            <a:avLst/>
          </a:prstGeom>
        </p:spPr>
      </p:pic>
      <p:pic>
        <p:nvPicPr>
          <p:cNvPr id="10" name="图片 9" descr="龙头"/>
          <p:cNvPicPr>
            <a:picLocks noChangeAspect="1"/>
          </p:cNvPicPr>
          <p:nvPr userDrawn="1"/>
        </p:nvPicPr>
        <p:blipFill>
          <a:blip r:embed="rId11"/>
          <a:stretch>
            <a:fillRect/>
          </a:stretch>
        </p:blipFill>
        <p:spPr>
          <a:xfrm>
            <a:off x="10100310" y="234950"/>
            <a:ext cx="1762125" cy="335915"/>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pic>
        <p:nvPicPr>
          <p:cNvPr id="10" name="图片 9" descr="PPT封面 拷贝"/>
          <p:cNvPicPr>
            <a:picLocks noChangeAspect="1"/>
          </p:cNvPicPr>
          <p:nvPr userDrawn="1"/>
        </p:nvPicPr>
        <p:blipFill>
          <a:blip r:embed="rId2"/>
          <a:stretch>
            <a:fillRect/>
          </a:stretch>
        </p:blipFill>
        <p:spPr>
          <a:xfrm>
            <a:off x="0" y="-11430"/>
            <a:ext cx="12192000" cy="6858000"/>
          </a:xfrm>
          <a:prstGeom prst="rect">
            <a:avLst/>
          </a:prstGeom>
        </p:spPr>
      </p:pic>
      <p:sp>
        <p:nvSpPr>
          <p:cNvPr id="11" name="矩形 10"/>
          <p:cNvSpPr/>
          <p:nvPr userDrawn="1"/>
        </p:nvSpPr>
        <p:spPr>
          <a:xfrm>
            <a:off x="-635" y="800100"/>
            <a:ext cx="12192635" cy="60572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bodyPr>
          <a:lstStyle/>
          <a:p>
            <a:pPr algn="ctr"/>
            <a:endParaRPr lang="zh-CN" altLang="en-US">
              <a:ln w="22225">
                <a:solidFill>
                  <a:schemeClr val="accent2"/>
                </a:solidFill>
                <a:prstDash val="solid"/>
              </a:ln>
              <a:solidFill>
                <a:schemeClr val="accent2">
                  <a:lumMod val="40000"/>
                  <a:lumOff val="60000"/>
                </a:schemeClr>
              </a:solidFill>
              <a:effectLst/>
            </a:endParaRPr>
          </a:p>
        </p:txBody>
      </p:sp>
      <p:sp>
        <p:nvSpPr>
          <p:cNvPr id="12" name="文本框 11"/>
          <p:cNvSpPr txBox="1"/>
          <p:nvPr userDrawn="1"/>
        </p:nvSpPr>
        <p:spPr>
          <a:xfrm>
            <a:off x="622300" y="6431915"/>
            <a:ext cx="10888345" cy="442595"/>
          </a:xfrm>
          <a:prstGeom prst="rect">
            <a:avLst/>
          </a:prstGeom>
          <a:noFill/>
        </p:spPr>
        <p:txBody>
          <a:bodyPr wrap="square" rtlCol="0">
            <a:noAutofit/>
          </a:bodyPr>
          <a:lstStyle/>
          <a:p>
            <a:pPr algn="ctr"/>
            <a:r>
              <a:rPr lang="en-US" sz="120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sym typeface="+mn-ea"/>
              </a:rPr>
              <a:t>   </a:t>
            </a:r>
            <a:r>
              <a:rPr sz="120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sym typeface="+mn-ea"/>
              </a:rPr>
              <a:t>经传多赢投资顾问:</a:t>
            </a:r>
            <a:r>
              <a:rPr lang="zh-CN" sz="120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sym typeface="+mn-ea"/>
              </a:rPr>
              <a:t>何灶婵</a:t>
            </a:r>
            <a:r>
              <a:rPr sz="120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sym typeface="+mn-ea"/>
              </a:rPr>
              <a:t> </a:t>
            </a:r>
            <a:r>
              <a:rPr lang="zh-CN" sz="120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sym typeface="+mn-ea"/>
              </a:rPr>
              <a:t>，投顾执业</a:t>
            </a:r>
            <a:r>
              <a:rPr sz="120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sym typeface="+mn-ea"/>
              </a:rPr>
              <a:t>编号:A1120622050001 </a:t>
            </a:r>
            <a:r>
              <a:rPr lang="zh-CN" sz="120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sym typeface="+mn-ea"/>
              </a:rPr>
              <a:t>，基金从业</a:t>
            </a:r>
            <a:r>
              <a:rPr lang="zh-CN" altLang="en-US" sz="120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sym typeface="+mn-ea"/>
              </a:rPr>
              <a:t>编号：</a:t>
            </a:r>
            <a:r>
              <a:rPr lang="en-US" altLang="zh-CN" sz="120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sym typeface="+mn-ea"/>
              </a:rPr>
              <a:t>A20211117003798</a:t>
            </a:r>
            <a:r>
              <a:rPr sz="120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sym typeface="+mn-ea"/>
              </a:rPr>
              <a:t> 风险提示:观点基于软件数据和理论模型分析，仅供参考，不构成</a:t>
            </a:r>
            <a:r>
              <a:rPr lang="zh-CN" sz="120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sym typeface="+mn-ea"/>
              </a:rPr>
              <a:t>投资</a:t>
            </a:r>
            <a:r>
              <a:rPr sz="120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sym typeface="+mn-ea"/>
              </a:rPr>
              <a:t>建议，股市有风险，投资需谨慎。</a:t>
            </a:r>
            <a:r>
              <a:rPr lang="en-US" altLang="zh-CN" sz="120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rPr>
              <a:t> </a:t>
            </a:r>
            <a:r>
              <a:rPr lang="zh-CN" altLang="en-US" sz="120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rPr>
              <a:t>基金的过往业绩并不预示其未来表现，基金管理人管理的其他基金的业绩并不构成基金业绩表现的保证。</a:t>
            </a:r>
            <a:endParaRPr lang="zh-CN" altLang="en-US" sz="120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endParaRPr>
          </a:p>
        </p:txBody>
      </p:sp>
      <p:pic>
        <p:nvPicPr>
          <p:cNvPr id="16" name="图片 15" descr="经传logo白色"/>
          <p:cNvPicPr>
            <a:picLocks noChangeAspect="1"/>
          </p:cNvPicPr>
          <p:nvPr userDrawn="1"/>
        </p:nvPicPr>
        <p:blipFill>
          <a:blip r:embed="rId3"/>
          <a:stretch>
            <a:fillRect/>
          </a:stretch>
        </p:blipFill>
        <p:spPr>
          <a:xfrm>
            <a:off x="294005" y="200025"/>
            <a:ext cx="1797685" cy="405765"/>
          </a:xfrm>
          <a:prstGeom prst="rect">
            <a:avLst/>
          </a:prstGeom>
        </p:spPr>
      </p:pic>
      <p:pic>
        <p:nvPicPr>
          <p:cNvPr id="13" name="图片 12" descr="龙头"/>
          <p:cNvPicPr>
            <a:picLocks noChangeAspect="1"/>
          </p:cNvPicPr>
          <p:nvPr userDrawn="1"/>
        </p:nvPicPr>
        <p:blipFill>
          <a:blip r:embed="rId4"/>
          <a:stretch>
            <a:fillRect/>
          </a:stretch>
        </p:blipFill>
        <p:spPr>
          <a:xfrm>
            <a:off x="10100310" y="254635"/>
            <a:ext cx="1762125" cy="335915"/>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pic>
        <p:nvPicPr>
          <p:cNvPr id="6" name="图片 5" descr="PPT封面 拷贝"/>
          <p:cNvPicPr>
            <a:picLocks noChangeAspect="1"/>
          </p:cNvPicPr>
          <p:nvPr userDrawn="1"/>
        </p:nvPicPr>
        <p:blipFill>
          <a:blip r:embed="rId5"/>
          <a:stretch>
            <a:fillRect/>
          </a:stretch>
        </p:blipFill>
        <p:spPr>
          <a:xfrm>
            <a:off x="0" y="0"/>
            <a:ext cx="12192000" cy="6858000"/>
          </a:xfrm>
          <a:prstGeom prst="rect">
            <a:avLst/>
          </a:prstGeom>
        </p:spPr>
      </p:pic>
      <p:pic>
        <p:nvPicPr>
          <p:cNvPr id="7" name="图片 6" descr="4"/>
          <p:cNvPicPr>
            <a:picLocks noChangeAspect="1"/>
          </p:cNvPicPr>
          <p:nvPr userDrawn="1"/>
        </p:nvPicPr>
        <p:blipFill>
          <a:blip r:embed="rId6"/>
          <a:stretch>
            <a:fillRect/>
          </a:stretch>
        </p:blipFill>
        <p:spPr>
          <a:xfrm>
            <a:off x="1687513" y="2974340"/>
            <a:ext cx="8816975" cy="2508250"/>
          </a:xfrm>
          <a:prstGeom prst="rect">
            <a:avLst/>
          </a:prstGeom>
        </p:spPr>
      </p:pic>
      <p:sp>
        <p:nvSpPr>
          <p:cNvPr id="8" name="文本框 7"/>
          <p:cNvSpPr txBox="1"/>
          <p:nvPr userDrawn="1"/>
        </p:nvSpPr>
        <p:spPr>
          <a:xfrm>
            <a:off x="2128520" y="3119120"/>
            <a:ext cx="7934325" cy="2059940"/>
          </a:xfrm>
          <a:prstGeom prst="rect">
            <a:avLst/>
          </a:prstGeom>
          <a:noFill/>
        </p:spPr>
        <p:txBody>
          <a:bodyPr wrap="square" rtlCol="0">
            <a:spAutoFit/>
          </a:bodyPr>
          <a:lstStyle/>
          <a:p>
            <a:pPr fontAlgn="auto">
              <a:lnSpc>
                <a:spcPct val="160000"/>
              </a:lnSpc>
            </a:pPr>
            <a:r>
              <a:rPr lang="zh-CN" altLang="en-US" sz="1600">
                <a:solidFill>
                  <a:schemeClr val="tx1">
                    <a:lumMod val="50000"/>
                    <a:lumOff val="50000"/>
                  </a:schemeClr>
                </a:solidFill>
                <a:latin typeface="思源黑体 CN Light" panose="020B0300000000000000" charset="-122"/>
                <a:ea typeface="思源黑体 CN Light" panose="020B0300000000000000" charset="-122"/>
                <a:cs typeface="思源黑体 CN Light" panose="020B0300000000000000" charset="-122"/>
              </a:rPr>
              <a:t>我司所有工作人员均不允许推荐股票、不允许承诺收益、不允许代客理财、不允许合作分成、不允许私下收款，如您发现有任何违规行为，可联系400-9088-988向我们反馈!风险提示:所有信息及观点均来源于公开信息及经传软件信号显示仅供参考，不构成最终投资依据，软件作为辅助参考工具,无法承诺收益，投资者应正视市场风险，自主作出投资决策并自行承担投资风险。投资有风险，入市须谨慎!</a:t>
            </a:r>
            <a:endParaRPr lang="zh-CN" altLang="en-US" sz="1600">
              <a:solidFill>
                <a:schemeClr val="tx1">
                  <a:lumMod val="50000"/>
                  <a:lumOff val="50000"/>
                </a:schemeClr>
              </a:solidFill>
              <a:latin typeface="思源黑体 CN Light" panose="020B0300000000000000" charset="-122"/>
              <a:ea typeface="思源黑体 CN Light" panose="020B0300000000000000" charset="-122"/>
              <a:cs typeface="思源黑体 CN Light" panose="020B0300000000000000" charset="-122"/>
            </a:endParaRPr>
          </a:p>
        </p:txBody>
      </p:sp>
      <p:pic>
        <p:nvPicPr>
          <p:cNvPr id="16" name="图片 15" descr="经传logo白色"/>
          <p:cNvPicPr>
            <a:picLocks noChangeAspect="1"/>
          </p:cNvPicPr>
          <p:nvPr userDrawn="1"/>
        </p:nvPicPr>
        <p:blipFill>
          <a:blip r:embed="rId7"/>
          <a:stretch>
            <a:fillRect/>
          </a:stretch>
        </p:blipFill>
        <p:spPr>
          <a:xfrm>
            <a:off x="314325" y="281305"/>
            <a:ext cx="1797685" cy="405765"/>
          </a:xfrm>
          <a:prstGeom prst="rect">
            <a:avLst/>
          </a:prstGeom>
        </p:spPr>
      </p:pic>
      <p:sp>
        <p:nvSpPr>
          <p:cNvPr id="9" name="文本框 8"/>
          <p:cNvSpPr txBox="1"/>
          <p:nvPr userDrawn="1"/>
        </p:nvSpPr>
        <p:spPr>
          <a:xfrm>
            <a:off x="1855788" y="1877060"/>
            <a:ext cx="8480425" cy="937260"/>
          </a:xfrm>
          <a:prstGeom prst="rect">
            <a:avLst/>
          </a:prstGeom>
          <a:noFill/>
        </p:spPr>
        <p:txBody>
          <a:bodyPr wrap="square" rtlCol="0">
            <a:spAutoFit/>
          </a:bodyPr>
          <a:lstStyle/>
          <a:p>
            <a:r>
              <a:rPr lang="zh-CN" altLang="en-US" sz="5500" b="1">
                <a:gradFill>
                  <a:gsLst>
                    <a:gs pos="0">
                      <a:srgbClr val="FFEFCF"/>
                    </a:gs>
                    <a:gs pos="100000">
                      <a:srgbClr val="FFD585"/>
                    </a:gs>
                  </a:gsLst>
                  <a:lin ang="5400000" scaled="0"/>
                </a:gradFill>
                <a:latin typeface="思源黑体 CN Bold" panose="020B0800000000000000" charset="-122"/>
                <a:ea typeface="思源黑体 CN Bold" panose="020B0800000000000000" charset="-122"/>
                <a:cs typeface="思源黑体 CN Bold" panose="020B0800000000000000" charset="-122"/>
              </a:rPr>
              <a:t>经传多赢,让投资遇见美好!</a:t>
            </a:r>
            <a:endParaRPr lang="zh-CN" altLang="en-US" sz="5500" b="1">
              <a:gradFill>
                <a:gsLst>
                  <a:gs pos="0">
                    <a:srgbClr val="FFEFCF"/>
                  </a:gs>
                  <a:gs pos="100000">
                    <a:srgbClr val="FFD585"/>
                  </a:gs>
                </a:gsLst>
                <a:lin ang="5400000" scaled="0"/>
              </a:gradFill>
              <a:latin typeface="思源黑体 CN Bold" panose="020B0800000000000000" charset="-122"/>
              <a:ea typeface="思源黑体 CN Bold" panose="020B0800000000000000" charset="-122"/>
              <a:cs typeface="思源黑体 CN Bold" panose="020B0800000000000000" charset="-122"/>
            </a:endParaRPr>
          </a:p>
        </p:txBody>
      </p:sp>
      <p:pic>
        <p:nvPicPr>
          <p:cNvPr id="10" name="图片 9" descr="龙头"/>
          <p:cNvPicPr>
            <a:picLocks noChangeAspect="1"/>
          </p:cNvPicPr>
          <p:nvPr userDrawn="1"/>
        </p:nvPicPr>
        <p:blipFill>
          <a:blip r:embed="rId8"/>
          <a:stretch>
            <a:fillRect/>
          </a:stretch>
        </p:blipFill>
        <p:spPr>
          <a:xfrm>
            <a:off x="10100310" y="234950"/>
            <a:ext cx="1762125" cy="335915"/>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单击此处编辑母版标题样式</a:t>
            </a:r>
            <a:endParaRPr lang="zh-CN" altLang="en-US" dirty="0"/>
          </a:p>
        </p:txBody>
      </p:sp>
      <p:sp>
        <p:nvSpPr>
          <p:cNvPr id="3" name="副标题 2"/>
          <p:cNvSpPr>
            <a:spLocks noGrp="1"/>
          </p:cNvSpPr>
          <p:nvPr>
            <p:ph type="subTitle" idx="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tags" Target="../tags/tag28.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tags" Target="../tags/tag33.xml"/><Relationship Id="rId13" Type="http://schemas.openxmlformats.org/officeDocument/2006/relationships/tags" Target="../tags/tag32.xml"/><Relationship Id="rId12" Type="http://schemas.openxmlformats.org/officeDocument/2006/relationships/tags" Target="../tags/tag31.xml"/><Relationship Id="rId11" Type="http://schemas.openxmlformats.org/officeDocument/2006/relationships/tags" Target="../tags/tag30.xml"/><Relationship Id="rId10" Type="http://schemas.openxmlformats.org/officeDocument/2006/relationships/tags" Target="../tags/tag29.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9D9D9"/>
            </a:gs>
          </a:gsLst>
          <a:lin ang="54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9"/>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0"/>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1"/>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2"/>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13"/>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ustDataLst>
      <p:tags r:id="rId14"/>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3.xml"/><Relationship Id="rId4" Type="http://schemas.openxmlformats.org/officeDocument/2006/relationships/tags" Target="../tags/tag35.xml"/><Relationship Id="rId3" Type="http://schemas.openxmlformats.org/officeDocument/2006/relationships/image" Target="../media/image10.png"/><Relationship Id="rId2" Type="http://schemas.openxmlformats.org/officeDocument/2006/relationships/tags" Target="../tags/tag34.xml"/><Relationship Id="rId1" Type="http://schemas.openxmlformats.org/officeDocument/2006/relationships/image" Target="../media/image9.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4.xml"/></Relationships>
</file>

<file path=ppt/slides/_rels/slide11.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4.xml"/><Relationship Id="rId3" Type="http://schemas.openxmlformats.org/officeDocument/2006/relationships/tags" Target="../tags/tag45.xml"/><Relationship Id="rId2" Type="http://schemas.openxmlformats.org/officeDocument/2006/relationships/image" Target="../media/image20.png"/><Relationship Id="rId1" Type="http://schemas.openxmlformats.org/officeDocument/2006/relationships/image" Target="../media/image19.png"/></Relationships>
</file>

<file path=ppt/slides/_rels/slide12.xml.rels><?xml version="1.0" encoding="UTF-8" standalone="yes"?>
<Relationships xmlns="http://schemas.openxmlformats.org/package/2006/relationships"><Relationship Id="rId6" Type="http://schemas.openxmlformats.org/officeDocument/2006/relationships/notesSlide" Target="../notesSlides/notesSlide7.xml"/><Relationship Id="rId5" Type="http://schemas.openxmlformats.org/officeDocument/2006/relationships/slideLayout" Target="../slideLayouts/slideLayout4.xml"/><Relationship Id="rId4" Type="http://schemas.openxmlformats.org/officeDocument/2006/relationships/tags" Target="../tags/tag46.xml"/><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47.xml"/><Relationship Id="rId1"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48.xml"/><Relationship Id="rId1" Type="http://schemas.openxmlformats.org/officeDocument/2006/relationships/image" Target="../media/image25.png"/></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4.xml"/><Relationship Id="rId2" Type="http://schemas.openxmlformats.org/officeDocument/2006/relationships/tags" Target="../tags/tag49.xml"/><Relationship Id="rId1" Type="http://schemas.openxmlformats.org/officeDocument/2006/relationships/image" Target="../media/image26.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50.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6.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7.xml"/></Relationships>
</file>

<file path=ppt/slides/_rels/slide4.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4.xml"/><Relationship Id="rId3" Type="http://schemas.openxmlformats.org/officeDocument/2006/relationships/tags" Target="../tags/tag38.xml"/><Relationship Id="rId2" Type="http://schemas.openxmlformats.org/officeDocument/2006/relationships/image" Target="../media/image12.png"/><Relationship Id="rId1" Type="http://schemas.openxmlformats.org/officeDocument/2006/relationships/image" Target="../media/image11.png"/></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4.xml"/><Relationship Id="rId2" Type="http://schemas.openxmlformats.org/officeDocument/2006/relationships/tags" Target="../tags/tag39.xml"/><Relationship Id="rId1" Type="http://schemas.openxmlformats.org/officeDocument/2006/relationships/image" Target="../media/image13.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0.xml"/></Relationships>
</file>

<file path=ppt/slides/_rels/slide7.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4.xml"/><Relationship Id="rId3" Type="http://schemas.openxmlformats.org/officeDocument/2006/relationships/tags" Target="../tags/tag41.xml"/><Relationship Id="rId2" Type="http://schemas.openxmlformats.org/officeDocument/2006/relationships/image" Target="../media/image15.png"/><Relationship Id="rId1" Type="http://schemas.openxmlformats.org/officeDocument/2006/relationships/image" Target="../media/image14.png"/></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4.xml"/><Relationship Id="rId2" Type="http://schemas.openxmlformats.org/officeDocument/2006/relationships/tags" Target="../tags/tag42.xml"/><Relationship Id="rId1" Type="http://schemas.openxmlformats.org/officeDocument/2006/relationships/image" Target="../media/image16.png"/></Relationships>
</file>

<file path=ppt/slides/_rels/slide9.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4.xml"/><Relationship Id="rId3" Type="http://schemas.openxmlformats.org/officeDocument/2006/relationships/tags" Target="../tags/tag43.xml"/><Relationship Id="rId2" Type="http://schemas.openxmlformats.org/officeDocument/2006/relationships/image" Target="../media/image18.png"/><Relationship Id="rId1"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977265" y="3206115"/>
            <a:ext cx="4048760" cy="553085"/>
          </a:xfrm>
          <a:prstGeom prst="rect">
            <a:avLst/>
          </a:prstGeom>
          <a:noFill/>
        </p:spPr>
        <p:txBody>
          <a:bodyPr wrap="square" rtlCol="0">
            <a:spAutoFit/>
          </a:bodyPr>
          <a:lstStyle/>
          <a:p>
            <a:r>
              <a:rPr lang="en-US" sz="3000" dirty="0">
                <a:solidFill>
                  <a:srgbClr val="C1662D"/>
                </a:solidFill>
                <a:latin typeface="思源黑体 CN Medium" panose="020B0600000000000000" charset="-122"/>
                <a:ea typeface="思源黑体 CN Medium" panose="020B0600000000000000" charset="-122"/>
                <a:sym typeface="+mn-ea"/>
              </a:rPr>
              <a:t>4</a:t>
            </a:r>
            <a:r>
              <a:rPr sz="3000" dirty="0">
                <a:solidFill>
                  <a:srgbClr val="C1662D"/>
                </a:solidFill>
                <a:latin typeface="思源黑体 CN Medium" panose="020B0600000000000000" charset="-122"/>
                <a:ea typeface="思源黑体 CN Medium" panose="020B0600000000000000" charset="-122"/>
                <a:sym typeface="+mn-ea"/>
              </a:rPr>
              <a:t>月</a:t>
            </a:r>
            <a:r>
              <a:rPr lang="en-US" sz="3000" dirty="0">
                <a:solidFill>
                  <a:srgbClr val="C1662D"/>
                </a:solidFill>
                <a:latin typeface="思源黑体 CN Medium" panose="020B0600000000000000" charset="-122"/>
                <a:ea typeface="思源黑体 CN Medium" panose="020B0600000000000000" charset="-122"/>
                <a:sym typeface="+mn-ea"/>
              </a:rPr>
              <a:t>13</a:t>
            </a:r>
            <a:r>
              <a:rPr sz="3000" dirty="0">
                <a:solidFill>
                  <a:srgbClr val="C1662D"/>
                </a:solidFill>
                <a:latin typeface="思源黑体 CN Medium" panose="020B0600000000000000" charset="-122"/>
                <a:ea typeface="思源黑体 CN Medium" panose="020B0600000000000000" charset="-122"/>
                <a:sym typeface="+mn-ea"/>
              </a:rPr>
              <a:t>日 </a:t>
            </a:r>
            <a:r>
              <a:rPr lang="en-US" sz="3000" dirty="0">
                <a:solidFill>
                  <a:srgbClr val="C1662D"/>
                </a:solidFill>
                <a:latin typeface="思源黑体 CN Medium" panose="020B0600000000000000" charset="-122"/>
                <a:ea typeface="思源黑体 CN Medium" panose="020B0600000000000000" charset="-122"/>
                <a:sym typeface="+mn-ea"/>
              </a:rPr>
              <a:t>20:15</a:t>
            </a:r>
            <a:endParaRPr lang="zh-CN" altLang="en-US" sz="3000" dirty="0">
              <a:solidFill>
                <a:srgbClr val="C1662D"/>
              </a:solidFill>
              <a:latin typeface="思源黑体 CN Medium" panose="020B0600000000000000" charset="-122"/>
              <a:ea typeface="思源黑体 CN Medium" panose="020B0600000000000000" charset="-122"/>
              <a:sym typeface="+mn-ea"/>
            </a:endParaRPr>
          </a:p>
        </p:txBody>
      </p:sp>
      <p:sp>
        <p:nvSpPr>
          <p:cNvPr id="2" name="文本框 1"/>
          <p:cNvSpPr txBox="1"/>
          <p:nvPr/>
        </p:nvSpPr>
        <p:spPr>
          <a:xfrm>
            <a:off x="633730" y="1771650"/>
            <a:ext cx="8447405" cy="1434465"/>
          </a:xfrm>
          <a:prstGeom prst="rect">
            <a:avLst/>
          </a:prstGeom>
          <a:noFill/>
        </p:spPr>
        <p:txBody>
          <a:bodyPr wrap="square" rtlCol="0">
            <a:noAutofit/>
          </a:bodyPr>
          <a:lstStyle/>
          <a:p>
            <a:pPr algn="l">
              <a:lnSpc>
                <a:spcPct val="100000"/>
              </a:lnSpc>
            </a:pPr>
            <a:r>
              <a:rPr lang="zh-CN" altLang="en-US" sz="6000" dirty="0">
                <a:gradFill>
                  <a:gsLst>
                    <a:gs pos="0">
                      <a:srgbClr val="FFEFCE"/>
                    </a:gs>
                    <a:gs pos="100000">
                      <a:srgbClr val="FFD585"/>
                    </a:gs>
                  </a:gsLst>
                  <a:lin ang="5400000" scaled="0"/>
                </a:gradFill>
                <a:latin typeface="思源黑体 CN Bold" panose="020B0800000000000000" charset="-122"/>
                <a:ea typeface="思源黑体 CN Bold" panose="020B0800000000000000" charset="-122"/>
                <a:cs typeface="思源黑体 CN Medium" panose="020B0600000000000000" charset="-122"/>
              </a:rPr>
              <a:t>新主线</a:t>
            </a:r>
            <a:r>
              <a:rPr lang="en-US" altLang="zh-CN" sz="6000" dirty="0">
                <a:gradFill>
                  <a:gsLst>
                    <a:gs pos="0">
                      <a:srgbClr val="FFEFCE"/>
                    </a:gs>
                    <a:gs pos="100000">
                      <a:srgbClr val="FFD585"/>
                    </a:gs>
                  </a:gsLst>
                  <a:lin ang="5400000" scaled="0"/>
                </a:gradFill>
                <a:latin typeface="思源黑体 CN Bold" panose="020B0800000000000000" charset="-122"/>
                <a:ea typeface="思源黑体 CN Bold" panose="020B0800000000000000" charset="-122"/>
                <a:cs typeface="思源黑体 CN Medium" panose="020B0600000000000000" charset="-122"/>
              </a:rPr>
              <a:t> </a:t>
            </a:r>
            <a:r>
              <a:rPr lang="zh-CN" altLang="en-US" sz="6000" dirty="0">
                <a:gradFill>
                  <a:gsLst>
                    <a:gs pos="0">
                      <a:srgbClr val="FFEFCE"/>
                    </a:gs>
                    <a:gs pos="100000">
                      <a:srgbClr val="FFD585"/>
                    </a:gs>
                  </a:gsLst>
                  <a:lin ang="5400000" scaled="0"/>
                </a:gradFill>
                <a:latin typeface="思源黑体 CN Bold" panose="020B0800000000000000" charset="-122"/>
                <a:ea typeface="思源黑体 CN Bold" panose="020B0800000000000000" charset="-122"/>
                <a:cs typeface="思源黑体 CN Medium" panose="020B0600000000000000" charset="-122"/>
              </a:rPr>
              <a:t>趋势</a:t>
            </a:r>
            <a:r>
              <a:rPr lang="zh-CN" altLang="en-US" sz="6000" dirty="0">
                <a:gradFill>
                  <a:gsLst>
                    <a:gs pos="0">
                      <a:srgbClr val="FFEFCE"/>
                    </a:gs>
                    <a:gs pos="100000">
                      <a:srgbClr val="FFD585"/>
                    </a:gs>
                  </a:gsLst>
                  <a:lin ang="5400000" scaled="0"/>
                </a:gradFill>
                <a:latin typeface="思源黑体 CN Bold" panose="020B0800000000000000" charset="-122"/>
                <a:ea typeface="思源黑体 CN Bold" panose="020B0800000000000000" charset="-122"/>
                <a:cs typeface="思源黑体 CN Medium" panose="020B0600000000000000" charset="-122"/>
              </a:rPr>
              <a:t>龙头</a:t>
            </a:r>
            <a:endParaRPr lang="zh-CN" altLang="en-US" sz="6000" dirty="0">
              <a:gradFill>
                <a:gsLst>
                  <a:gs pos="0">
                    <a:srgbClr val="FFEFCE"/>
                  </a:gs>
                  <a:gs pos="100000">
                    <a:srgbClr val="FFD585"/>
                  </a:gs>
                </a:gsLst>
                <a:lin ang="5400000" scaled="0"/>
              </a:gradFill>
              <a:latin typeface="思源黑体 CN Bold" panose="020B0800000000000000" charset="-122"/>
              <a:ea typeface="思源黑体 CN Bold" panose="020B0800000000000000" charset="-122"/>
              <a:cs typeface="思源黑体 CN Medium" panose="020B0600000000000000" charset="-122"/>
            </a:endParaRPr>
          </a:p>
        </p:txBody>
      </p:sp>
      <p:sp>
        <p:nvSpPr>
          <p:cNvPr id="7" name="文本框 6"/>
          <p:cNvSpPr txBox="1"/>
          <p:nvPr/>
        </p:nvSpPr>
        <p:spPr>
          <a:xfrm>
            <a:off x="1254760" y="4012565"/>
            <a:ext cx="1343660" cy="491490"/>
          </a:xfrm>
          <a:prstGeom prst="rect">
            <a:avLst/>
          </a:prstGeom>
          <a:noFill/>
        </p:spPr>
        <p:txBody>
          <a:bodyPr wrap="square" rtlCol="0">
            <a:spAutoFit/>
          </a:bodyPr>
          <a:lstStyle/>
          <a:p>
            <a:r>
              <a:rPr lang="zh-CN" altLang="en-US" sz="2600">
                <a:solidFill>
                  <a:srgbClr val="C1662D"/>
                </a:solidFill>
                <a:latin typeface="思源黑体 CN Medium" panose="020B0600000000000000" charset="-122"/>
                <a:ea typeface="思源黑体 CN Medium" panose="020B0600000000000000" charset="-122"/>
                <a:sym typeface="+mn-ea"/>
              </a:rPr>
              <a:t>何灶婵</a:t>
            </a:r>
            <a:endParaRPr lang="zh-CN" altLang="en-US" sz="2600">
              <a:solidFill>
                <a:srgbClr val="C1662D"/>
              </a:solidFill>
              <a:latin typeface="思源黑体 CN Medium" panose="020B0600000000000000" charset="-122"/>
              <a:ea typeface="思源黑体 CN Medium" panose="020B0600000000000000" charset="-122"/>
              <a:sym typeface="+mn-ea"/>
            </a:endParaRPr>
          </a:p>
        </p:txBody>
      </p:sp>
      <p:sp>
        <p:nvSpPr>
          <p:cNvPr id="10" name="文本框 9"/>
          <p:cNvSpPr txBox="1"/>
          <p:nvPr/>
        </p:nvSpPr>
        <p:spPr>
          <a:xfrm>
            <a:off x="2553970" y="4074160"/>
            <a:ext cx="3497580" cy="368300"/>
          </a:xfrm>
          <a:prstGeom prst="rect">
            <a:avLst/>
          </a:prstGeom>
          <a:noFill/>
        </p:spPr>
        <p:txBody>
          <a:bodyPr wrap="square" rtlCol="0">
            <a:spAutoFit/>
          </a:bodyPr>
          <a:lstStyle/>
          <a:p>
            <a:r>
              <a:rPr lang="zh-CN" altLang="en-US">
                <a:solidFill>
                  <a:srgbClr val="C1662D"/>
                </a:solidFill>
                <a:latin typeface="思源黑体 CN Medium" panose="020B0600000000000000" charset="-122"/>
                <a:ea typeface="思源黑体 CN Medium" panose="020B0600000000000000" charset="-122"/>
                <a:cs typeface="思源黑体 CN Medium" panose="020B0600000000000000" charset="-122"/>
                <a:sym typeface="+mn-ea"/>
              </a:rPr>
              <a:t>执业编号</a:t>
            </a:r>
            <a:r>
              <a:rPr lang="en-US" altLang="zh-CN">
                <a:solidFill>
                  <a:srgbClr val="C1662D"/>
                </a:solidFill>
                <a:latin typeface="思源黑体 CN Medium" panose="020B0600000000000000" charset="-122"/>
                <a:ea typeface="思源黑体 CN Medium" panose="020B0600000000000000" charset="-122"/>
                <a:cs typeface="思源黑体 CN Medium" panose="020B0600000000000000" charset="-122"/>
                <a:sym typeface="+mn-ea"/>
              </a:rPr>
              <a:t>:A1120622050001</a:t>
            </a:r>
            <a:endParaRPr lang="en-US" altLang="zh-CN">
              <a:solidFill>
                <a:srgbClr val="C1662D"/>
              </a:solidFill>
              <a:latin typeface="思源黑体 CN Medium" panose="020B0600000000000000" charset="-122"/>
              <a:ea typeface="思源黑体 CN Medium" panose="020B0600000000000000" charset="-122"/>
              <a:cs typeface="思源黑体 CN Medium" panose="020B0600000000000000" charset="-122"/>
              <a:sym typeface="+mn-ea"/>
            </a:endParaRPr>
          </a:p>
        </p:txBody>
      </p:sp>
      <p:pic>
        <p:nvPicPr>
          <p:cNvPr id="15" name="图片 14"/>
          <p:cNvPicPr>
            <a:picLocks noChangeAspect="1"/>
          </p:cNvPicPr>
          <p:nvPr/>
        </p:nvPicPr>
        <p:blipFill>
          <a:blip r:embed="rId1"/>
          <a:stretch>
            <a:fillRect/>
          </a:stretch>
        </p:blipFill>
        <p:spPr>
          <a:xfrm>
            <a:off x="977265" y="4033520"/>
            <a:ext cx="314325" cy="619125"/>
          </a:xfrm>
          <a:prstGeom prst="rect">
            <a:avLst/>
          </a:prstGeom>
        </p:spPr>
      </p:pic>
      <p:sp>
        <p:nvSpPr>
          <p:cNvPr id="4" name="文本框 3"/>
          <p:cNvSpPr txBox="1"/>
          <p:nvPr>
            <p:custDataLst>
              <p:tags r:id="rId2"/>
            </p:custDataLst>
          </p:nvPr>
        </p:nvSpPr>
        <p:spPr>
          <a:xfrm>
            <a:off x="1254760" y="4544695"/>
            <a:ext cx="5708015" cy="1228725"/>
          </a:xfrm>
          <a:prstGeom prst="rect">
            <a:avLst/>
          </a:prstGeom>
          <a:noFill/>
        </p:spPr>
        <p:txBody>
          <a:bodyPr wrap="square" rtlCol="0">
            <a:noAutofit/>
          </a:bodyPr>
          <a:lstStyle/>
          <a:p>
            <a:pPr algn="just" fontAlgn="auto">
              <a:lnSpc>
                <a:spcPct val="130000"/>
              </a:lnSpc>
              <a:spcBef>
                <a:spcPts val="0"/>
              </a:spcBef>
              <a:spcAft>
                <a:spcPts val="0"/>
              </a:spcAft>
            </a:pPr>
            <a:r>
              <a:rPr lang="zh-CN" altLang="en-US" sz="1600">
                <a:solidFill>
                  <a:schemeClr val="tx1">
                    <a:lumMod val="85000"/>
                    <a:lumOff val="15000"/>
                  </a:schemeClr>
                </a:solidFill>
                <a:latin typeface="思源黑体 CN Light" panose="020B0300000000000000" charset="-122"/>
                <a:ea typeface="思源黑体 CN Light" panose="020B0300000000000000" charset="-122"/>
                <a:cs typeface="思源黑体 CN Light" panose="020B0300000000000000" charset="-122"/>
                <a:sym typeface="+mn-ea"/>
              </a:rPr>
              <a:t>经传多赢</a:t>
            </a:r>
            <a:r>
              <a:rPr lang="zh-CN" altLang="en-US" sz="1600">
                <a:solidFill>
                  <a:schemeClr val="tx1">
                    <a:lumMod val="85000"/>
                    <a:lumOff val="15000"/>
                  </a:schemeClr>
                </a:solidFill>
                <a:latin typeface="思源黑体 CN Light" panose="020B0300000000000000" charset="-122"/>
                <a:ea typeface="思源黑体 CN Light" panose="020B0300000000000000" charset="-122"/>
                <a:cs typeface="思源黑体 CN Light" panose="020B0300000000000000" charset="-122"/>
                <a:sym typeface="+mn-ea"/>
              </a:rPr>
              <a:t>资深投顾，金融专业出身，专注研究市场</a:t>
            </a:r>
            <a:r>
              <a:rPr lang="en-US" altLang="zh-CN" sz="1600">
                <a:solidFill>
                  <a:schemeClr val="tx1">
                    <a:lumMod val="85000"/>
                    <a:lumOff val="15000"/>
                  </a:schemeClr>
                </a:solidFill>
                <a:latin typeface="思源黑体 CN Light" panose="020B0300000000000000" charset="-122"/>
                <a:ea typeface="思源黑体 CN Light" panose="020B0300000000000000" charset="-122"/>
                <a:cs typeface="思源黑体 CN Light" panose="020B0300000000000000" charset="-122"/>
                <a:sym typeface="+mn-ea"/>
              </a:rPr>
              <a:t>10</a:t>
            </a:r>
            <a:r>
              <a:rPr lang="zh-CN" altLang="en-US" sz="1600">
                <a:solidFill>
                  <a:schemeClr val="tx1">
                    <a:lumMod val="85000"/>
                    <a:lumOff val="15000"/>
                  </a:schemeClr>
                </a:solidFill>
                <a:latin typeface="思源黑体 CN Light" panose="020B0300000000000000" charset="-122"/>
                <a:ea typeface="思源黑体 CN Light" panose="020B0300000000000000" charset="-122"/>
                <a:cs typeface="思源黑体 CN Light" panose="020B0300000000000000" charset="-122"/>
                <a:sym typeface="+mn-ea"/>
              </a:rPr>
              <a:t>余年。对大盘研判有独特自我见解。独创翻倍超跌战法、龙头回马枪，方法实用易懂，服务专业用心，深受用户朋友的喜欢。</a:t>
            </a:r>
            <a:endParaRPr lang="zh-CN" altLang="en-US" sz="1600">
              <a:solidFill>
                <a:schemeClr val="tx1">
                  <a:lumMod val="85000"/>
                  <a:lumOff val="15000"/>
                </a:schemeClr>
              </a:solidFill>
              <a:latin typeface="思源黑体 CN Light" panose="020B0300000000000000" charset="-122"/>
              <a:ea typeface="思源黑体 CN Light" panose="020B0300000000000000" charset="-122"/>
              <a:cs typeface="思源黑体 CN Light" panose="020B0300000000000000" charset="-122"/>
              <a:sym typeface="+mn-ea"/>
            </a:endParaRPr>
          </a:p>
        </p:txBody>
      </p:sp>
      <p:pic>
        <p:nvPicPr>
          <p:cNvPr id="11" name="图片 10" descr="132_1725773815120"/>
          <p:cNvPicPr>
            <a:picLocks noChangeAspect="1"/>
          </p:cNvPicPr>
          <p:nvPr/>
        </p:nvPicPr>
        <p:blipFill>
          <a:blip r:embed="rId3"/>
          <a:stretch>
            <a:fillRect/>
          </a:stretch>
        </p:blipFill>
        <p:spPr>
          <a:xfrm>
            <a:off x="7161530" y="727710"/>
            <a:ext cx="3937635" cy="6858000"/>
          </a:xfrm>
          <a:prstGeom prst="rect">
            <a:avLst/>
          </a:prstGeom>
        </p:spPr>
      </p:pic>
    </p:spTree>
    <p:custDataLst>
      <p:tags r:id="rId4"/>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5414010" y="1110615"/>
            <a:ext cx="1363980" cy="1198880"/>
          </a:xfrm>
          <a:prstGeom prst="rect">
            <a:avLst/>
          </a:prstGeom>
          <a:noFill/>
        </p:spPr>
        <p:txBody>
          <a:bodyPr wrap="square" rtlCol="0">
            <a:spAutoFit/>
          </a:bodyPr>
          <a:lstStyle/>
          <a:p>
            <a:pPr algn="ctr"/>
            <a:r>
              <a:rPr lang="en-US" altLang="zh-CN" sz="7200">
                <a:solidFill>
                  <a:srgbClr val="EFDDFF"/>
                </a:solidFill>
                <a:latin typeface="思源黑体 CN Medium" panose="020B0600000000000000" charset="-122"/>
                <a:ea typeface="思源黑体 CN Medium" panose="020B0600000000000000" charset="-122"/>
              </a:rPr>
              <a:t>03</a:t>
            </a:r>
            <a:endParaRPr lang="en-US" altLang="zh-CN" sz="7200">
              <a:solidFill>
                <a:srgbClr val="EFDDFF"/>
              </a:solidFill>
              <a:latin typeface="思源黑体 CN Medium" panose="020B0600000000000000" charset="-122"/>
              <a:ea typeface="思源黑体 CN Medium" panose="020B0600000000000000" charset="-122"/>
            </a:endParaRPr>
          </a:p>
        </p:txBody>
      </p:sp>
      <p:sp>
        <p:nvSpPr>
          <p:cNvPr id="9" name="文本框 8"/>
          <p:cNvSpPr txBox="1"/>
          <p:nvPr/>
        </p:nvSpPr>
        <p:spPr>
          <a:xfrm>
            <a:off x="1506855" y="2926715"/>
            <a:ext cx="9512300" cy="1106805"/>
          </a:xfrm>
          <a:prstGeom prst="rect">
            <a:avLst/>
          </a:prstGeom>
          <a:noFill/>
        </p:spPr>
        <p:txBody>
          <a:bodyPr wrap="square" rtlCol="0">
            <a:spAutoFit/>
          </a:bodyPr>
          <a:lstStyle/>
          <a:p>
            <a:pPr algn="ctr"/>
            <a:r>
              <a:rPr lang="zh-CN" sz="6600" dirty="0">
                <a:gradFill>
                  <a:gsLst>
                    <a:gs pos="0">
                      <a:srgbClr val="FFEFCE"/>
                    </a:gs>
                    <a:gs pos="100000">
                      <a:srgbClr val="FFD983"/>
                    </a:gs>
                  </a:gsLst>
                  <a:lin ang="5400000" scaled="0"/>
                </a:gradFill>
                <a:latin typeface="思源黑体 CN Bold" panose="020B0800000000000000" charset="-122"/>
                <a:ea typeface="思源黑体 CN Bold" panose="020B0800000000000000" charset="-122"/>
              </a:rPr>
              <a:t>选股策略</a:t>
            </a:r>
            <a:endParaRPr lang="zh-CN" sz="6600" dirty="0">
              <a:gradFill>
                <a:gsLst>
                  <a:gs pos="0">
                    <a:srgbClr val="FFEFCE"/>
                  </a:gs>
                  <a:gs pos="100000">
                    <a:srgbClr val="FFD983"/>
                  </a:gs>
                </a:gsLst>
                <a:lin ang="5400000" scaled="0"/>
              </a:gradFill>
              <a:latin typeface="思源黑体 CN Bold" panose="020B0800000000000000" charset="-122"/>
              <a:ea typeface="思源黑体 CN Bold" panose="020B0800000000000000" charset="-122"/>
            </a:endParaRPr>
          </a:p>
        </p:txBody>
      </p:sp>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02285" y="5427980"/>
            <a:ext cx="11345545" cy="1021715"/>
          </a:xfrm>
          <a:prstGeom prst="rect">
            <a:avLst/>
          </a:prstGeom>
          <a:noFill/>
        </p:spPr>
        <p:txBody>
          <a:bodyPr wrap="square" rtlCol="0" anchor="t">
            <a:noAutofit/>
          </a:bodyPr>
          <a:p>
            <a:r>
              <a:rPr lang="zh-CN" altLang="en-US" sz="2000">
                <a:solidFill>
                  <a:srgbClr val="FF0000"/>
                </a:solidFill>
                <a:latin typeface="楷体" panose="02010609060101010101" charset="-122"/>
                <a:ea typeface="楷体" panose="02010609060101010101" charset="-122"/>
                <a:sym typeface="+mn-ea"/>
              </a:rPr>
              <a:t>根据</a:t>
            </a:r>
            <a:r>
              <a:rPr lang="en-US" altLang="zh-CN" sz="2000">
                <a:solidFill>
                  <a:srgbClr val="FF0000"/>
                </a:solidFill>
                <a:latin typeface="楷体" panose="02010609060101010101" charset="-122"/>
                <a:ea typeface="楷体" panose="02010609060101010101" charset="-122"/>
                <a:sym typeface="+mn-ea"/>
              </a:rPr>
              <a:t>4</a:t>
            </a:r>
            <a:r>
              <a:rPr lang="zh-CN" altLang="en-US" sz="2000">
                <a:solidFill>
                  <a:srgbClr val="FF0000"/>
                </a:solidFill>
                <a:latin typeface="楷体" panose="02010609060101010101" charset="-122"/>
                <a:ea typeface="楷体" panose="02010609060101010101" charset="-122"/>
                <a:sym typeface="+mn-ea"/>
              </a:rPr>
              <a:t>月</a:t>
            </a:r>
            <a:r>
              <a:rPr lang="en-US" altLang="zh-CN" sz="2000">
                <a:solidFill>
                  <a:srgbClr val="FF0000"/>
                </a:solidFill>
                <a:latin typeface="楷体" panose="02010609060101010101" charset="-122"/>
                <a:ea typeface="楷体" panose="02010609060101010101" charset="-122"/>
                <a:sym typeface="+mn-ea"/>
              </a:rPr>
              <a:t>8</a:t>
            </a:r>
            <a:r>
              <a:rPr lang="zh-CN" altLang="en-US" sz="2000">
                <a:solidFill>
                  <a:srgbClr val="FF0000"/>
                </a:solidFill>
                <a:latin typeface="楷体" panose="02010609060101010101" charset="-122"/>
                <a:ea typeface="楷体" panose="02010609060101010101" charset="-122"/>
                <a:sym typeface="+mn-ea"/>
              </a:rPr>
              <a:t>日涨停棱镜热点光通信、云计算、</a:t>
            </a:r>
            <a:r>
              <a:rPr lang="en-US" altLang="zh-CN" sz="2000">
                <a:solidFill>
                  <a:srgbClr val="FF0000"/>
                </a:solidFill>
                <a:latin typeface="楷体" panose="02010609060101010101" charset="-122"/>
                <a:ea typeface="楷体" panose="02010609060101010101" charset="-122"/>
                <a:sym typeface="+mn-ea"/>
              </a:rPr>
              <a:t>PCB</a:t>
            </a:r>
            <a:r>
              <a:rPr lang="zh-CN" altLang="en-US" sz="2000">
                <a:solidFill>
                  <a:srgbClr val="FF0000"/>
                </a:solidFill>
                <a:latin typeface="楷体" panose="02010609060101010101" charset="-122"/>
                <a:ea typeface="楷体" panose="02010609060101010101" charset="-122"/>
                <a:sym typeface="+mn-ea"/>
              </a:rPr>
              <a:t>涨停个股，加入自选股，再选择符合双紫标的</a:t>
            </a:r>
            <a:endParaRPr lang="zh-CN" altLang="en-US" sz="2000">
              <a:solidFill>
                <a:srgbClr val="FF0000"/>
              </a:solidFill>
              <a:latin typeface="楷体" panose="02010609060101010101" charset="-122"/>
              <a:ea typeface="楷体" panose="02010609060101010101" charset="-122"/>
              <a:sym typeface="+mn-ea"/>
            </a:endParaRPr>
          </a:p>
          <a:p>
            <a:r>
              <a:rPr lang="en-US" altLang="zh-CN" sz="2000">
                <a:solidFill>
                  <a:srgbClr val="FF0000"/>
                </a:solidFill>
                <a:latin typeface="楷体" panose="02010609060101010101" charset="-122"/>
                <a:ea typeface="楷体" panose="02010609060101010101" charset="-122"/>
                <a:sym typeface="+mn-ea"/>
              </a:rPr>
              <a:t>1</a:t>
            </a:r>
            <a:r>
              <a:rPr lang="zh-CN" altLang="en-US" sz="2000">
                <a:solidFill>
                  <a:srgbClr val="FF0000"/>
                </a:solidFill>
                <a:latin typeface="楷体" panose="02010609060101010101" charset="-122"/>
                <a:ea typeface="楷体" panose="02010609060101010101" charset="-122"/>
                <a:sym typeface="+mn-ea"/>
              </a:rPr>
              <a:t>、</a:t>
            </a:r>
            <a:r>
              <a:rPr lang="en-US" altLang="zh-CN" sz="2000">
                <a:solidFill>
                  <a:srgbClr val="FF0000"/>
                </a:solidFill>
                <a:latin typeface="楷体" panose="02010609060101010101" charset="-122"/>
                <a:ea typeface="楷体" panose="02010609060101010101" charset="-122"/>
                <a:sym typeface="+mn-ea"/>
              </a:rPr>
              <a:t>B</a:t>
            </a:r>
            <a:r>
              <a:rPr lang="zh-CN" altLang="en-US" sz="2000">
                <a:solidFill>
                  <a:srgbClr val="FF0000"/>
                </a:solidFill>
                <a:latin typeface="楷体" panose="02010609060101010101" charset="-122"/>
                <a:ea typeface="楷体" panose="02010609060101010101" charset="-122"/>
                <a:sym typeface="+mn-ea"/>
              </a:rPr>
              <a:t>点启动，相对位置低，适合风险偏好稳健交易</a:t>
            </a:r>
            <a:endParaRPr lang="zh-CN" altLang="en-US" sz="2000">
              <a:solidFill>
                <a:srgbClr val="FF0000"/>
              </a:solidFill>
              <a:latin typeface="楷体" panose="02010609060101010101" charset="-122"/>
              <a:ea typeface="楷体" panose="02010609060101010101" charset="-122"/>
              <a:sym typeface="+mn-ea"/>
            </a:endParaRPr>
          </a:p>
          <a:p>
            <a:r>
              <a:rPr lang="en-US" altLang="zh-CN" sz="2000">
                <a:solidFill>
                  <a:srgbClr val="FF0000"/>
                </a:solidFill>
                <a:latin typeface="楷体" panose="02010609060101010101" charset="-122"/>
                <a:ea typeface="楷体" panose="02010609060101010101" charset="-122"/>
                <a:sym typeface="+mn-ea"/>
              </a:rPr>
              <a:t>2</a:t>
            </a:r>
            <a:r>
              <a:rPr lang="zh-CN" altLang="en-US" sz="2000">
                <a:solidFill>
                  <a:srgbClr val="FF0000"/>
                </a:solidFill>
                <a:latin typeface="楷体" panose="02010609060101010101" charset="-122"/>
                <a:ea typeface="楷体" panose="02010609060101010101" charset="-122"/>
                <a:sym typeface="+mn-ea"/>
              </a:rPr>
              <a:t>、突破平台，进入强者恒强，适合激进交易</a:t>
            </a:r>
            <a:endParaRPr lang="zh-CN" altLang="en-US" sz="2000">
              <a:solidFill>
                <a:srgbClr val="FF0000"/>
              </a:solidFill>
              <a:latin typeface="楷体" panose="02010609060101010101" charset="-122"/>
              <a:ea typeface="楷体" panose="02010609060101010101" charset="-122"/>
              <a:sym typeface="+mn-ea"/>
            </a:endParaRPr>
          </a:p>
        </p:txBody>
      </p:sp>
      <p:sp>
        <p:nvSpPr>
          <p:cNvPr id="4" name="文本框 3"/>
          <p:cNvSpPr txBox="1"/>
          <p:nvPr/>
        </p:nvSpPr>
        <p:spPr>
          <a:xfrm>
            <a:off x="2407920" y="196850"/>
            <a:ext cx="6885305" cy="507365"/>
          </a:xfrm>
          <a:prstGeom prst="rect">
            <a:avLst/>
          </a:prstGeom>
          <a:noFill/>
        </p:spPr>
        <p:txBody>
          <a:bodyPr wrap="square" rtlCol="0">
            <a:noAutofit/>
          </a:bodyPr>
          <a:p>
            <a:r>
              <a:rPr lang="zh-CN" altLang="en-US" sz="3600" spc="-200" dirty="0">
                <a:gradFill>
                  <a:gsLst>
                    <a:gs pos="0">
                      <a:srgbClr val="FFEFCE"/>
                    </a:gs>
                    <a:gs pos="100000">
                      <a:srgbClr val="FFD483"/>
                    </a:gs>
                  </a:gsLst>
                  <a:lin ang="5400000" scaled="0"/>
                </a:gradFill>
                <a:latin typeface="思源黑体 CN Bold" panose="020B0800000000000000" charset="-122"/>
                <a:ea typeface="思源黑体 CN Bold" panose="020B0800000000000000" charset="-122"/>
                <a:cs typeface="思源黑体 CN Bold" panose="020B0800000000000000" charset="-122"/>
              </a:rPr>
              <a:t>业绩好短线强</a:t>
            </a:r>
            <a:r>
              <a:rPr lang="en-US" altLang="zh-CN" sz="3600" spc="-200" dirty="0">
                <a:gradFill>
                  <a:gsLst>
                    <a:gs pos="0">
                      <a:srgbClr val="FFEFCE"/>
                    </a:gs>
                    <a:gs pos="100000">
                      <a:srgbClr val="FFD483"/>
                    </a:gs>
                  </a:gsLst>
                  <a:lin ang="5400000" scaled="0"/>
                </a:gradFill>
                <a:latin typeface="思源黑体 CN Bold" panose="020B0800000000000000" charset="-122"/>
                <a:ea typeface="思源黑体 CN Bold" panose="020B0800000000000000" charset="-122"/>
                <a:cs typeface="思源黑体 CN Bold" panose="020B0800000000000000" charset="-122"/>
              </a:rPr>
              <a:t>-3-4</a:t>
            </a:r>
            <a:r>
              <a:rPr lang="zh-CN" altLang="en-US" sz="3600" spc="-200" dirty="0">
                <a:gradFill>
                  <a:gsLst>
                    <a:gs pos="0">
                      <a:srgbClr val="FFEFCE"/>
                    </a:gs>
                    <a:gs pos="100000">
                      <a:srgbClr val="FFD483"/>
                    </a:gs>
                  </a:gsLst>
                  <a:lin ang="5400000" scaled="0"/>
                </a:gradFill>
                <a:latin typeface="思源黑体 CN Bold" panose="020B0800000000000000" charset="-122"/>
                <a:ea typeface="思源黑体 CN Bold" panose="020B0800000000000000" charset="-122"/>
                <a:cs typeface="思源黑体 CN Bold" panose="020B0800000000000000" charset="-122"/>
              </a:rPr>
              <a:t>月关注业绩</a:t>
            </a:r>
            <a:endParaRPr lang="zh-CN" altLang="en-US" sz="3600" spc="-200" dirty="0">
              <a:gradFill>
                <a:gsLst>
                  <a:gs pos="0">
                    <a:srgbClr val="FFEFCE"/>
                  </a:gs>
                  <a:gs pos="100000">
                    <a:srgbClr val="FFD483"/>
                  </a:gs>
                </a:gsLst>
                <a:lin ang="5400000" scaled="0"/>
              </a:gradFill>
              <a:latin typeface="思源黑体 CN Bold" panose="020B0800000000000000" charset="-122"/>
              <a:ea typeface="思源黑体 CN Bold" panose="020B0800000000000000" charset="-122"/>
              <a:cs typeface="思源黑体 CN Bold" panose="020B0800000000000000" charset="-122"/>
            </a:endParaRPr>
          </a:p>
        </p:txBody>
      </p:sp>
      <p:sp>
        <p:nvSpPr>
          <p:cNvPr id="3" name="文本框 2"/>
          <p:cNvSpPr txBox="1"/>
          <p:nvPr/>
        </p:nvSpPr>
        <p:spPr>
          <a:xfrm>
            <a:off x="3048000" y="3044825"/>
            <a:ext cx="6096000" cy="768350"/>
          </a:xfrm>
          <a:prstGeom prst="rect">
            <a:avLst/>
          </a:prstGeom>
          <a:noFill/>
        </p:spPr>
        <p:txBody>
          <a:bodyPr wrap="square" rtlCol="0" anchor="t">
            <a:spAutoFit/>
          </a:bodyPr>
          <a:p>
            <a:r>
              <a:rPr lang="en-US" altLang="zh-CN" sz="4400" noProof="0" dirty="0" smtClean="0">
                <a:ln>
                  <a:noFill/>
                </a:ln>
                <a:solidFill>
                  <a:srgbClr val="FFFFFF"/>
                </a:solidFill>
                <a:effectLst/>
                <a:uLnTx/>
                <a:uFillTx/>
                <a:latin typeface="方正宝黑体 简 Medium" panose="02010600010101010101" charset="-122"/>
                <a:ea typeface="方正宝黑体 简 Medium" panose="02010600010101010101" charset="-122"/>
                <a:cs typeface="汉仪雅酷黑简" panose="00020600040101010101" charset="-122"/>
                <a:sym typeface="+mn-ea"/>
              </a:rPr>
              <a:t>TMT</a:t>
            </a:r>
            <a:r>
              <a:rPr lang="zh-CN" altLang="en-US" sz="4400" noProof="0" dirty="0" smtClean="0">
                <a:ln>
                  <a:noFill/>
                </a:ln>
                <a:solidFill>
                  <a:srgbClr val="FFFFFF"/>
                </a:solidFill>
                <a:effectLst/>
                <a:uLnTx/>
                <a:uFillTx/>
                <a:latin typeface="方正宝黑体 简 Medium" panose="02010600010101010101" charset="-122"/>
                <a:ea typeface="方正宝黑体 简 Medium" panose="02010600010101010101" charset="-122"/>
                <a:cs typeface="汉仪雅酷黑简" panose="00020600040101010101" charset="-122"/>
                <a:sym typeface="+mn-ea"/>
              </a:rPr>
              <a:t>景气</a:t>
            </a:r>
            <a:r>
              <a:rPr lang="en-US" altLang="zh-CN" sz="4400" noProof="0" dirty="0" smtClean="0">
                <a:ln>
                  <a:noFill/>
                </a:ln>
                <a:solidFill>
                  <a:srgbClr val="FFFFFF"/>
                </a:solidFill>
                <a:effectLst/>
                <a:uLnTx/>
                <a:uFillTx/>
                <a:latin typeface="方正宝黑体 简 Medium" panose="02010600010101010101" charset="-122"/>
                <a:ea typeface="方正宝黑体 简 Medium" panose="02010600010101010101" charset="-122"/>
                <a:cs typeface="汉仪雅酷黑简" panose="00020600040101010101" charset="-122"/>
                <a:sym typeface="+mn-ea"/>
              </a:rPr>
              <a:t>  </a:t>
            </a:r>
            <a:r>
              <a:rPr lang="zh-CN" altLang="en-US" sz="4400" noProof="0" dirty="0" smtClean="0">
                <a:ln>
                  <a:noFill/>
                </a:ln>
                <a:solidFill>
                  <a:srgbClr val="FFFFFF"/>
                </a:solidFill>
                <a:effectLst/>
                <a:uLnTx/>
                <a:uFillTx/>
                <a:latin typeface="方正宝黑体 简 Medium" panose="02010600010101010101" charset="-122"/>
                <a:ea typeface="方正宝黑体 简 Medium" panose="02010600010101010101" charset="-122"/>
                <a:cs typeface="汉仪雅酷黑简" panose="00020600040101010101" charset="-122"/>
                <a:sym typeface="+mn-ea"/>
              </a:rPr>
              <a:t>医药消费改善</a:t>
            </a:r>
            <a:endParaRPr lang="zh-CN" altLang="en-US" sz="4400" noProof="0" dirty="0" smtClean="0">
              <a:ln>
                <a:noFill/>
              </a:ln>
              <a:solidFill>
                <a:srgbClr val="FFFFFF"/>
              </a:solidFill>
              <a:effectLst/>
              <a:uLnTx/>
              <a:uFillTx/>
              <a:latin typeface="方正宝黑体 简 Medium" panose="02010600010101010101" charset="-122"/>
              <a:ea typeface="方正宝黑体 简 Medium" panose="02010600010101010101" charset="-122"/>
              <a:cs typeface="汉仪雅酷黑简" panose="00020600040101010101" charset="-122"/>
              <a:sym typeface="+mn-ea"/>
            </a:endParaRPr>
          </a:p>
        </p:txBody>
      </p:sp>
      <p:pic>
        <p:nvPicPr>
          <p:cNvPr id="7" name="图片 6"/>
          <p:cNvPicPr>
            <a:picLocks noChangeAspect="1"/>
          </p:cNvPicPr>
          <p:nvPr/>
        </p:nvPicPr>
        <p:blipFill>
          <a:blip r:embed="rId1"/>
          <a:stretch>
            <a:fillRect/>
          </a:stretch>
        </p:blipFill>
        <p:spPr>
          <a:xfrm>
            <a:off x="-147320" y="1064895"/>
            <a:ext cx="6920865" cy="4173855"/>
          </a:xfrm>
          <a:prstGeom prst="rect">
            <a:avLst/>
          </a:prstGeom>
        </p:spPr>
      </p:pic>
      <p:pic>
        <p:nvPicPr>
          <p:cNvPr id="8" name="图片 7"/>
          <p:cNvPicPr>
            <a:picLocks noChangeAspect="1"/>
          </p:cNvPicPr>
          <p:nvPr/>
        </p:nvPicPr>
        <p:blipFill>
          <a:blip r:embed="rId2"/>
          <a:stretch>
            <a:fillRect/>
          </a:stretch>
        </p:blipFill>
        <p:spPr>
          <a:xfrm>
            <a:off x="6518910" y="1118235"/>
            <a:ext cx="5513705" cy="4309745"/>
          </a:xfrm>
          <a:prstGeom prst="rect">
            <a:avLst/>
          </a:prstGeom>
        </p:spPr>
      </p:pic>
    </p:spTree>
    <p:custDataLst>
      <p:tags r:id="rId3"/>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077595" y="5851525"/>
            <a:ext cx="10770235" cy="598170"/>
          </a:xfrm>
          <a:prstGeom prst="rect">
            <a:avLst/>
          </a:prstGeom>
          <a:noFill/>
        </p:spPr>
        <p:txBody>
          <a:bodyPr wrap="square" rtlCol="0" anchor="t">
            <a:noAutofit/>
          </a:bodyPr>
          <a:p>
            <a:endParaRPr lang="zh-CN" altLang="en-US" sz="2000">
              <a:solidFill>
                <a:srgbClr val="FF0000"/>
              </a:solidFill>
              <a:latin typeface="楷体" panose="02010609060101010101" charset="-122"/>
              <a:ea typeface="楷体" panose="02010609060101010101" charset="-122"/>
              <a:sym typeface="+mn-ea"/>
            </a:endParaRPr>
          </a:p>
        </p:txBody>
      </p:sp>
      <p:sp>
        <p:nvSpPr>
          <p:cNvPr id="4" name="文本框 3"/>
          <p:cNvSpPr txBox="1"/>
          <p:nvPr/>
        </p:nvSpPr>
        <p:spPr>
          <a:xfrm>
            <a:off x="2407920" y="196850"/>
            <a:ext cx="6885305" cy="507365"/>
          </a:xfrm>
          <a:prstGeom prst="rect">
            <a:avLst/>
          </a:prstGeom>
          <a:noFill/>
        </p:spPr>
        <p:txBody>
          <a:bodyPr wrap="square" rtlCol="0">
            <a:noAutofit/>
          </a:bodyPr>
          <a:p>
            <a:r>
              <a:rPr lang="zh-CN" altLang="en-US" sz="3600" spc="-200" dirty="0">
                <a:gradFill>
                  <a:gsLst>
                    <a:gs pos="0">
                      <a:srgbClr val="FFEFCE"/>
                    </a:gs>
                    <a:gs pos="100000">
                      <a:srgbClr val="FFD483"/>
                    </a:gs>
                  </a:gsLst>
                  <a:lin ang="5400000" scaled="0"/>
                </a:gradFill>
                <a:latin typeface="思源黑体 CN Bold" panose="020B0800000000000000" charset="-122"/>
                <a:ea typeface="思源黑体 CN Bold" panose="020B0800000000000000" charset="-122"/>
                <a:cs typeface="思源黑体 CN Bold" panose="020B0800000000000000" charset="-122"/>
              </a:rPr>
              <a:t>用户反馈</a:t>
            </a:r>
            <a:endParaRPr lang="en-US" altLang="zh-CN" sz="3600" spc="-200" dirty="0">
              <a:gradFill>
                <a:gsLst>
                  <a:gs pos="0">
                    <a:srgbClr val="FFEFCE"/>
                  </a:gs>
                  <a:gs pos="100000">
                    <a:srgbClr val="FFD483"/>
                  </a:gs>
                </a:gsLst>
                <a:lin ang="5400000" scaled="0"/>
              </a:gradFill>
              <a:latin typeface="思源黑体 CN Bold" panose="020B0800000000000000" charset="-122"/>
              <a:ea typeface="思源黑体 CN Bold" panose="020B0800000000000000" charset="-122"/>
              <a:cs typeface="思源黑体 CN Bold" panose="020B0800000000000000" charset="-122"/>
            </a:endParaRPr>
          </a:p>
        </p:txBody>
      </p:sp>
      <p:sp>
        <p:nvSpPr>
          <p:cNvPr id="3" name="文本框 2"/>
          <p:cNvSpPr txBox="1"/>
          <p:nvPr/>
        </p:nvSpPr>
        <p:spPr>
          <a:xfrm>
            <a:off x="3048000" y="3044825"/>
            <a:ext cx="6096000" cy="768350"/>
          </a:xfrm>
          <a:prstGeom prst="rect">
            <a:avLst/>
          </a:prstGeom>
          <a:noFill/>
        </p:spPr>
        <p:txBody>
          <a:bodyPr wrap="square" rtlCol="0" anchor="t">
            <a:spAutoFit/>
          </a:bodyPr>
          <a:p>
            <a:r>
              <a:rPr lang="en-US" altLang="zh-CN" sz="4400" noProof="0" dirty="0" smtClean="0">
                <a:ln>
                  <a:noFill/>
                </a:ln>
                <a:solidFill>
                  <a:srgbClr val="FFFFFF"/>
                </a:solidFill>
                <a:effectLst/>
                <a:uLnTx/>
                <a:uFillTx/>
                <a:latin typeface="方正宝黑体 简 Medium" panose="02010600010101010101" charset="-122"/>
                <a:ea typeface="方正宝黑体 简 Medium" panose="02010600010101010101" charset="-122"/>
                <a:cs typeface="汉仪雅酷黑简" panose="00020600040101010101" charset="-122"/>
                <a:sym typeface="+mn-ea"/>
              </a:rPr>
              <a:t>TMT</a:t>
            </a:r>
            <a:r>
              <a:rPr lang="zh-CN" altLang="en-US" sz="4400" noProof="0" dirty="0" smtClean="0">
                <a:ln>
                  <a:noFill/>
                </a:ln>
                <a:solidFill>
                  <a:srgbClr val="FFFFFF"/>
                </a:solidFill>
                <a:effectLst/>
                <a:uLnTx/>
                <a:uFillTx/>
                <a:latin typeface="方正宝黑体 简 Medium" panose="02010600010101010101" charset="-122"/>
                <a:ea typeface="方正宝黑体 简 Medium" panose="02010600010101010101" charset="-122"/>
                <a:cs typeface="汉仪雅酷黑简" panose="00020600040101010101" charset="-122"/>
                <a:sym typeface="+mn-ea"/>
              </a:rPr>
              <a:t>景气</a:t>
            </a:r>
            <a:r>
              <a:rPr lang="en-US" altLang="zh-CN" sz="4400" noProof="0" dirty="0" smtClean="0">
                <a:ln>
                  <a:noFill/>
                </a:ln>
                <a:solidFill>
                  <a:srgbClr val="FFFFFF"/>
                </a:solidFill>
                <a:effectLst/>
                <a:uLnTx/>
                <a:uFillTx/>
                <a:latin typeface="方正宝黑体 简 Medium" panose="02010600010101010101" charset="-122"/>
                <a:ea typeface="方正宝黑体 简 Medium" panose="02010600010101010101" charset="-122"/>
                <a:cs typeface="汉仪雅酷黑简" panose="00020600040101010101" charset="-122"/>
                <a:sym typeface="+mn-ea"/>
              </a:rPr>
              <a:t>  </a:t>
            </a:r>
            <a:r>
              <a:rPr lang="zh-CN" altLang="en-US" sz="4400" noProof="0" dirty="0" smtClean="0">
                <a:ln>
                  <a:noFill/>
                </a:ln>
                <a:solidFill>
                  <a:srgbClr val="FFFFFF"/>
                </a:solidFill>
                <a:effectLst/>
                <a:uLnTx/>
                <a:uFillTx/>
                <a:latin typeface="方正宝黑体 简 Medium" panose="02010600010101010101" charset="-122"/>
                <a:ea typeface="方正宝黑体 简 Medium" panose="02010600010101010101" charset="-122"/>
                <a:cs typeface="汉仪雅酷黑简" panose="00020600040101010101" charset="-122"/>
                <a:sym typeface="+mn-ea"/>
              </a:rPr>
              <a:t>医药消费改善</a:t>
            </a:r>
            <a:endParaRPr lang="zh-CN" altLang="en-US" sz="4400" noProof="0" dirty="0" smtClean="0">
              <a:ln>
                <a:noFill/>
              </a:ln>
              <a:solidFill>
                <a:srgbClr val="FFFFFF"/>
              </a:solidFill>
              <a:effectLst/>
              <a:uLnTx/>
              <a:uFillTx/>
              <a:latin typeface="方正宝黑体 简 Medium" panose="02010600010101010101" charset="-122"/>
              <a:ea typeface="方正宝黑体 简 Medium" panose="02010600010101010101" charset="-122"/>
              <a:cs typeface="汉仪雅酷黑简" panose="00020600040101010101" charset="-122"/>
              <a:sym typeface="+mn-ea"/>
            </a:endParaRPr>
          </a:p>
        </p:txBody>
      </p:sp>
      <p:pic>
        <p:nvPicPr>
          <p:cNvPr id="6" name="图片 5"/>
          <p:cNvPicPr>
            <a:picLocks noChangeAspect="1"/>
          </p:cNvPicPr>
          <p:nvPr/>
        </p:nvPicPr>
        <p:blipFill>
          <a:blip r:embed="rId1"/>
          <a:stretch>
            <a:fillRect/>
          </a:stretch>
        </p:blipFill>
        <p:spPr>
          <a:xfrm>
            <a:off x="433070" y="1077595"/>
            <a:ext cx="3834765" cy="4622165"/>
          </a:xfrm>
          <a:prstGeom prst="rect">
            <a:avLst/>
          </a:prstGeom>
        </p:spPr>
      </p:pic>
      <p:pic>
        <p:nvPicPr>
          <p:cNvPr id="8" name="图片 7"/>
          <p:cNvPicPr>
            <a:picLocks noChangeAspect="1"/>
          </p:cNvPicPr>
          <p:nvPr/>
        </p:nvPicPr>
        <p:blipFill>
          <a:blip r:embed="rId2"/>
          <a:stretch>
            <a:fillRect/>
          </a:stretch>
        </p:blipFill>
        <p:spPr>
          <a:xfrm>
            <a:off x="4563110" y="1157605"/>
            <a:ext cx="5560060" cy="4542155"/>
          </a:xfrm>
          <a:prstGeom prst="rect">
            <a:avLst/>
          </a:prstGeom>
        </p:spPr>
      </p:pic>
      <p:pic>
        <p:nvPicPr>
          <p:cNvPr id="9" name="图片 8"/>
          <p:cNvPicPr>
            <a:picLocks noChangeAspect="1"/>
          </p:cNvPicPr>
          <p:nvPr/>
        </p:nvPicPr>
        <p:blipFill>
          <a:blip r:embed="rId3"/>
          <a:stretch>
            <a:fillRect/>
          </a:stretch>
        </p:blipFill>
        <p:spPr>
          <a:xfrm>
            <a:off x="7819390" y="1341755"/>
            <a:ext cx="4084320" cy="4234815"/>
          </a:xfrm>
          <a:prstGeom prst="rect">
            <a:avLst/>
          </a:prstGeom>
        </p:spPr>
      </p:pic>
      <p:sp>
        <p:nvSpPr>
          <p:cNvPr id="10" name="文本框 9"/>
          <p:cNvSpPr txBox="1"/>
          <p:nvPr/>
        </p:nvSpPr>
        <p:spPr>
          <a:xfrm>
            <a:off x="1113790" y="5856605"/>
            <a:ext cx="8932545" cy="368300"/>
          </a:xfrm>
          <a:prstGeom prst="rect">
            <a:avLst/>
          </a:prstGeom>
          <a:noFill/>
        </p:spPr>
        <p:txBody>
          <a:bodyPr wrap="square" rtlCol="0">
            <a:spAutoFit/>
          </a:bodyPr>
          <a:p>
            <a:r>
              <a:rPr lang="zh-CN" altLang="en-US" b="1">
                <a:solidFill>
                  <a:srgbClr val="FF0000"/>
                </a:solidFill>
              </a:rPr>
              <a:t>个股符合双龙模式，同样也是趋势龙头，更容易走出持续性走势</a:t>
            </a:r>
            <a:endParaRPr lang="zh-CN" altLang="en-US" b="1">
              <a:solidFill>
                <a:srgbClr val="FF0000"/>
              </a:solidFill>
            </a:endParaRPr>
          </a:p>
        </p:txBody>
      </p:sp>
    </p:spTree>
    <p:custDataLst>
      <p:tags r:id="rId4"/>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p:nvPr/>
        </p:nvPicPr>
        <p:blipFill>
          <a:blip r:embed="rId1"/>
          <a:stretch>
            <a:fillRect/>
          </a:stretch>
        </p:blipFill>
        <p:spPr>
          <a:xfrm>
            <a:off x="0" y="-635"/>
            <a:ext cx="12192635" cy="6812915"/>
          </a:xfrm>
          <a:prstGeom prst="rect">
            <a:avLst/>
          </a:prstGeom>
        </p:spPr>
      </p:pic>
    </p:spTree>
    <p:custDataLst>
      <p:tags r:id="rId2"/>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0" y="0"/>
            <a:ext cx="12192000" cy="6858000"/>
          </a:xfrm>
          <a:prstGeom prst="rect">
            <a:avLst/>
          </a:prstGeom>
        </p:spPr>
      </p:pic>
    </p:spTree>
    <p:custDataLst>
      <p:tags r:id="rId2"/>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3292475" y="154940"/>
            <a:ext cx="6000750" cy="549275"/>
          </a:xfrm>
          <a:prstGeom prst="rect">
            <a:avLst/>
          </a:prstGeom>
          <a:noFill/>
        </p:spPr>
        <p:txBody>
          <a:bodyPr wrap="square" rtlCol="0">
            <a:noAutofit/>
          </a:bodyPr>
          <a:p>
            <a:r>
              <a:rPr lang="en-US" altLang="zh-CN" sz="3600" spc="-200" dirty="0">
                <a:gradFill>
                  <a:gsLst>
                    <a:gs pos="0">
                      <a:srgbClr val="FFEFCE"/>
                    </a:gs>
                    <a:gs pos="100000">
                      <a:srgbClr val="FFD483"/>
                    </a:gs>
                  </a:gsLst>
                  <a:lin ang="5400000" scaled="0"/>
                </a:gradFill>
                <a:latin typeface="思源黑体 CN Bold" panose="020B0800000000000000" charset="-122"/>
                <a:ea typeface="思源黑体 CN Bold" panose="020B0800000000000000" charset="-122"/>
                <a:cs typeface="思源黑体 CN Bold" panose="020B0800000000000000" charset="-122"/>
              </a:rPr>
              <a:t>    </a:t>
            </a:r>
            <a:r>
              <a:rPr lang="zh-CN" altLang="en-US" sz="3600" spc="-200" dirty="0">
                <a:gradFill>
                  <a:gsLst>
                    <a:gs pos="0">
                      <a:srgbClr val="FFEFCE"/>
                    </a:gs>
                    <a:gs pos="100000">
                      <a:srgbClr val="FFD483"/>
                    </a:gs>
                  </a:gsLst>
                  <a:lin ang="5400000" scaled="0"/>
                </a:gradFill>
                <a:latin typeface="思源黑体 CN Bold" panose="020B0800000000000000" charset="-122"/>
                <a:ea typeface="思源黑体 CN Bold" panose="020B0800000000000000" charset="-122"/>
                <a:cs typeface="思源黑体 CN Bold" panose="020B0800000000000000" charset="-122"/>
              </a:rPr>
              <a:t>用户反馈</a:t>
            </a:r>
            <a:endParaRPr lang="zh-CN" altLang="en-US" sz="3600" spc="-200" dirty="0">
              <a:gradFill>
                <a:gsLst>
                  <a:gs pos="0">
                    <a:srgbClr val="FFEFCE"/>
                  </a:gs>
                  <a:gs pos="100000">
                    <a:srgbClr val="FFD483"/>
                  </a:gs>
                </a:gsLst>
                <a:lin ang="5400000" scaled="0"/>
              </a:gradFill>
              <a:latin typeface="思源黑体 CN Bold" panose="020B0800000000000000" charset="-122"/>
              <a:ea typeface="思源黑体 CN Bold" panose="020B0800000000000000" charset="-122"/>
              <a:cs typeface="思源黑体 CN Bold" panose="020B0800000000000000" charset="-122"/>
            </a:endParaRPr>
          </a:p>
        </p:txBody>
      </p:sp>
      <p:sp>
        <p:nvSpPr>
          <p:cNvPr id="3" name="文本框 2"/>
          <p:cNvSpPr txBox="1"/>
          <p:nvPr/>
        </p:nvSpPr>
        <p:spPr>
          <a:xfrm>
            <a:off x="3048000" y="3044825"/>
            <a:ext cx="6096000" cy="768350"/>
          </a:xfrm>
          <a:prstGeom prst="rect">
            <a:avLst/>
          </a:prstGeom>
          <a:noFill/>
        </p:spPr>
        <p:txBody>
          <a:bodyPr wrap="square" rtlCol="0" anchor="t">
            <a:spAutoFit/>
          </a:bodyPr>
          <a:p>
            <a:r>
              <a:rPr lang="en-US" altLang="zh-CN" sz="4400" noProof="0" dirty="0" smtClean="0">
                <a:ln>
                  <a:noFill/>
                </a:ln>
                <a:solidFill>
                  <a:srgbClr val="FFFFFF"/>
                </a:solidFill>
                <a:effectLst/>
                <a:uLnTx/>
                <a:uFillTx/>
                <a:latin typeface="方正宝黑体 简 Medium" panose="02010600010101010101" charset="-122"/>
                <a:ea typeface="方正宝黑体 简 Medium" panose="02010600010101010101" charset="-122"/>
                <a:cs typeface="汉仪雅酷黑简" panose="00020600040101010101" charset="-122"/>
                <a:sym typeface="+mn-ea"/>
              </a:rPr>
              <a:t>TMT</a:t>
            </a:r>
            <a:r>
              <a:rPr lang="zh-CN" altLang="en-US" sz="4400" noProof="0" dirty="0" smtClean="0">
                <a:ln>
                  <a:noFill/>
                </a:ln>
                <a:solidFill>
                  <a:srgbClr val="FFFFFF"/>
                </a:solidFill>
                <a:effectLst/>
                <a:uLnTx/>
                <a:uFillTx/>
                <a:latin typeface="方正宝黑体 简 Medium" panose="02010600010101010101" charset="-122"/>
                <a:ea typeface="方正宝黑体 简 Medium" panose="02010600010101010101" charset="-122"/>
                <a:cs typeface="汉仪雅酷黑简" panose="00020600040101010101" charset="-122"/>
                <a:sym typeface="+mn-ea"/>
              </a:rPr>
              <a:t>景气</a:t>
            </a:r>
            <a:r>
              <a:rPr lang="en-US" altLang="zh-CN" sz="4400" noProof="0" dirty="0" smtClean="0">
                <a:ln>
                  <a:noFill/>
                </a:ln>
                <a:solidFill>
                  <a:srgbClr val="FFFFFF"/>
                </a:solidFill>
                <a:effectLst/>
                <a:uLnTx/>
                <a:uFillTx/>
                <a:latin typeface="方正宝黑体 简 Medium" panose="02010600010101010101" charset="-122"/>
                <a:ea typeface="方正宝黑体 简 Medium" panose="02010600010101010101" charset="-122"/>
                <a:cs typeface="汉仪雅酷黑简" panose="00020600040101010101" charset="-122"/>
                <a:sym typeface="+mn-ea"/>
              </a:rPr>
              <a:t>  </a:t>
            </a:r>
            <a:r>
              <a:rPr lang="zh-CN" altLang="en-US" sz="4400" noProof="0" dirty="0" smtClean="0">
                <a:ln>
                  <a:noFill/>
                </a:ln>
                <a:solidFill>
                  <a:srgbClr val="FFFFFF"/>
                </a:solidFill>
                <a:effectLst/>
                <a:uLnTx/>
                <a:uFillTx/>
                <a:latin typeface="方正宝黑体 简 Medium" panose="02010600010101010101" charset="-122"/>
                <a:ea typeface="方正宝黑体 简 Medium" panose="02010600010101010101" charset="-122"/>
                <a:cs typeface="汉仪雅酷黑简" panose="00020600040101010101" charset="-122"/>
                <a:sym typeface="+mn-ea"/>
              </a:rPr>
              <a:t>医药消费改善</a:t>
            </a:r>
            <a:endParaRPr lang="zh-CN" altLang="en-US" sz="4400" noProof="0" dirty="0" smtClean="0">
              <a:ln>
                <a:noFill/>
              </a:ln>
              <a:solidFill>
                <a:srgbClr val="FFFFFF"/>
              </a:solidFill>
              <a:effectLst/>
              <a:uLnTx/>
              <a:uFillTx/>
              <a:latin typeface="方正宝黑体 简 Medium" panose="02010600010101010101" charset="-122"/>
              <a:ea typeface="方正宝黑体 简 Medium" panose="02010600010101010101" charset="-122"/>
              <a:cs typeface="汉仪雅酷黑简" panose="00020600040101010101" charset="-122"/>
              <a:sym typeface="+mn-ea"/>
            </a:endParaRPr>
          </a:p>
        </p:txBody>
      </p:sp>
      <p:sp>
        <p:nvSpPr>
          <p:cNvPr id="5" name="文本框 4"/>
          <p:cNvSpPr txBox="1"/>
          <p:nvPr/>
        </p:nvSpPr>
        <p:spPr>
          <a:xfrm>
            <a:off x="895350" y="1195070"/>
            <a:ext cx="10590530" cy="4086225"/>
          </a:xfrm>
          <a:prstGeom prst="rect">
            <a:avLst/>
          </a:prstGeom>
          <a:noFill/>
        </p:spPr>
        <p:txBody>
          <a:bodyPr wrap="square" rtlCol="0" anchor="t">
            <a:noAutofit/>
          </a:bodyPr>
          <a:p>
            <a:endParaRPr lang="zh-CN" altLang="en-US" sz="3200" noProof="0" dirty="0" smtClean="0">
              <a:ln>
                <a:noFill/>
              </a:ln>
              <a:solidFill>
                <a:srgbClr val="FFFFFF"/>
              </a:solidFill>
              <a:effectLst/>
              <a:uLnTx/>
              <a:uFillTx/>
              <a:latin typeface="楷体" panose="02010609060101010101" charset="-122"/>
              <a:ea typeface="楷体" panose="02010609060101010101" charset="-122"/>
              <a:cs typeface="楷体" panose="02010609060101010101" charset="-122"/>
              <a:sym typeface="+mn-ea"/>
            </a:endParaRPr>
          </a:p>
        </p:txBody>
      </p:sp>
      <p:pic>
        <p:nvPicPr>
          <p:cNvPr id="2" name="图片 1"/>
          <p:cNvPicPr>
            <a:picLocks noChangeAspect="1"/>
          </p:cNvPicPr>
          <p:nvPr/>
        </p:nvPicPr>
        <p:blipFill>
          <a:blip r:embed="rId1"/>
          <a:stretch>
            <a:fillRect/>
          </a:stretch>
        </p:blipFill>
        <p:spPr>
          <a:xfrm>
            <a:off x="0" y="0"/>
            <a:ext cx="12192000" cy="6858000"/>
          </a:xfrm>
          <a:prstGeom prst="rect">
            <a:avLst/>
          </a:prstGeom>
        </p:spPr>
      </p:pic>
    </p:spTree>
    <p:custDataLst>
      <p:tags r:id="rId2"/>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176645" y="1549400"/>
            <a:ext cx="5437505" cy="2897505"/>
          </a:xfrm>
          <a:prstGeom prst="rect">
            <a:avLst/>
          </a:prstGeom>
          <a:noFill/>
        </p:spPr>
        <p:txBody>
          <a:bodyPr wrap="square" rtlCol="0">
            <a:spAutoFit/>
          </a:bodyPr>
          <a:lstStyle/>
          <a:p>
            <a:pPr>
              <a:lnSpc>
                <a:spcPct val="190000"/>
              </a:lnSpc>
            </a:pPr>
            <a:r>
              <a:rPr lang="zh-CN" sz="3200" dirty="0">
                <a:solidFill>
                  <a:schemeClr val="tx1">
                    <a:lumMod val="75000"/>
                    <a:lumOff val="25000"/>
                  </a:schemeClr>
                </a:solidFill>
                <a:latin typeface="思源黑体 CN Medium" panose="020B0600000000000000" charset="-122"/>
                <a:ea typeface="思源黑体 CN Medium" panose="020B0600000000000000" charset="-122"/>
                <a:cs typeface="+mn-ea"/>
              </a:rPr>
              <a:t>行情要点</a:t>
            </a:r>
            <a:endParaRPr lang="en-US" altLang="zh-CN" sz="3200" dirty="0">
              <a:solidFill>
                <a:schemeClr val="tx1">
                  <a:lumMod val="75000"/>
                  <a:lumOff val="25000"/>
                </a:schemeClr>
              </a:solidFill>
              <a:latin typeface="思源黑体 CN Medium" panose="020B0600000000000000" charset="-122"/>
              <a:ea typeface="思源黑体 CN Medium" panose="020B0600000000000000" charset="-122"/>
              <a:cs typeface="+mn-ea"/>
            </a:endParaRPr>
          </a:p>
          <a:p>
            <a:pPr>
              <a:lnSpc>
                <a:spcPct val="190000"/>
              </a:lnSpc>
            </a:pPr>
            <a:r>
              <a:rPr lang="zh-CN" altLang="en-US" sz="3200" dirty="0">
                <a:solidFill>
                  <a:schemeClr val="tx1">
                    <a:lumMod val="75000"/>
                    <a:lumOff val="25000"/>
                  </a:schemeClr>
                </a:solidFill>
                <a:latin typeface="思源黑体 CN Medium" panose="020B0600000000000000" charset="-122"/>
                <a:ea typeface="思源黑体 CN Medium" panose="020B0600000000000000" charset="-122"/>
                <a:cs typeface="+mn-ea"/>
              </a:rPr>
              <a:t>趋势龙头</a:t>
            </a:r>
            <a:endParaRPr lang="zh-CN" altLang="en-US" sz="3200" dirty="0">
              <a:solidFill>
                <a:schemeClr val="tx1">
                  <a:lumMod val="75000"/>
                  <a:lumOff val="25000"/>
                </a:schemeClr>
              </a:solidFill>
              <a:latin typeface="思源黑体 CN Medium" panose="020B0600000000000000" charset="-122"/>
              <a:ea typeface="思源黑体 CN Medium" panose="020B0600000000000000" charset="-122"/>
              <a:cs typeface="+mn-ea"/>
            </a:endParaRPr>
          </a:p>
          <a:p>
            <a:pPr>
              <a:lnSpc>
                <a:spcPct val="190000"/>
              </a:lnSpc>
            </a:pPr>
            <a:r>
              <a:rPr lang="zh-CN" altLang="en-US" sz="3200" dirty="0">
                <a:solidFill>
                  <a:schemeClr val="tx1">
                    <a:lumMod val="75000"/>
                    <a:lumOff val="25000"/>
                  </a:schemeClr>
                </a:solidFill>
                <a:latin typeface="思源黑体 CN Medium" panose="020B0600000000000000" charset="-122"/>
                <a:ea typeface="思源黑体 CN Medium" panose="020B0600000000000000" charset="-122"/>
                <a:cs typeface="+mn-ea"/>
              </a:rPr>
              <a:t>选股策略</a:t>
            </a:r>
            <a:endParaRPr lang="zh-CN" altLang="en-US" sz="3200" dirty="0">
              <a:solidFill>
                <a:schemeClr val="tx1">
                  <a:lumMod val="75000"/>
                  <a:lumOff val="25000"/>
                </a:schemeClr>
              </a:solidFill>
              <a:latin typeface="思源黑体 CN Medium" panose="020B0600000000000000" charset="-122"/>
              <a:ea typeface="思源黑体 CN Medium" panose="020B0600000000000000" charset="-122"/>
              <a:cs typeface="+mn-ea"/>
            </a:endParaRPr>
          </a:p>
        </p:txBody>
      </p:sp>
      <p:sp>
        <p:nvSpPr>
          <p:cNvPr id="3" name="文本框 2"/>
          <p:cNvSpPr txBox="1"/>
          <p:nvPr/>
        </p:nvSpPr>
        <p:spPr>
          <a:xfrm>
            <a:off x="5137785" y="1588453"/>
            <a:ext cx="955040" cy="4590415"/>
          </a:xfrm>
          <a:prstGeom prst="rect">
            <a:avLst/>
          </a:prstGeom>
          <a:noFill/>
        </p:spPr>
        <p:txBody>
          <a:bodyPr wrap="square" rtlCol="0">
            <a:spAutoFit/>
          </a:bodyPr>
          <a:lstStyle/>
          <a:p>
            <a:pPr lvl="0" algn="ctr">
              <a:lnSpc>
                <a:spcPct val="170000"/>
              </a:lnSpc>
            </a:pPr>
            <a:r>
              <a:rPr lang="zh-CN" altLang="en-US" sz="3500">
                <a:ln>
                  <a:noFill/>
                </a:ln>
                <a:solidFill>
                  <a:srgbClr val="AC5621"/>
                </a:solidFill>
                <a:latin typeface="Noto Sans S Chinese Medium" panose="020B0600000000000000" charset="-122"/>
                <a:ea typeface="Noto Sans S Chinese Medium" panose="020B0600000000000000" charset="-122"/>
                <a:cs typeface="DIN Black" charset="0"/>
              </a:rPr>
              <a:t>01</a:t>
            </a:r>
            <a:r>
              <a:rPr lang="en-US" altLang="zh-CN" sz="3200">
                <a:ln>
                  <a:noFill/>
                </a:ln>
                <a:solidFill>
                  <a:srgbClr val="AC5621"/>
                </a:solidFill>
                <a:latin typeface="Noto Sans S Chinese Medium" panose="020B0600000000000000" charset="-122"/>
                <a:ea typeface="Noto Sans S Chinese Medium" panose="020B0600000000000000" charset="-122"/>
                <a:cs typeface="DIN Black" charset="0"/>
              </a:rPr>
              <a:t>/</a:t>
            </a:r>
            <a:endParaRPr lang="zh-CN" altLang="en-US" sz="3500">
              <a:ln>
                <a:noFill/>
              </a:ln>
              <a:solidFill>
                <a:srgbClr val="AC5621"/>
              </a:solidFill>
              <a:latin typeface="Noto Sans S Chinese Medium" panose="020B0600000000000000" charset="-122"/>
              <a:ea typeface="Noto Sans S Chinese Medium" panose="020B0600000000000000" charset="-122"/>
              <a:cs typeface="DIN Black" charset="0"/>
            </a:endParaRPr>
          </a:p>
          <a:p>
            <a:pPr lvl="0" algn="ctr">
              <a:lnSpc>
                <a:spcPct val="170000"/>
              </a:lnSpc>
            </a:pPr>
            <a:r>
              <a:rPr lang="zh-CN" altLang="en-US" sz="3500">
                <a:ln>
                  <a:noFill/>
                </a:ln>
                <a:solidFill>
                  <a:srgbClr val="AC5621"/>
                </a:solidFill>
                <a:latin typeface="Noto Sans S Chinese Medium" panose="020B0600000000000000" charset="-122"/>
                <a:ea typeface="Noto Sans S Chinese Medium" panose="020B0600000000000000" charset="-122"/>
                <a:cs typeface="DIN Black" charset="0"/>
              </a:rPr>
              <a:t>02</a:t>
            </a:r>
            <a:r>
              <a:rPr lang="en-US" altLang="zh-CN" sz="3200">
                <a:ln>
                  <a:noFill/>
                </a:ln>
                <a:solidFill>
                  <a:srgbClr val="AC5621"/>
                </a:solidFill>
                <a:latin typeface="Noto Sans S Chinese Medium" panose="020B0600000000000000" charset="-122"/>
                <a:ea typeface="Noto Sans S Chinese Medium" panose="020B0600000000000000" charset="-122"/>
                <a:cs typeface="DIN Black" charset="0"/>
              </a:rPr>
              <a:t>/</a:t>
            </a:r>
            <a:endParaRPr lang="zh-CN" altLang="en-US" sz="3500">
              <a:ln>
                <a:noFill/>
              </a:ln>
              <a:solidFill>
                <a:srgbClr val="AC5621"/>
              </a:solidFill>
              <a:latin typeface="Noto Sans S Chinese Medium" panose="020B0600000000000000" charset="-122"/>
              <a:ea typeface="Noto Sans S Chinese Medium" panose="020B0600000000000000" charset="-122"/>
              <a:cs typeface="DIN Black" charset="0"/>
            </a:endParaRPr>
          </a:p>
          <a:p>
            <a:pPr lvl="0" algn="ctr">
              <a:lnSpc>
                <a:spcPct val="170000"/>
              </a:lnSpc>
            </a:pPr>
            <a:r>
              <a:rPr lang="zh-CN" altLang="en-US" sz="3500">
                <a:ln>
                  <a:noFill/>
                </a:ln>
                <a:solidFill>
                  <a:srgbClr val="AC5621"/>
                </a:solidFill>
                <a:latin typeface="Noto Sans S Chinese Medium" panose="020B0600000000000000" charset="-122"/>
                <a:ea typeface="Noto Sans S Chinese Medium" panose="020B0600000000000000" charset="-122"/>
                <a:cs typeface="DIN Black" charset="0"/>
              </a:rPr>
              <a:t>03</a:t>
            </a:r>
            <a:r>
              <a:rPr lang="en-US" altLang="zh-CN" sz="3200">
                <a:ln>
                  <a:noFill/>
                </a:ln>
                <a:solidFill>
                  <a:srgbClr val="AC5621"/>
                </a:solidFill>
                <a:latin typeface="Noto Sans S Chinese Medium" panose="020B0600000000000000" charset="-122"/>
                <a:ea typeface="Noto Sans S Chinese Medium" panose="020B0600000000000000" charset="-122"/>
                <a:cs typeface="DIN Black" charset="0"/>
              </a:rPr>
              <a:t>/</a:t>
            </a:r>
            <a:endParaRPr lang="zh-CN" altLang="en-US" sz="3200">
              <a:ln>
                <a:noFill/>
              </a:ln>
              <a:solidFill>
                <a:srgbClr val="AC5621"/>
              </a:solidFill>
              <a:latin typeface="Noto Sans S Chinese Medium" panose="020B0600000000000000" charset="-122"/>
              <a:ea typeface="Noto Sans S Chinese Medium" panose="020B0600000000000000" charset="-122"/>
              <a:cs typeface="DIN Black" charset="0"/>
            </a:endParaRPr>
          </a:p>
          <a:p>
            <a:pPr lvl="0" algn="ctr">
              <a:lnSpc>
                <a:spcPct val="170000"/>
              </a:lnSpc>
            </a:pPr>
            <a:endParaRPr lang="zh-CN" altLang="en-US" sz="3500">
              <a:ln>
                <a:noFill/>
              </a:ln>
              <a:solidFill>
                <a:srgbClr val="AC5621"/>
              </a:solidFill>
              <a:latin typeface="Noto Sans S Chinese Medium" panose="020B0600000000000000" charset="-122"/>
              <a:ea typeface="Noto Sans S Chinese Medium" panose="020B0600000000000000" charset="-122"/>
              <a:cs typeface="DIN Black" charset="0"/>
            </a:endParaRPr>
          </a:p>
          <a:p>
            <a:pPr lvl="0" algn="ctr">
              <a:lnSpc>
                <a:spcPct val="170000"/>
              </a:lnSpc>
            </a:pPr>
            <a:endParaRPr lang="en-US" altLang="zh-CN" sz="3200">
              <a:ln>
                <a:noFill/>
              </a:ln>
              <a:solidFill>
                <a:srgbClr val="AC5621"/>
              </a:solidFill>
              <a:latin typeface="Noto Sans S Chinese Medium" panose="020B0600000000000000" charset="-122"/>
              <a:ea typeface="Noto Sans S Chinese Medium" panose="020B0600000000000000" charset="-122"/>
              <a:cs typeface="DIN Black" charset="0"/>
            </a:endParaRPr>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5414010" y="1110615"/>
            <a:ext cx="1363980" cy="1198880"/>
          </a:xfrm>
          <a:prstGeom prst="rect">
            <a:avLst/>
          </a:prstGeom>
          <a:noFill/>
        </p:spPr>
        <p:txBody>
          <a:bodyPr wrap="square" rtlCol="0">
            <a:spAutoFit/>
          </a:bodyPr>
          <a:lstStyle/>
          <a:p>
            <a:pPr algn="ctr"/>
            <a:r>
              <a:rPr lang="en-US" altLang="zh-CN" sz="7200">
                <a:solidFill>
                  <a:srgbClr val="EFDDFF"/>
                </a:solidFill>
                <a:latin typeface="思源黑体 CN Medium" panose="020B0600000000000000" charset="-122"/>
                <a:ea typeface="思源黑体 CN Medium" panose="020B0600000000000000" charset="-122"/>
              </a:rPr>
              <a:t>01</a:t>
            </a:r>
            <a:endParaRPr lang="en-US" altLang="zh-CN" sz="7200">
              <a:solidFill>
                <a:srgbClr val="EFDDFF"/>
              </a:solidFill>
              <a:latin typeface="思源黑体 CN Medium" panose="020B0600000000000000" charset="-122"/>
              <a:ea typeface="思源黑体 CN Medium" panose="020B0600000000000000" charset="-122"/>
            </a:endParaRPr>
          </a:p>
        </p:txBody>
      </p:sp>
      <p:sp>
        <p:nvSpPr>
          <p:cNvPr id="9" name="文本框 8"/>
          <p:cNvSpPr txBox="1"/>
          <p:nvPr/>
        </p:nvSpPr>
        <p:spPr>
          <a:xfrm>
            <a:off x="1983105" y="3011170"/>
            <a:ext cx="8473440" cy="1106805"/>
          </a:xfrm>
          <a:prstGeom prst="rect">
            <a:avLst/>
          </a:prstGeom>
          <a:noFill/>
        </p:spPr>
        <p:txBody>
          <a:bodyPr wrap="square" rtlCol="0">
            <a:spAutoFit/>
          </a:bodyPr>
          <a:lstStyle/>
          <a:p>
            <a:pPr algn="ctr"/>
            <a:r>
              <a:rPr lang="zh-CN" sz="6600">
                <a:gradFill>
                  <a:gsLst>
                    <a:gs pos="0">
                      <a:srgbClr val="FFEFCE"/>
                    </a:gs>
                    <a:gs pos="100000">
                      <a:srgbClr val="FFD983"/>
                    </a:gs>
                  </a:gsLst>
                  <a:lin ang="5400000" scaled="0"/>
                </a:gradFill>
                <a:latin typeface="思源黑体 CN Bold" panose="020B0800000000000000" charset="-122"/>
                <a:ea typeface="思源黑体 CN Bold" panose="020B0800000000000000" charset="-122"/>
              </a:rPr>
              <a:t>行情要点</a:t>
            </a:r>
            <a:endParaRPr lang="zh-CN" sz="6600">
              <a:gradFill>
                <a:gsLst>
                  <a:gs pos="0">
                    <a:srgbClr val="FFEFCE"/>
                  </a:gs>
                  <a:gs pos="100000">
                    <a:srgbClr val="FFD983"/>
                  </a:gs>
                </a:gsLst>
                <a:lin ang="5400000" scaled="0"/>
              </a:gradFill>
              <a:latin typeface="思源黑体 CN Bold" panose="020B0800000000000000" charset="-122"/>
              <a:ea typeface="思源黑体 CN Bold" panose="020B0800000000000000" charset="-122"/>
            </a:endParaRPr>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9"/>
          <p:cNvSpPr txBox="1"/>
          <p:nvPr/>
        </p:nvSpPr>
        <p:spPr>
          <a:xfrm>
            <a:off x="0" y="32385"/>
            <a:ext cx="12192000" cy="737235"/>
          </a:xfrm>
          <a:prstGeom prst="rect">
            <a:avLst/>
          </a:prstGeom>
          <a:noFill/>
        </p:spPr>
        <p:txBody>
          <a:bodyPr wrap="square" rtlCol="0">
            <a:spAutoFit/>
          </a:bodyPr>
          <a:lstStyle/>
          <a:p>
            <a:pPr algn="ctr"/>
            <a:r>
              <a:rPr lang="en-US" altLang="zh-CN" sz="4200" spc="-200" dirty="0">
                <a:gradFill>
                  <a:gsLst>
                    <a:gs pos="0">
                      <a:srgbClr val="FFEFCE"/>
                    </a:gs>
                    <a:gs pos="100000">
                      <a:srgbClr val="FFD483"/>
                    </a:gs>
                  </a:gsLst>
                  <a:lin ang="5400000" scaled="0"/>
                </a:gradFill>
                <a:latin typeface="思源黑体 CN Bold" panose="020B0800000000000000" charset="-122"/>
                <a:ea typeface="思源黑体 CN Bold" panose="020B0800000000000000" charset="-122"/>
                <a:cs typeface="思源黑体 CN Bold" panose="020B0800000000000000" charset="-122"/>
              </a:rPr>
              <a:t> </a:t>
            </a:r>
            <a:r>
              <a:rPr lang="zh-CN" altLang="en-US" sz="4200" spc="-200" dirty="0">
                <a:gradFill>
                  <a:gsLst>
                    <a:gs pos="0">
                      <a:srgbClr val="FFEFCE"/>
                    </a:gs>
                    <a:gs pos="100000">
                      <a:srgbClr val="FFD483"/>
                    </a:gs>
                  </a:gsLst>
                  <a:lin ang="5400000" scaled="0"/>
                </a:gradFill>
                <a:latin typeface="思源黑体 CN Bold" panose="020B0800000000000000" charset="-122"/>
                <a:ea typeface="思源黑体 CN Bold" panose="020B0800000000000000" charset="-122"/>
                <a:cs typeface="思源黑体 CN Bold" panose="020B0800000000000000" charset="-122"/>
              </a:rPr>
              <a:t>死叉会震荡</a:t>
            </a:r>
            <a:r>
              <a:rPr lang="en-US" altLang="zh-CN" sz="4200" spc="-200" dirty="0">
                <a:gradFill>
                  <a:gsLst>
                    <a:gs pos="0">
                      <a:srgbClr val="FFEFCE"/>
                    </a:gs>
                    <a:gs pos="100000">
                      <a:srgbClr val="FFD483"/>
                    </a:gs>
                  </a:gsLst>
                  <a:lin ang="5400000" scaled="0"/>
                </a:gradFill>
                <a:latin typeface="思源黑体 CN Bold" panose="020B0800000000000000" charset="-122"/>
                <a:ea typeface="思源黑体 CN Bold" panose="020B0800000000000000" charset="-122"/>
                <a:cs typeface="思源黑体 CN Bold" panose="020B0800000000000000" charset="-122"/>
              </a:rPr>
              <a:t> </a:t>
            </a:r>
            <a:r>
              <a:rPr lang="zh-CN" altLang="en-US" sz="4200" spc="-200" dirty="0">
                <a:gradFill>
                  <a:gsLst>
                    <a:gs pos="0">
                      <a:srgbClr val="FFEFCE"/>
                    </a:gs>
                    <a:gs pos="100000">
                      <a:srgbClr val="FFD483"/>
                    </a:gs>
                  </a:gsLst>
                  <a:lin ang="5400000" scaled="0"/>
                </a:gradFill>
                <a:latin typeface="思源黑体 CN Bold" panose="020B0800000000000000" charset="-122"/>
                <a:ea typeface="思源黑体 CN Bold" panose="020B0800000000000000" charset="-122"/>
                <a:cs typeface="思源黑体 CN Bold" panose="020B0800000000000000" charset="-122"/>
              </a:rPr>
              <a:t>调整是机会</a:t>
            </a:r>
            <a:r>
              <a:rPr lang="en-US" altLang="zh-CN" sz="4200" spc="-200" dirty="0">
                <a:gradFill>
                  <a:gsLst>
                    <a:gs pos="0">
                      <a:srgbClr val="FFEFCE"/>
                    </a:gs>
                    <a:gs pos="100000">
                      <a:srgbClr val="FFD483"/>
                    </a:gs>
                  </a:gsLst>
                  <a:lin ang="5400000" scaled="0"/>
                </a:gradFill>
                <a:latin typeface="思源黑体 CN Bold" panose="020B0800000000000000" charset="-122"/>
                <a:ea typeface="思源黑体 CN Bold" panose="020B0800000000000000" charset="-122"/>
                <a:cs typeface="思源黑体 CN Bold" panose="020B0800000000000000" charset="-122"/>
              </a:rPr>
              <a:t>    </a:t>
            </a:r>
            <a:endParaRPr lang="zh-CN" altLang="en-US" sz="4200" spc="-200" dirty="0">
              <a:gradFill>
                <a:gsLst>
                  <a:gs pos="0">
                    <a:srgbClr val="FFEFCE"/>
                  </a:gs>
                  <a:gs pos="100000">
                    <a:srgbClr val="FFD483"/>
                  </a:gs>
                </a:gsLst>
                <a:lin ang="5400000" scaled="0"/>
              </a:gradFill>
              <a:latin typeface="思源黑体 CN Bold" panose="020B0800000000000000" charset="-122"/>
              <a:ea typeface="思源黑体 CN Bold" panose="020B0800000000000000" charset="-122"/>
              <a:cs typeface="思源黑体 CN Bold" panose="020B0800000000000000" charset="-122"/>
            </a:endParaRPr>
          </a:p>
        </p:txBody>
      </p:sp>
      <p:sp>
        <p:nvSpPr>
          <p:cNvPr id="5" name="TextBox 4"/>
          <p:cNvSpPr txBox="1"/>
          <p:nvPr/>
        </p:nvSpPr>
        <p:spPr>
          <a:xfrm>
            <a:off x="8490585" y="1144905"/>
            <a:ext cx="2893060" cy="819150"/>
          </a:xfrm>
          <a:prstGeom prst="rect">
            <a:avLst/>
          </a:prstGeom>
          <a:noFill/>
        </p:spPr>
        <p:txBody>
          <a:bodyPr wrap="square" rtlCol="0">
            <a:noAutofit/>
          </a:bodyPr>
          <a:p>
            <a:r>
              <a:rPr lang="en-US" altLang="zh-CN" b="1" dirty="0">
                <a:solidFill>
                  <a:srgbClr val="FF0000"/>
                </a:solidFill>
              </a:rPr>
              <a:t>     </a:t>
            </a:r>
            <a:endParaRPr lang="zh-CN" altLang="en-US" b="1" dirty="0">
              <a:solidFill>
                <a:srgbClr val="FF0000"/>
              </a:solidFill>
            </a:endParaRPr>
          </a:p>
        </p:txBody>
      </p:sp>
      <p:sp>
        <p:nvSpPr>
          <p:cNvPr id="8" name="文本框 7"/>
          <p:cNvSpPr txBox="1"/>
          <p:nvPr/>
        </p:nvSpPr>
        <p:spPr>
          <a:xfrm>
            <a:off x="366395" y="5852795"/>
            <a:ext cx="11165840" cy="584200"/>
          </a:xfrm>
          <a:prstGeom prst="rect">
            <a:avLst/>
          </a:prstGeom>
          <a:noFill/>
        </p:spPr>
        <p:txBody>
          <a:bodyPr wrap="square" rtlCol="0">
            <a:noAutofit/>
          </a:bodyPr>
          <a:p>
            <a:r>
              <a:rPr lang="zh-CN" altLang="en-US">
                <a:latin typeface="楷体" panose="02010609060101010101" charset="-122"/>
                <a:ea typeface="楷体" panose="02010609060101010101" charset="-122"/>
                <a:cs typeface="楷体" panose="02010609060101010101" charset="-122"/>
              </a:rPr>
              <a:t>平均股价</a:t>
            </a:r>
            <a:r>
              <a:rPr lang="en-US" altLang="zh-CN">
                <a:latin typeface="楷体" panose="02010609060101010101" charset="-122"/>
                <a:ea typeface="楷体" panose="02010609060101010101" charset="-122"/>
                <a:cs typeface="楷体" panose="02010609060101010101" charset="-122"/>
              </a:rPr>
              <a:t>B</a:t>
            </a:r>
            <a:r>
              <a:rPr lang="zh-CN" altLang="en-US">
                <a:latin typeface="楷体" panose="02010609060101010101" charset="-122"/>
                <a:ea typeface="楷体" panose="02010609060101010101" charset="-122"/>
                <a:cs typeface="楷体" panose="02010609060101010101" charset="-122"/>
              </a:rPr>
              <a:t>点红色区，是短线追涨行情，流动资金持续翻红，底部资金进场，日线死叉</a:t>
            </a:r>
            <a:r>
              <a:rPr lang="en-US" altLang="zh-CN">
                <a:latin typeface="楷体" panose="02010609060101010101" charset="-122"/>
                <a:ea typeface="楷体" panose="02010609060101010101" charset="-122"/>
                <a:cs typeface="楷体" panose="02010609060101010101" charset="-122"/>
              </a:rPr>
              <a:t>+</a:t>
            </a:r>
            <a:r>
              <a:rPr lang="zh-CN" altLang="en-US">
                <a:latin typeface="楷体" panose="02010609060101010101" charset="-122"/>
                <a:ea typeface="楷体" panose="02010609060101010101" charset="-122"/>
                <a:cs typeface="楷体" panose="02010609060101010101" charset="-122"/>
              </a:rPr>
              <a:t>受压</a:t>
            </a:r>
            <a:r>
              <a:rPr lang="en-US" altLang="zh-CN">
                <a:latin typeface="楷体" panose="02010609060101010101" charset="-122"/>
                <a:ea typeface="楷体" panose="02010609060101010101" charset="-122"/>
                <a:cs typeface="楷体" panose="02010609060101010101" charset="-122"/>
              </a:rPr>
              <a:t>60</a:t>
            </a:r>
            <a:r>
              <a:rPr lang="zh-CN" altLang="en-US">
                <a:latin typeface="楷体" panose="02010609060101010101" charset="-122"/>
                <a:ea typeface="楷体" panose="02010609060101010101" charset="-122"/>
                <a:cs typeface="楷体" panose="02010609060101010101" charset="-122"/>
              </a:rPr>
              <a:t>日线，有回调需求，因周线金叉</a:t>
            </a:r>
            <a:r>
              <a:rPr lang="en-US" altLang="zh-CN">
                <a:latin typeface="楷体" panose="02010609060101010101" charset="-122"/>
                <a:ea typeface="楷体" panose="02010609060101010101" charset="-122"/>
                <a:cs typeface="楷体" panose="02010609060101010101" charset="-122"/>
              </a:rPr>
              <a:t>+</a:t>
            </a:r>
            <a:r>
              <a:rPr lang="zh-CN" altLang="en-US">
                <a:latin typeface="楷体" panose="02010609060101010101" charset="-122"/>
                <a:ea typeface="楷体" panose="02010609060101010101" charset="-122"/>
                <a:cs typeface="楷体" panose="02010609060101010101" charset="-122"/>
              </a:rPr>
              <a:t>日线死叉，调整是低吸机会，</a:t>
            </a:r>
            <a:r>
              <a:rPr lang="en-US" altLang="zh-CN">
                <a:latin typeface="楷体" panose="02010609060101010101" charset="-122"/>
                <a:ea typeface="楷体" panose="02010609060101010101" charset="-122"/>
                <a:cs typeface="楷体" panose="02010609060101010101" charset="-122"/>
              </a:rPr>
              <a:t>3-5</a:t>
            </a:r>
            <a:r>
              <a:rPr lang="zh-CN" altLang="en-US">
                <a:latin typeface="楷体" panose="02010609060101010101" charset="-122"/>
                <a:ea typeface="楷体" panose="02010609060101010101" charset="-122"/>
                <a:cs typeface="楷体" panose="02010609060101010101" charset="-122"/>
              </a:rPr>
              <a:t>成仓；创业板周线突破</a:t>
            </a:r>
            <a:r>
              <a:rPr lang="en-US" altLang="zh-CN">
                <a:latin typeface="楷体" panose="02010609060101010101" charset="-122"/>
                <a:ea typeface="楷体" panose="02010609060101010101" charset="-122"/>
                <a:cs typeface="楷体" panose="02010609060101010101" charset="-122"/>
              </a:rPr>
              <a:t>+</a:t>
            </a:r>
            <a:r>
              <a:rPr lang="zh-CN" altLang="en-US">
                <a:latin typeface="楷体" panose="02010609060101010101" charset="-122"/>
                <a:ea typeface="楷体" panose="02010609060101010101" charset="-122"/>
                <a:cs typeface="楷体" panose="02010609060101010101" charset="-122"/>
              </a:rPr>
              <a:t>熊线上移，机会最大的指数。</a:t>
            </a:r>
            <a:endParaRPr lang="zh-CN" altLang="en-US">
              <a:latin typeface="楷体" panose="02010609060101010101" charset="-122"/>
              <a:ea typeface="楷体" panose="02010609060101010101" charset="-122"/>
              <a:cs typeface="楷体" panose="02010609060101010101" charset="-122"/>
            </a:endParaRPr>
          </a:p>
        </p:txBody>
      </p:sp>
      <p:pic>
        <p:nvPicPr>
          <p:cNvPr id="3" name="图片 2"/>
          <p:cNvPicPr>
            <a:picLocks noChangeAspect="1"/>
          </p:cNvPicPr>
          <p:nvPr/>
        </p:nvPicPr>
        <p:blipFill>
          <a:blip r:embed="rId1"/>
          <a:stretch>
            <a:fillRect/>
          </a:stretch>
        </p:blipFill>
        <p:spPr>
          <a:xfrm>
            <a:off x="318135" y="882015"/>
            <a:ext cx="6132830" cy="4911725"/>
          </a:xfrm>
          <a:prstGeom prst="rect">
            <a:avLst/>
          </a:prstGeom>
        </p:spPr>
      </p:pic>
      <p:pic>
        <p:nvPicPr>
          <p:cNvPr id="7" name="图片 6"/>
          <p:cNvPicPr>
            <a:picLocks noChangeAspect="1"/>
          </p:cNvPicPr>
          <p:nvPr/>
        </p:nvPicPr>
        <p:blipFill>
          <a:blip r:embed="rId2"/>
          <a:stretch>
            <a:fillRect/>
          </a:stretch>
        </p:blipFill>
        <p:spPr>
          <a:xfrm>
            <a:off x="6679565" y="878205"/>
            <a:ext cx="5164455" cy="4865370"/>
          </a:xfrm>
          <a:prstGeom prst="rect">
            <a:avLst/>
          </a:prstGeom>
        </p:spPr>
      </p:pic>
    </p:spTree>
    <p:custDataLst>
      <p:tags r:id="rId3"/>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9"/>
          <p:cNvSpPr txBox="1"/>
          <p:nvPr/>
        </p:nvSpPr>
        <p:spPr>
          <a:xfrm>
            <a:off x="0" y="32385"/>
            <a:ext cx="12192000" cy="737235"/>
          </a:xfrm>
          <a:prstGeom prst="rect">
            <a:avLst/>
          </a:prstGeom>
          <a:noFill/>
        </p:spPr>
        <p:txBody>
          <a:bodyPr wrap="square" rtlCol="0">
            <a:spAutoFit/>
          </a:bodyPr>
          <a:lstStyle/>
          <a:p>
            <a:pPr algn="ctr"/>
            <a:r>
              <a:rPr lang="en-US" altLang="zh-CN" sz="4200" spc="-200" dirty="0">
                <a:gradFill>
                  <a:gsLst>
                    <a:gs pos="0">
                      <a:srgbClr val="FFEFCE"/>
                    </a:gs>
                    <a:gs pos="100000">
                      <a:srgbClr val="FFD483"/>
                    </a:gs>
                  </a:gsLst>
                  <a:lin ang="5400000" scaled="0"/>
                </a:gradFill>
                <a:latin typeface="思源黑体 CN Bold" panose="020B0800000000000000" charset="-122"/>
                <a:ea typeface="思源黑体 CN Bold" panose="020B0800000000000000" charset="-122"/>
                <a:cs typeface="思源黑体 CN Bold" panose="020B0800000000000000" charset="-122"/>
              </a:rPr>
              <a:t>  </a:t>
            </a:r>
            <a:r>
              <a:rPr lang="zh-CN" altLang="en-US" sz="4200" spc="-200" dirty="0">
                <a:gradFill>
                  <a:gsLst>
                    <a:gs pos="0">
                      <a:srgbClr val="FFEFCE"/>
                    </a:gs>
                    <a:gs pos="100000">
                      <a:srgbClr val="FFD483"/>
                    </a:gs>
                  </a:gsLst>
                  <a:lin ang="5400000" scaled="0"/>
                </a:gradFill>
                <a:latin typeface="思源黑体 CN Bold" panose="020B0800000000000000" charset="-122"/>
                <a:ea typeface="思源黑体 CN Bold" panose="020B0800000000000000" charset="-122"/>
                <a:cs typeface="思源黑体 CN Bold" panose="020B0800000000000000" charset="-122"/>
              </a:rPr>
              <a:t>左手科技</a:t>
            </a:r>
            <a:r>
              <a:rPr lang="en-US" altLang="zh-CN" sz="4200" spc="-200" dirty="0">
                <a:gradFill>
                  <a:gsLst>
                    <a:gs pos="0">
                      <a:srgbClr val="FFEFCE"/>
                    </a:gs>
                    <a:gs pos="100000">
                      <a:srgbClr val="FFD483"/>
                    </a:gs>
                  </a:gsLst>
                  <a:lin ang="5400000" scaled="0"/>
                </a:gradFill>
                <a:latin typeface="思源黑体 CN Bold" panose="020B0800000000000000" charset="-122"/>
                <a:ea typeface="思源黑体 CN Bold" panose="020B0800000000000000" charset="-122"/>
                <a:cs typeface="思源黑体 CN Bold" panose="020B0800000000000000" charset="-122"/>
              </a:rPr>
              <a:t> </a:t>
            </a:r>
            <a:r>
              <a:rPr lang="zh-CN" altLang="en-US" sz="4200" spc="-200" dirty="0">
                <a:gradFill>
                  <a:gsLst>
                    <a:gs pos="0">
                      <a:srgbClr val="FFEFCE"/>
                    </a:gs>
                    <a:gs pos="100000">
                      <a:srgbClr val="FFD483"/>
                    </a:gs>
                  </a:gsLst>
                  <a:lin ang="5400000" scaled="0"/>
                </a:gradFill>
                <a:latin typeface="思源黑体 CN Bold" panose="020B0800000000000000" charset="-122"/>
                <a:ea typeface="思源黑体 CN Bold" panose="020B0800000000000000" charset="-122"/>
                <a:cs typeface="思源黑体 CN Bold" panose="020B0800000000000000" charset="-122"/>
              </a:rPr>
              <a:t>右手电池</a:t>
            </a:r>
            <a:r>
              <a:rPr lang="en-US" altLang="zh-CN" sz="4200" spc="-200" dirty="0">
                <a:gradFill>
                  <a:gsLst>
                    <a:gs pos="0">
                      <a:srgbClr val="FFEFCE"/>
                    </a:gs>
                    <a:gs pos="100000">
                      <a:srgbClr val="FFD483"/>
                    </a:gs>
                  </a:gsLst>
                  <a:lin ang="5400000" scaled="0"/>
                </a:gradFill>
                <a:latin typeface="思源黑体 CN Bold" panose="020B0800000000000000" charset="-122"/>
                <a:ea typeface="思源黑体 CN Bold" panose="020B0800000000000000" charset="-122"/>
                <a:cs typeface="思源黑体 CN Bold" panose="020B0800000000000000" charset="-122"/>
              </a:rPr>
              <a:t>  </a:t>
            </a:r>
            <a:endParaRPr lang="zh-CN" altLang="en-US" sz="4200" spc="-200" dirty="0">
              <a:gradFill>
                <a:gsLst>
                  <a:gs pos="0">
                    <a:srgbClr val="FFEFCE"/>
                  </a:gs>
                  <a:gs pos="100000">
                    <a:srgbClr val="FFD483"/>
                  </a:gs>
                </a:gsLst>
                <a:lin ang="5400000" scaled="0"/>
              </a:gradFill>
              <a:latin typeface="思源黑体 CN Bold" panose="020B0800000000000000" charset="-122"/>
              <a:ea typeface="思源黑体 CN Bold" panose="020B0800000000000000" charset="-122"/>
              <a:cs typeface="思源黑体 CN Bold" panose="020B0800000000000000" charset="-122"/>
            </a:endParaRPr>
          </a:p>
        </p:txBody>
      </p:sp>
      <p:sp>
        <p:nvSpPr>
          <p:cNvPr id="5" name="TextBox 4"/>
          <p:cNvSpPr txBox="1"/>
          <p:nvPr/>
        </p:nvSpPr>
        <p:spPr>
          <a:xfrm>
            <a:off x="8490585" y="1144905"/>
            <a:ext cx="2893060" cy="819150"/>
          </a:xfrm>
          <a:prstGeom prst="rect">
            <a:avLst/>
          </a:prstGeom>
          <a:noFill/>
        </p:spPr>
        <p:txBody>
          <a:bodyPr wrap="square" rtlCol="0">
            <a:noAutofit/>
          </a:bodyPr>
          <a:p>
            <a:r>
              <a:rPr lang="en-US" altLang="zh-CN" b="1" dirty="0">
                <a:solidFill>
                  <a:srgbClr val="FF0000"/>
                </a:solidFill>
              </a:rPr>
              <a:t>     </a:t>
            </a:r>
            <a:endParaRPr lang="zh-CN" altLang="en-US" b="1" dirty="0">
              <a:solidFill>
                <a:srgbClr val="FF0000"/>
              </a:solidFill>
            </a:endParaRPr>
          </a:p>
        </p:txBody>
      </p:sp>
      <p:sp>
        <p:nvSpPr>
          <p:cNvPr id="10" name="文本框 9"/>
          <p:cNvSpPr txBox="1"/>
          <p:nvPr/>
        </p:nvSpPr>
        <p:spPr>
          <a:xfrm>
            <a:off x="-967105" y="6020435"/>
            <a:ext cx="10793095" cy="426085"/>
          </a:xfrm>
          <a:prstGeom prst="rect">
            <a:avLst/>
          </a:prstGeom>
          <a:noFill/>
        </p:spPr>
        <p:txBody>
          <a:bodyPr wrap="square" rtlCol="0">
            <a:noAutofit/>
          </a:bodyPr>
          <a:p>
            <a:endParaRPr lang="zh-CN" altLang="en-US" sz="1600" b="1">
              <a:solidFill>
                <a:schemeClr val="tx1"/>
              </a:solidFill>
              <a:latin typeface="楷体" panose="02010609060101010101" charset="-122"/>
              <a:ea typeface="楷体" panose="02010609060101010101" charset="-122"/>
              <a:cs typeface="楷体" panose="02010609060101010101" charset="-122"/>
              <a:sym typeface="+mn-ea"/>
            </a:endParaRPr>
          </a:p>
        </p:txBody>
      </p:sp>
      <p:sp>
        <p:nvSpPr>
          <p:cNvPr id="7" name="文本框 6"/>
          <p:cNvSpPr txBox="1"/>
          <p:nvPr/>
        </p:nvSpPr>
        <p:spPr>
          <a:xfrm>
            <a:off x="6897370" y="1020445"/>
            <a:ext cx="4996815" cy="5605780"/>
          </a:xfrm>
          <a:prstGeom prst="rect">
            <a:avLst/>
          </a:prstGeom>
          <a:noFill/>
        </p:spPr>
        <p:txBody>
          <a:bodyPr wrap="square" rtlCol="0">
            <a:noAutofit/>
          </a:bodyPr>
          <a:p>
            <a:pPr algn="l"/>
            <a:r>
              <a:rPr lang="en-US" altLang="zh-CN">
                <a:solidFill>
                  <a:schemeClr val="tx1"/>
                </a:solidFill>
                <a:latin typeface="楷体" panose="02010609060101010101" charset="-122"/>
                <a:ea typeface="楷体" panose="02010609060101010101" charset="-122"/>
                <a:cs typeface="楷体" panose="02010609060101010101" charset="-122"/>
              </a:rPr>
              <a:t>1</a:t>
            </a:r>
            <a:r>
              <a:rPr lang="zh-CN" altLang="en-US">
                <a:solidFill>
                  <a:schemeClr val="tx1"/>
                </a:solidFill>
                <a:latin typeface="楷体" panose="02010609060101010101" charset="-122"/>
                <a:ea typeface="楷体" panose="02010609060101010101" charset="-122"/>
                <a:cs typeface="楷体" panose="02010609060101010101" charset="-122"/>
              </a:rPr>
              <a:t>）锂电、储能：一季度，中国动力和储能电池累计产量为</a:t>
            </a:r>
            <a:r>
              <a:rPr lang="en-US" altLang="zh-CN">
                <a:solidFill>
                  <a:schemeClr val="tx1"/>
                </a:solidFill>
                <a:latin typeface="楷体" panose="02010609060101010101" charset="-122"/>
                <a:ea typeface="楷体" panose="02010609060101010101" charset="-122"/>
                <a:cs typeface="楷体" panose="02010609060101010101" charset="-122"/>
              </a:rPr>
              <a:t>487.4GWh</a:t>
            </a:r>
            <a:r>
              <a:rPr lang="zh-CN" altLang="en-US">
                <a:solidFill>
                  <a:schemeClr val="tx1"/>
                </a:solidFill>
                <a:latin typeface="楷体" panose="02010609060101010101" charset="-122"/>
                <a:ea typeface="楷体" panose="02010609060101010101" charset="-122"/>
                <a:cs typeface="楷体" panose="02010609060101010101" charset="-122"/>
              </a:rPr>
              <a:t>，累计同比增长</a:t>
            </a:r>
            <a:r>
              <a:rPr lang="en-US" altLang="zh-CN">
                <a:solidFill>
                  <a:schemeClr val="tx1"/>
                </a:solidFill>
                <a:latin typeface="楷体" panose="02010609060101010101" charset="-122"/>
                <a:ea typeface="楷体" panose="02010609060101010101" charset="-122"/>
                <a:cs typeface="楷体" panose="02010609060101010101" charset="-122"/>
              </a:rPr>
              <a:t>49.3%</a:t>
            </a:r>
            <a:r>
              <a:rPr lang="zh-CN" altLang="en-US">
                <a:solidFill>
                  <a:schemeClr val="tx1"/>
                </a:solidFill>
                <a:latin typeface="楷体" panose="02010609060101010101" charset="-122"/>
                <a:ea typeface="楷体" panose="02010609060101010101" charset="-122"/>
                <a:cs typeface="楷体" panose="02010609060101010101" charset="-122"/>
              </a:rPr>
              <a:t>。</a:t>
            </a:r>
            <a:endParaRPr lang="zh-CN" altLang="en-US">
              <a:solidFill>
                <a:schemeClr val="tx1"/>
              </a:solidFill>
              <a:latin typeface="楷体" panose="02010609060101010101" charset="-122"/>
              <a:ea typeface="楷体" panose="02010609060101010101" charset="-122"/>
              <a:cs typeface="楷体" panose="02010609060101010101" charset="-122"/>
            </a:endParaRPr>
          </a:p>
          <a:p>
            <a:pPr algn="l"/>
            <a:endParaRPr lang="zh-CN" altLang="en-US">
              <a:solidFill>
                <a:schemeClr val="tx1"/>
              </a:solidFill>
              <a:latin typeface="楷体" panose="02010609060101010101" charset="-122"/>
              <a:ea typeface="楷体" panose="02010609060101010101" charset="-122"/>
              <a:cs typeface="楷体" panose="02010609060101010101" charset="-122"/>
            </a:endParaRPr>
          </a:p>
          <a:p>
            <a:pPr algn="l"/>
            <a:r>
              <a:rPr lang="en-US" altLang="zh-CN">
                <a:solidFill>
                  <a:schemeClr val="tx1"/>
                </a:solidFill>
                <a:latin typeface="楷体" panose="02010609060101010101" charset="-122"/>
                <a:ea typeface="楷体" panose="02010609060101010101" charset="-122"/>
                <a:cs typeface="楷体" panose="02010609060101010101" charset="-122"/>
              </a:rPr>
              <a:t>2</a:t>
            </a:r>
            <a:r>
              <a:rPr lang="zh-CN" altLang="en-US">
                <a:solidFill>
                  <a:schemeClr val="tx1"/>
                </a:solidFill>
                <a:latin typeface="楷体" panose="02010609060101010101" charset="-122"/>
                <a:ea typeface="楷体" panose="02010609060101010101" charset="-122"/>
                <a:cs typeface="楷体" panose="02010609060101010101" charset="-122"/>
              </a:rPr>
              <a:t>）光通信：</a:t>
            </a:r>
            <a:r>
              <a:rPr lang="en-US" altLang="zh-CN">
                <a:solidFill>
                  <a:schemeClr val="tx1"/>
                </a:solidFill>
                <a:latin typeface="楷体" panose="02010609060101010101" charset="-122"/>
                <a:ea typeface="楷体" panose="02010609060101010101" charset="-122"/>
                <a:cs typeface="楷体" panose="02010609060101010101" charset="-122"/>
              </a:rPr>
              <a:t>Lumentum</a:t>
            </a:r>
            <a:r>
              <a:rPr lang="zh-CN" altLang="en-US">
                <a:solidFill>
                  <a:schemeClr val="tx1"/>
                </a:solidFill>
                <a:latin typeface="楷体" panose="02010609060101010101" charset="-122"/>
                <a:ea typeface="楷体" panose="02010609060101010101" charset="-122"/>
                <a:cs typeface="楷体" panose="02010609060101010101" charset="-122"/>
              </a:rPr>
              <a:t>表示，云服务商对其光学组件的需求正在加速增长，</a:t>
            </a:r>
            <a:r>
              <a:rPr lang="en-US" altLang="zh-CN">
                <a:solidFill>
                  <a:schemeClr val="tx1"/>
                </a:solidFill>
                <a:latin typeface="楷体" panose="02010609060101010101" charset="-122"/>
                <a:ea typeface="楷体" panose="02010609060101010101" charset="-122"/>
                <a:cs typeface="楷体" panose="02010609060101010101" charset="-122"/>
              </a:rPr>
              <a:t>2028</a:t>
            </a:r>
            <a:r>
              <a:rPr lang="zh-CN" altLang="en-US">
                <a:solidFill>
                  <a:schemeClr val="tx1"/>
                </a:solidFill>
                <a:latin typeface="楷体" panose="02010609060101010101" charset="-122"/>
                <a:ea typeface="楷体" panose="02010609060101010101" charset="-122"/>
                <a:cs typeface="楷体" panose="02010609060101010101" charset="-122"/>
              </a:rPr>
              <a:t>年产能面临售罄，本轮周期至少持续</a:t>
            </a:r>
            <a:r>
              <a:rPr lang="en-US" altLang="zh-CN">
                <a:solidFill>
                  <a:schemeClr val="tx1"/>
                </a:solidFill>
                <a:latin typeface="楷体" panose="02010609060101010101" charset="-122"/>
                <a:ea typeface="楷体" panose="02010609060101010101" charset="-122"/>
                <a:cs typeface="楷体" panose="02010609060101010101" charset="-122"/>
              </a:rPr>
              <a:t>5</a:t>
            </a:r>
            <a:r>
              <a:rPr lang="zh-CN" altLang="en-US">
                <a:solidFill>
                  <a:schemeClr val="tx1"/>
                </a:solidFill>
                <a:latin typeface="楷体" panose="02010609060101010101" charset="-122"/>
                <a:ea typeface="楷体" panose="02010609060101010101" charset="-122"/>
                <a:cs typeface="楷体" panose="02010609060101010101" charset="-122"/>
              </a:rPr>
              <a:t>年。</a:t>
            </a:r>
            <a:endParaRPr lang="zh-CN" altLang="en-US">
              <a:solidFill>
                <a:schemeClr val="tx1"/>
              </a:solidFill>
              <a:latin typeface="楷体" panose="02010609060101010101" charset="-122"/>
              <a:ea typeface="楷体" panose="02010609060101010101" charset="-122"/>
              <a:cs typeface="楷体" panose="02010609060101010101" charset="-122"/>
            </a:endParaRPr>
          </a:p>
          <a:p>
            <a:pPr algn="l"/>
            <a:endParaRPr lang="zh-CN" altLang="en-US">
              <a:solidFill>
                <a:schemeClr val="tx1"/>
              </a:solidFill>
              <a:latin typeface="楷体" panose="02010609060101010101" charset="-122"/>
              <a:ea typeface="楷体" panose="02010609060101010101" charset="-122"/>
              <a:cs typeface="楷体" panose="02010609060101010101" charset="-122"/>
            </a:endParaRPr>
          </a:p>
          <a:p>
            <a:pPr algn="l"/>
            <a:r>
              <a:rPr lang="en-US" altLang="zh-CN">
                <a:solidFill>
                  <a:schemeClr val="tx1"/>
                </a:solidFill>
                <a:latin typeface="楷体" panose="02010609060101010101" charset="-122"/>
                <a:ea typeface="楷体" panose="02010609060101010101" charset="-122"/>
                <a:cs typeface="楷体" panose="02010609060101010101" charset="-122"/>
              </a:rPr>
              <a:t>3</a:t>
            </a:r>
            <a:r>
              <a:rPr lang="zh-CN" altLang="en-US">
                <a:solidFill>
                  <a:schemeClr val="tx1"/>
                </a:solidFill>
                <a:latin typeface="楷体" panose="02010609060101010101" charset="-122"/>
                <a:ea typeface="楷体" panose="02010609060101010101" charset="-122"/>
                <a:cs typeface="楷体" panose="02010609060101010101" charset="-122"/>
              </a:rPr>
              <a:t>）国产算力：</a:t>
            </a:r>
            <a:r>
              <a:rPr lang="en-US" altLang="zh-CN">
                <a:solidFill>
                  <a:schemeClr val="tx1"/>
                </a:solidFill>
                <a:latin typeface="楷体" panose="02010609060101010101" charset="-122"/>
                <a:ea typeface="楷体" panose="02010609060101010101" charset="-122"/>
                <a:cs typeface="楷体" panose="02010609060101010101" charset="-122"/>
              </a:rPr>
              <a:t>DeepSeek V4</a:t>
            </a:r>
            <a:r>
              <a:rPr lang="zh-CN" altLang="en-US">
                <a:solidFill>
                  <a:schemeClr val="tx1"/>
                </a:solidFill>
                <a:latin typeface="楷体" panose="02010609060101010101" charset="-122"/>
                <a:ea typeface="楷体" panose="02010609060101010101" charset="-122"/>
                <a:cs typeface="楷体" panose="02010609060101010101" charset="-122"/>
              </a:rPr>
              <a:t>首次实现了与华为昇腾等国产芯片的深度适配；阿里云公布调整标准版、专业版用户的</a:t>
            </a:r>
            <a:r>
              <a:rPr lang="en-US" altLang="zh-CN">
                <a:solidFill>
                  <a:schemeClr val="tx1"/>
                </a:solidFill>
                <a:latin typeface="楷体" panose="02010609060101010101" charset="-122"/>
                <a:ea typeface="楷体" panose="02010609060101010101" charset="-122"/>
                <a:cs typeface="楷体" panose="02010609060101010101" charset="-122"/>
              </a:rPr>
              <a:t>API</a:t>
            </a:r>
            <a:r>
              <a:rPr lang="zh-CN" altLang="en-US">
                <a:solidFill>
                  <a:schemeClr val="tx1"/>
                </a:solidFill>
                <a:latin typeface="楷体" panose="02010609060101010101" charset="-122"/>
                <a:ea typeface="楷体" panose="02010609060101010101" charset="-122"/>
                <a:cs typeface="楷体" panose="02010609060101010101" charset="-122"/>
              </a:rPr>
              <a:t>免费额度并支持按量付费。</a:t>
            </a:r>
            <a:endParaRPr lang="zh-CN" altLang="en-US">
              <a:solidFill>
                <a:schemeClr val="tx1"/>
              </a:solidFill>
              <a:latin typeface="楷体" panose="02010609060101010101" charset="-122"/>
              <a:ea typeface="楷体" panose="02010609060101010101" charset="-122"/>
              <a:cs typeface="楷体" panose="02010609060101010101" charset="-122"/>
            </a:endParaRPr>
          </a:p>
          <a:p>
            <a:pPr algn="l"/>
            <a:endParaRPr lang="zh-CN" altLang="en-US">
              <a:solidFill>
                <a:schemeClr val="tx1"/>
              </a:solidFill>
              <a:latin typeface="楷体" panose="02010609060101010101" charset="-122"/>
              <a:ea typeface="楷体" panose="02010609060101010101" charset="-122"/>
              <a:cs typeface="楷体" panose="02010609060101010101" charset="-122"/>
            </a:endParaRPr>
          </a:p>
          <a:p>
            <a:pPr algn="l"/>
            <a:r>
              <a:rPr lang="en-US" altLang="zh-CN">
                <a:solidFill>
                  <a:schemeClr val="tx1"/>
                </a:solidFill>
                <a:latin typeface="楷体" panose="02010609060101010101" charset="-122"/>
                <a:ea typeface="楷体" panose="02010609060101010101" charset="-122"/>
                <a:cs typeface="楷体" panose="02010609060101010101" charset="-122"/>
              </a:rPr>
              <a:t>4</a:t>
            </a:r>
            <a:r>
              <a:rPr lang="zh-CN" altLang="en-US">
                <a:solidFill>
                  <a:schemeClr val="tx1"/>
                </a:solidFill>
                <a:latin typeface="楷体" panose="02010609060101010101" charset="-122"/>
                <a:ea typeface="楷体" panose="02010609060101010101" charset="-122"/>
                <a:cs typeface="楷体" panose="02010609060101010101" charset="-122"/>
              </a:rPr>
              <a:t>）光纤：机构称，谷歌正式下达</a:t>
            </a:r>
            <a:r>
              <a:rPr lang="en-US" altLang="zh-CN">
                <a:solidFill>
                  <a:schemeClr val="tx1"/>
                </a:solidFill>
                <a:latin typeface="楷体" panose="02010609060101010101" charset="-122"/>
                <a:ea typeface="楷体" panose="02010609060101010101" charset="-122"/>
                <a:cs typeface="楷体" panose="02010609060101010101" charset="-122"/>
              </a:rPr>
              <a:t>1200</a:t>
            </a:r>
            <a:r>
              <a:rPr lang="zh-CN" altLang="en-US">
                <a:solidFill>
                  <a:schemeClr val="tx1"/>
                </a:solidFill>
                <a:latin typeface="楷体" panose="02010609060101010101" charset="-122"/>
                <a:ea typeface="楷体" panose="02010609060101010101" charset="-122"/>
                <a:cs typeface="楷体" panose="02010609060101010101" charset="-122"/>
              </a:rPr>
              <a:t>万只</a:t>
            </a:r>
            <a:r>
              <a:rPr lang="en-US" altLang="zh-CN">
                <a:solidFill>
                  <a:schemeClr val="tx1"/>
                </a:solidFill>
                <a:latin typeface="楷体" panose="02010609060101010101" charset="-122"/>
                <a:ea typeface="楷体" panose="02010609060101010101" charset="-122"/>
                <a:cs typeface="楷体" panose="02010609060101010101" charset="-122"/>
              </a:rPr>
              <a:t>NPO</a:t>
            </a:r>
            <a:r>
              <a:rPr lang="zh-CN" altLang="en-US">
                <a:solidFill>
                  <a:schemeClr val="tx1"/>
                </a:solidFill>
                <a:latin typeface="楷体" panose="02010609060101010101" charset="-122"/>
                <a:ea typeface="楷体" panose="02010609060101010101" charset="-122"/>
                <a:cs typeface="楷体" panose="02010609060101010101" charset="-122"/>
              </a:rPr>
              <a:t>光模块订单，用于下一代</a:t>
            </a:r>
            <a:r>
              <a:rPr lang="en-US" altLang="zh-CN">
                <a:solidFill>
                  <a:schemeClr val="tx1"/>
                </a:solidFill>
                <a:latin typeface="楷体" panose="02010609060101010101" charset="-122"/>
                <a:ea typeface="楷体" panose="02010609060101010101" charset="-122"/>
                <a:cs typeface="楷体" panose="02010609060101010101" charset="-122"/>
              </a:rPr>
              <a:t>TPU</a:t>
            </a:r>
            <a:r>
              <a:rPr lang="zh-CN" altLang="en-US">
                <a:solidFill>
                  <a:schemeClr val="tx1"/>
                </a:solidFill>
                <a:latin typeface="楷体" panose="02010609060101010101" charset="-122"/>
                <a:ea typeface="楷体" panose="02010609060101010101" charset="-122"/>
                <a:cs typeface="楷体" panose="02010609060101010101" charset="-122"/>
              </a:rPr>
              <a:t>集群建设，标志着</a:t>
            </a:r>
            <a:r>
              <a:rPr lang="en-US" altLang="zh-CN">
                <a:solidFill>
                  <a:schemeClr val="tx1"/>
                </a:solidFill>
                <a:latin typeface="楷体" panose="02010609060101010101" charset="-122"/>
                <a:ea typeface="楷体" panose="02010609060101010101" charset="-122"/>
                <a:cs typeface="楷体" panose="02010609060101010101" charset="-122"/>
              </a:rPr>
              <a:t>“</a:t>
            </a:r>
            <a:r>
              <a:rPr lang="zh-CN" altLang="en-US">
                <a:solidFill>
                  <a:schemeClr val="tx1"/>
                </a:solidFill>
                <a:latin typeface="楷体" panose="02010609060101010101" charset="-122"/>
                <a:ea typeface="楷体" panose="02010609060101010101" charset="-122"/>
                <a:cs typeface="楷体" panose="02010609060101010101" charset="-122"/>
              </a:rPr>
              <a:t>光纤入柜</a:t>
            </a:r>
            <a:r>
              <a:rPr lang="en-US" altLang="zh-CN">
                <a:solidFill>
                  <a:schemeClr val="tx1"/>
                </a:solidFill>
                <a:latin typeface="楷体" panose="02010609060101010101" charset="-122"/>
                <a:ea typeface="楷体" panose="02010609060101010101" charset="-122"/>
                <a:cs typeface="楷体" panose="02010609060101010101" charset="-122"/>
              </a:rPr>
              <a:t>”</a:t>
            </a:r>
            <a:r>
              <a:rPr lang="zh-CN" altLang="en-US">
                <a:solidFill>
                  <a:schemeClr val="tx1"/>
                </a:solidFill>
                <a:latin typeface="楷体" panose="02010609060101010101" charset="-122"/>
                <a:ea typeface="楷体" panose="02010609060101010101" charset="-122"/>
                <a:cs typeface="楷体" panose="02010609060101010101" charset="-122"/>
              </a:rPr>
              <a:t>实质性启动。</a:t>
            </a:r>
            <a:endParaRPr lang="zh-CN" altLang="en-US">
              <a:solidFill>
                <a:schemeClr val="tx1"/>
              </a:solidFill>
              <a:latin typeface="楷体" panose="02010609060101010101" charset="-122"/>
              <a:ea typeface="楷体" panose="02010609060101010101" charset="-122"/>
              <a:cs typeface="楷体" panose="02010609060101010101" charset="-122"/>
            </a:endParaRPr>
          </a:p>
        </p:txBody>
      </p:sp>
      <p:pic>
        <p:nvPicPr>
          <p:cNvPr id="3" name="图片 2"/>
          <p:cNvPicPr>
            <a:picLocks noChangeAspect="1"/>
          </p:cNvPicPr>
          <p:nvPr/>
        </p:nvPicPr>
        <p:blipFill>
          <a:blip r:embed="rId1"/>
          <a:stretch>
            <a:fillRect/>
          </a:stretch>
        </p:blipFill>
        <p:spPr>
          <a:xfrm>
            <a:off x="612775" y="945515"/>
            <a:ext cx="6151245" cy="5074920"/>
          </a:xfrm>
          <a:prstGeom prst="rect">
            <a:avLst/>
          </a:prstGeom>
        </p:spPr>
      </p:pic>
    </p:spTree>
    <p:custDataLst>
      <p:tags r:id="rId2"/>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5414010" y="1110615"/>
            <a:ext cx="1363980" cy="1198880"/>
          </a:xfrm>
          <a:prstGeom prst="rect">
            <a:avLst/>
          </a:prstGeom>
          <a:noFill/>
        </p:spPr>
        <p:txBody>
          <a:bodyPr wrap="square" rtlCol="0">
            <a:spAutoFit/>
          </a:bodyPr>
          <a:lstStyle/>
          <a:p>
            <a:pPr algn="ctr"/>
            <a:r>
              <a:rPr lang="en-US" altLang="zh-CN" sz="7200">
                <a:solidFill>
                  <a:srgbClr val="EFDDFF"/>
                </a:solidFill>
                <a:latin typeface="思源黑体 CN Medium" panose="020B0600000000000000" charset="-122"/>
                <a:ea typeface="思源黑体 CN Medium" panose="020B0600000000000000" charset="-122"/>
              </a:rPr>
              <a:t>02</a:t>
            </a:r>
            <a:endParaRPr lang="en-US" altLang="zh-CN" sz="7200">
              <a:solidFill>
                <a:srgbClr val="EFDDFF"/>
              </a:solidFill>
              <a:latin typeface="思源黑体 CN Medium" panose="020B0600000000000000" charset="-122"/>
              <a:ea typeface="思源黑体 CN Medium" panose="020B0600000000000000" charset="-122"/>
            </a:endParaRPr>
          </a:p>
        </p:txBody>
      </p:sp>
      <p:sp>
        <p:nvSpPr>
          <p:cNvPr id="9" name="文本框 8"/>
          <p:cNvSpPr txBox="1"/>
          <p:nvPr/>
        </p:nvSpPr>
        <p:spPr>
          <a:xfrm>
            <a:off x="1635125" y="2663190"/>
            <a:ext cx="9072245" cy="1003300"/>
          </a:xfrm>
          <a:prstGeom prst="rect">
            <a:avLst/>
          </a:prstGeom>
          <a:noFill/>
        </p:spPr>
        <p:txBody>
          <a:bodyPr wrap="square" rtlCol="0">
            <a:noAutofit/>
          </a:bodyPr>
          <a:lstStyle/>
          <a:p>
            <a:pPr algn="ctr"/>
            <a:r>
              <a:rPr lang="zh-CN" sz="6600" dirty="0">
                <a:gradFill>
                  <a:gsLst>
                    <a:gs pos="0">
                      <a:srgbClr val="FFEFCE"/>
                    </a:gs>
                    <a:gs pos="100000">
                      <a:srgbClr val="FFD983"/>
                    </a:gs>
                  </a:gsLst>
                  <a:lin ang="5400000" scaled="0"/>
                </a:gradFill>
                <a:latin typeface="思源黑体 CN Bold" panose="020B0800000000000000" charset="-122"/>
                <a:ea typeface="思源黑体 CN Bold" panose="020B0800000000000000" charset="-122"/>
              </a:rPr>
              <a:t>趋势龙头</a:t>
            </a:r>
            <a:endParaRPr lang="zh-CN" sz="6600" dirty="0">
              <a:gradFill>
                <a:gsLst>
                  <a:gs pos="0">
                    <a:srgbClr val="FFEFCE"/>
                  </a:gs>
                  <a:gs pos="100000">
                    <a:srgbClr val="FFD983"/>
                  </a:gs>
                </a:gsLst>
                <a:lin ang="5400000" scaled="0"/>
              </a:gradFill>
              <a:latin typeface="思源黑体 CN Bold" panose="020B0800000000000000" charset="-122"/>
              <a:ea typeface="思源黑体 CN Bold" panose="020B0800000000000000" charset="-122"/>
            </a:endParaRPr>
          </a:p>
        </p:txBody>
      </p:sp>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094105" y="5788660"/>
            <a:ext cx="10633075" cy="617220"/>
          </a:xfrm>
          <a:prstGeom prst="rect">
            <a:avLst/>
          </a:prstGeom>
          <a:noFill/>
        </p:spPr>
        <p:txBody>
          <a:bodyPr wrap="square" rtlCol="0" anchor="t">
            <a:noAutofit/>
          </a:bodyPr>
          <a:p>
            <a:endParaRPr lang="zh-CN" altLang="en-US" b="1">
              <a:solidFill>
                <a:srgbClr val="FF0000"/>
              </a:solidFill>
              <a:latin typeface="楷体" panose="02010609060101010101" charset="-122"/>
              <a:ea typeface="楷体" panose="02010609060101010101" charset="-122"/>
              <a:sym typeface="+mn-ea"/>
            </a:endParaRPr>
          </a:p>
        </p:txBody>
      </p:sp>
      <p:sp>
        <p:nvSpPr>
          <p:cNvPr id="4" name="文本框 3"/>
          <p:cNvSpPr txBox="1"/>
          <p:nvPr/>
        </p:nvSpPr>
        <p:spPr>
          <a:xfrm>
            <a:off x="3292475" y="196850"/>
            <a:ext cx="6000750" cy="507365"/>
          </a:xfrm>
          <a:prstGeom prst="rect">
            <a:avLst/>
          </a:prstGeom>
          <a:noFill/>
        </p:spPr>
        <p:txBody>
          <a:bodyPr wrap="square" rtlCol="0">
            <a:noAutofit/>
          </a:bodyPr>
          <a:p>
            <a:r>
              <a:rPr lang="en-US" altLang="zh-CN" sz="3600" spc="-200" dirty="0">
                <a:gradFill>
                  <a:gsLst>
                    <a:gs pos="0">
                      <a:srgbClr val="FFEFCE"/>
                    </a:gs>
                    <a:gs pos="100000">
                      <a:srgbClr val="FFD483"/>
                    </a:gs>
                  </a:gsLst>
                  <a:lin ang="5400000" scaled="0"/>
                </a:gradFill>
                <a:latin typeface="思源黑体 CN Bold" panose="020B0800000000000000" charset="-122"/>
                <a:ea typeface="思源黑体 CN Bold" panose="020B0800000000000000" charset="-122"/>
                <a:cs typeface="思源黑体 CN Bold" panose="020B0800000000000000" charset="-122"/>
              </a:rPr>
              <a:t> </a:t>
            </a:r>
            <a:r>
              <a:rPr lang="zh-CN" altLang="en-US" sz="3600" spc="-200" dirty="0">
                <a:gradFill>
                  <a:gsLst>
                    <a:gs pos="0">
                      <a:srgbClr val="FFEFCE"/>
                    </a:gs>
                    <a:gs pos="100000">
                      <a:srgbClr val="FFD483"/>
                    </a:gs>
                  </a:gsLst>
                  <a:lin ang="5400000" scaled="0"/>
                </a:gradFill>
                <a:latin typeface="思源黑体 CN Bold" panose="020B0800000000000000" charset="-122"/>
                <a:ea typeface="思源黑体 CN Bold" panose="020B0800000000000000" charset="-122"/>
                <a:cs typeface="思源黑体 CN Bold" panose="020B0800000000000000" charset="-122"/>
              </a:rPr>
              <a:t>资金先行</a:t>
            </a:r>
            <a:r>
              <a:rPr lang="en-US" altLang="zh-CN" sz="3600" spc="-200" dirty="0">
                <a:gradFill>
                  <a:gsLst>
                    <a:gs pos="0">
                      <a:srgbClr val="FFEFCE"/>
                    </a:gs>
                    <a:gs pos="100000">
                      <a:srgbClr val="FFD483"/>
                    </a:gs>
                  </a:gsLst>
                  <a:lin ang="5400000" scaled="0"/>
                </a:gradFill>
                <a:latin typeface="思源黑体 CN Bold" panose="020B0800000000000000" charset="-122"/>
                <a:ea typeface="思源黑体 CN Bold" panose="020B0800000000000000" charset="-122"/>
                <a:cs typeface="思源黑体 CN Bold" panose="020B0800000000000000" charset="-122"/>
              </a:rPr>
              <a:t> </a:t>
            </a:r>
            <a:r>
              <a:rPr lang="zh-CN" altLang="en-US" sz="3600" spc="-200" dirty="0">
                <a:gradFill>
                  <a:gsLst>
                    <a:gs pos="0">
                      <a:srgbClr val="FFEFCE"/>
                    </a:gs>
                    <a:gs pos="100000">
                      <a:srgbClr val="FFD483"/>
                    </a:gs>
                  </a:gsLst>
                  <a:lin ang="5400000" scaled="0"/>
                </a:gradFill>
                <a:latin typeface="思源黑体 CN Bold" panose="020B0800000000000000" charset="-122"/>
                <a:ea typeface="思源黑体 CN Bold" panose="020B0800000000000000" charset="-122"/>
                <a:cs typeface="思源黑体 CN Bold" panose="020B0800000000000000" charset="-122"/>
              </a:rPr>
              <a:t>优选趋势龙头</a:t>
            </a:r>
            <a:endParaRPr lang="zh-CN" altLang="en-US" sz="3600" spc="-200" dirty="0">
              <a:gradFill>
                <a:gsLst>
                  <a:gs pos="0">
                    <a:srgbClr val="FFEFCE"/>
                  </a:gs>
                  <a:gs pos="100000">
                    <a:srgbClr val="FFD483"/>
                  </a:gs>
                </a:gsLst>
                <a:lin ang="5400000" scaled="0"/>
              </a:gradFill>
              <a:latin typeface="思源黑体 CN Bold" panose="020B0800000000000000" charset="-122"/>
              <a:ea typeface="思源黑体 CN Bold" panose="020B0800000000000000" charset="-122"/>
              <a:cs typeface="思源黑体 CN Bold" panose="020B0800000000000000" charset="-122"/>
            </a:endParaRPr>
          </a:p>
        </p:txBody>
      </p:sp>
      <p:sp>
        <p:nvSpPr>
          <p:cNvPr id="3" name="文本框 2"/>
          <p:cNvSpPr txBox="1"/>
          <p:nvPr/>
        </p:nvSpPr>
        <p:spPr>
          <a:xfrm>
            <a:off x="3048000" y="3044825"/>
            <a:ext cx="6096000" cy="768350"/>
          </a:xfrm>
          <a:prstGeom prst="rect">
            <a:avLst/>
          </a:prstGeom>
          <a:noFill/>
        </p:spPr>
        <p:txBody>
          <a:bodyPr wrap="square" rtlCol="0" anchor="t">
            <a:spAutoFit/>
          </a:bodyPr>
          <a:p>
            <a:r>
              <a:rPr lang="en-US" altLang="zh-CN" sz="4400" noProof="0" dirty="0" smtClean="0">
                <a:ln>
                  <a:noFill/>
                </a:ln>
                <a:solidFill>
                  <a:srgbClr val="FFFFFF"/>
                </a:solidFill>
                <a:effectLst/>
                <a:uLnTx/>
                <a:uFillTx/>
                <a:latin typeface="方正宝黑体 简 Medium" panose="02010600010101010101" charset="-122"/>
                <a:ea typeface="方正宝黑体 简 Medium" panose="02010600010101010101" charset="-122"/>
                <a:cs typeface="汉仪雅酷黑简" panose="00020600040101010101" charset="-122"/>
                <a:sym typeface="+mn-ea"/>
              </a:rPr>
              <a:t>TMT</a:t>
            </a:r>
            <a:r>
              <a:rPr lang="zh-CN" altLang="en-US" sz="4400" noProof="0" dirty="0" smtClean="0">
                <a:ln>
                  <a:noFill/>
                </a:ln>
                <a:solidFill>
                  <a:srgbClr val="FFFFFF"/>
                </a:solidFill>
                <a:effectLst/>
                <a:uLnTx/>
                <a:uFillTx/>
                <a:latin typeface="方正宝黑体 简 Medium" panose="02010600010101010101" charset="-122"/>
                <a:ea typeface="方正宝黑体 简 Medium" panose="02010600010101010101" charset="-122"/>
                <a:cs typeface="汉仪雅酷黑简" panose="00020600040101010101" charset="-122"/>
                <a:sym typeface="+mn-ea"/>
              </a:rPr>
              <a:t>景气</a:t>
            </a:r>
            <a:r>
              <a:rPr lang="en-US" altLang="zh-CN" sz="4400" noProof="0" dirty="0" smtClean="0">
                <a:ln>
                  <a:noFill/>
                </a:ln>
                <a:solidFill>
                  <a:srgbClr val="FFFFFF"/>
                </a:solidFill>
                <a:effectLst/>
                <a:uLnTx/>
                <a:uFillTx/>
                <a:latin typeface="方正宝黑体 简 Medium" panose="02010600010101010101" charset="-122"/>
                <a:ea typeface="方正宝黑体 简 Medium" panose="02010600010101010101" charset="-122"/>
                <a:cs typeface="汉仪雅酷黑简" panose="00020600040101010101" charset="-122"/>
                <a:sym typeface="+mn-ea"/>
              </a:rPr>
              <a:t>  </a:t>
            </a:r>
            <a:r>
              <a:rPr lang="zh-CN" altLang="en-US" sz="4400" noProof="0" dirty="0" smtClean="0">
                <a:ln>
                  <a:noFill/>
                </a:ln>
                <a:solidFill>
                  <a:srgbClr val="FFFFFF"/>
                </a:solidFill>
                <a:effectLst/>
                <a:uLnTx/>
                <a:uFillTx/>
                <a:latin typeface="方正宝黑体 简 Medium" panose="02010600010101010101" charset="-122"/>
                <a:ea typeface="方正宝黑体 简 Medium" panose="02010600010101010101" charset="-122"/>
                <a:cs typeface="汉仪雅酷黑简" panose="00020600040101010101" charset="-122"/>
                <a:sym typeface="+mn-ea"/>
              </a:rPr>
              <a:t>医药消费善</a:t>
            </a:r>
            <a:endParaRPr lang="zh-CN" altLang="en-US" sz="4400" noProof="0" dirty="0" smtClean="0">
              <a:ln>
                <a:noFill/>
              </a:ln>
              <a:solidFill>
                <a:srgbClr val="FFFFFF"/>
              </a:solidFill>
              <a:effectLst/>
              <a:uLnTx/>
              <a:uFillTx/>
              <a:latin typeface="方正宝黑体 简 Medium" panose="02010600010101010101" charset="-122"/>
              <a:ea typeface="方正宝黑体 简 Medium" panose="02010600010101010101" charset="-122"/>
              <a:cs typeface="汉仪雅酷黑简" panose="00020600040101010101" charset="-122"/>
              <a:sym typeface="+mn-ea"/>
            </a:endParaRPr>
          </a:p>
        </p:txBody>
      </p:sp>
      <p:sp>
        <p:nvSpPr>
          <p:cNvPr id="8" name="文本框 7"/>
          <p:cNvSpPr txBox="1"/>
          <p:nvPr/>
        </p:nvSpPr>
        <p:spPr>
          <a:xfrm>
            <a:off x="617220" y="5920740"/>
            <a:ext cx="11010900" cy="484505"/>
          </a:xfrm>
          <a:prstGeom prst="rect">
            <a:avLst/>
          </a:prstGeom>
          <a:noFill/>
        </p:spPr>
        <p:txBody>
          <a:bodyPr wrap="square" rtlCol="0">
            <a:noAutofit/>
          </a:bodyPr>
          <a:p>
            <a:endParaRPr lang="zh-CN" altLang="en-US" b="1">
              <a:solidFill>
                <a:srgbClr val="FF0000"/>
              </a:solidFill>
            </a:endParaRPr>
          </a:p>
        </p:txBody>
      </p:sp>
      <p:pic>
        <p:nvPicPr>
          <p:cNvPr id="5" name="图片 4"/>
          <p:cNvPicPr>
            <a:picLocks noChangeAspect="1"/>
          </p:cNvPicPr>
          <p:nvPr/>
        </p:nvPicPr>
        <p:blipFill>
          <a:blip r:embed="rId1"/>
          <a:stretch>
            <a:fillRect/>
          </a:stretch>
        </p:blipFill>
        <p:spPr>
          <a:xfrm>
            <a:off x="415925" y="1113155"/>
            <a:ext cx="6156960" cy="4398010"/>
          </a:xfrm>
          <a:prstGeom prst="rect">
            <a:avLst/>
          </a:prstGeom>
        </p:spPr>
      </p:pic>
      <p:sp>
        <p:nvSpPr>
          <p:cNvPr id="6" name="文本框 5"/>
          <p:cNvSpPr txBox="1"/>
          <p:nvPr/>
        </p:nvSpPr>
        <p:spPr>
          <a:xfrm>
            <a:off x="415290" y="5638800"/>
            <a:ext cx="8877935" cy="740410"/>
          </a:xfrm>
          <a:prstGeom prst="rect">
            <a:avLst/>
          </a:prstGeom>
          <a:noFill/>
        </p:spPr>
        <p:txBody>
          <a:bodyPr wrap="square" rtlCol="0">
            <a:noAutofit/>
          </a:bodyPr>
          <a:p>
            <a:r>
              <a:rPr lang="zh-CN" altLang="en-US"/>
              <a:t>通过锁定不同阶段的龙头个股给不同风险偏好的投资者提供选股需求。</a:t>
            </a:r>
            <a:endParaRPr lang="zh-CN" altLang="en-US"/>
          </a:p>
          <a:p>
            <a:r>
              <a:rPr lang="zh-CN" altLang="en-US"/>
              <a:t>大盘底部启动，强于大盘以及板块个股则是资金优选的标的，简单明了选趋势龙头</a:t>
            </a:r>
            <a:endParaRPr lang="zh-CN" altLang="en-US"/>
          </a:p>
        </p:txBody>
      </p:sp>
      <p:pic>
        <p:nvPicPr>
          <p:cNvPr id="7" name="图片 6"/>
          <p:cNvPicPr>
            <a:picLocks noChangeAspect="1"/>
          </p:cNvPicPr>
          <p:nvPr/>
        </p:nvPicPr>
        <p:blipFill>
          <a:blip r:embed="rId2"/>
          <a:stretch>
            <a:fillRect/>
          </a:stretch>
        </p:blipFill>
        <p:spPr>
          <a:xfrm>
            <a:off x="6819265" y="1113155"/>
            <a:ext cx="5059680" cy="3933825"/>
          </a:xfrm>
          <a:prstGeom prst="rect">
            <a:avLst/>
          </a:prstGeom>
        </p:spPr>
      </p:pic>
    </p:spTree>
    <p:custDataLst>
      <p:tags r:id="rId3"/>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094105" y="5788660"/>
            <a:ext cx="10633075" cy="617220"/>
          </a:xfrm>
          <a:prstGeom prst="rect">
            <a:avLst/>
          </a:prstGeom>
          <a:noFill/>
        </p:spPr>
        <p:txBody>
          <a:bodyPr wrap="square" rtlCol="0" anchor="t">
            <a:noAutofit/>
          </a:bodyPr>
          <a:p>
            <a:endParaRPr lang="zh-CN" altLang="en-US" b="1">
              <a:solidFill>
                <a:srgbClr val="FF0000"/>
              </a:solidFill>
              <a:latin typeface="楷体" panose="02010609060101010101" charset="-122"/>
              <a:ea typeface="楷体" panose="02010609060101010101" charset="-122"/>
              <a:sym typeface="+mn-ea"/>
            </a:endParaRPr>
          </a:p>
        </p:txBody>
      </p:sp>
      <p:sp>
        <p:nvSpPr>
          <p:cNvPr id="4" name="文本框 3"/>
          <p:cNvSpPr txBox="1"/>
          <p:nvPr/>
        </p:nvSpPr>
        <p:spPr>
          <a:xfrm>
            <a:off x="3292475" y="196850"/>
            <a:ext cx="6000750" cy="507365"/>
          </a:xfrm>
          <a:prstGeom prst="rect">
            <a:avLst/>
          </a:prstGeom>
          <a:noFill/>
        </p:spPr>
        <p:txBody>
          <a:bodyPr wrap="square" rtlCol="0">
            <a:noAutofit/>
          </a:bodyPr>
          <a:p>
            <a:r>
              <a:rPr lang="en-US" altLang="zh-CN" sz="3600" spc="-200" dirty="0">
                <a:gradFill>
                  <a:gsLst>
                    <a:gs pos="0">
                      <a:srgbClr val="FFEFCE"/>
                    </a:gs>
                    <a:gs pos="100000">
                      <a:srgbClr val="FFD483"/>
                    </a:gs>
                  </a:gsLst>
                  <a:lin ang="5400000" scaled="0"/>
                </a:gradFill>
                <a:latin typeface="思源黑体 CN Bold" panose="020B0800000000000000" charset="-122"/>
                <a:ea typeface="思源黑体 CN Bold" panose="020B0800000000000000" charset="-122"/>
                <a:cs typeface="思源黑体 CN Bold" panose="020B0800000000000000" charset="-122"/>
              </a:rPr>
              <a:t>      </a:t>
            </a:r>
            <a:r>
              <a:rPr lang="zh-CN" altLang="en-US" sz="3600" spc="-200" dirty="0">
                <a:gradFill>
                  <a:gsLst>
                    <a:gs pos="0">
                      <a:srgbClr val="FFEFCE"/>
                    </a:gs>
                    <a:gs pos="100000">
                      <a:srgbClr val="FFD483"/>
                    </a:gs>
                  </a:gsLst>
                  <a:lin ang="5400000" scaled="0"/>
                </a:gradFill>
                <a:latin typeface="思源黑体 CN Bold" panose="020B0800000000000000" charset="-122"/>
                <a:ea typeface="思源黑体 CN Bold" panose="020B0800000000000000" charset="-122"/>
                <a:cs typeface="思源黑体 CN Bold" panose="020B0800000000000000" charset="-122"/>
              </a:rPr>
              <a:t>一键勾选</a:t>
            </a:r>
            <a:r>
              <a:rPr lang="en-US" altLang="zh-CN" sz="3600" spc="-200" dirty="0">
                <a:gradFill>
                  <a:gsLst>
                    <a:gs pos="0">
                      <a:srgbClr val="FFEFCE"/>
                    </a:gs>
                    <a:gs pos="100000">
                      <a:srgbClr val="FFD483"/>
                    </a:gs>
                  </a:gsLst>
                  <a:lin ang="5400000" scaled="0"/>
                </a:gradFill>
                <a:latin typeface="思源黑体 CN Bold" panose="020B0800000000000000" charset="-122"/>
                <a:ea typeface="思源黑体 CN Bold" panose="020B0800000000000000" charset="-122"/>
                <a:cs typeface="思源黑体 CN Bold" panose="020B0800000000000000" charset="-122"/>
              </a:rPr>
              <a:t> </a:t>
            </a:r>
            <a:r>
              <a:rPr lang="zh-CN" altLang="en-US" sz="3600" spc="-200" dirty="0">
                <a:gradFill>
                  <a:gsLst>
                    <a:gs pos="0">
                      <a:srgbClr val="FFEFCE"/>
                    </a:gs>
                    <a:gs pos="100000">
                      <a:srgbClr val="FFD483"/>
                    </a:gs>
                  </a:gsLst>
                  <a:lin ang="5400000" scaled="0"/>
                </a:gradFill>
                <a:latin typeface="思源黑体 CN Bold" panose="020B0800000000000000" charset="-122"/>
                <a:ea typeface="思源黑体 CN Bold" panose="020B0800000000000000" charset="-122"/>
                <a:cs typeface="思源黑体 CN Bold" panose="020B0800000000000000" charset="-122"/>
              </a:rPr>
              <a:t>龙头</a:t>
            </a:r>
            <a:endParaRPr lang="zh-CN" altLang="en-US" sz="3600" spc="-200" dirty="0">
              <a:gradFill>
                <a:gsLst>
                  <a:gs pos="0">
                    <a:srgbClr val="FFEFCE"/>
                  </a:gs>
                  <a:gs pos="100000">
                    <a:srgbClr val="FFD483"/>
                  </a:gs>
                </a:gsLst>
                <a:lin ang="5400000" scaled="0"/>
              </a:gradFill>
              <a:latin typeface="思源黑体 CN Bold" panose="020B0800000000000000" charset="-122"/>
              <a:ea typeface="思源黑体 CN Bold" panose="020B0800000000000000" charset="-122"/>
              <a:cs typeface="思源黑体 CN Bold" panose="020B0800000000000000" charset="-122"/>
            </a:endParaRPr>
          </a:p>
        </p:txBody>
      </p:sp>
      <p:sp>
        <p:nvSpPr>
          <p:cNvPr id="3" name="文本框 2"/>
          <p:cNvSpPr txBox="1"/>
          <p:nvPr/>
        </p:nvSpPr>
        <p:spPr>
          <a:xfrm>
            <a:off x="3048000" y="3044825"/>
            <a:ext cx="6096000" cy="768350"/>
          </a:xfrm>
          <a:prstGeom prst="rect">
            <a:avLst/>
          </a:prstGeom>
          <a:noFill/>
        </p:spPr>
        <p:txBody>
          <a:bodyPr wrap="square" rtlCol="0" anchor="t">
            <a:spAutoFit/>
          </a:bodyPr>
          <a:p>
            <a:r>
              <a:rPr lang="en-US" altLang="zh-CN" sz="4400" noProof="0" dirty="0" smtClean="0">
                <a:ln>
                  <a:noFill/>
                </a:ln>
                <a:solidFill>
                  <a:srgbClr val="FFFFFF"/>
                </a:solidFill>
                <a:effectLst/>
                <a:uLnTx/>
                <a:uFillTx/>
                <a:latin typeface="方正宝黑体 简 Medium" panose="02010600010101010101" charset="-122"/>
                <a:ea typeface="方正宝黑体 简 Medium" panose="02010600010101010101" charset="-122"/>
                <a:cs typeface="汉仪雅酷黑简" panose="00020600040101010101" charset="-122"/>
                <a:sym typeface="+mn-ea"/>
              </a:rPr>
              <a:t>TMT</a:t>
            </a:r>
            <a:r>
              <a:rPr lang="zh-CN" altLang="en-US" sz="4400" noProof="0" dirty="0" smtClean="0">
                <a:ln>
                  <a:noFill/>
                </a:ln>
                <a:solidFill>
                  <a:srgbClr val="FFFFFF"/>
                </a:solidFill>
                <a:effectLst/>
                <a:uLnTx/>
                <a:uFillTx/>
                <a:latin typeface="方正宝黑体 简 Medium" panose="02010600010101010101" charset="-122"/>
                <a:ea typeface="方正宝黑体 简 Medium" panose="02010600010101010101" charset="-122"/>
                <a:cs typeface="汉仪雅酷黑简" panose="00020600040101010101" charset="-122"/>
                <a:sym typeface="+mn-ea"/>
              </a:rPr>
              <a:t>景气</a:t>
            </a:r>
            <a:r>
              <a:rPr lang="en-US" altLang="zh-CN" sz="4400" noProof="0" dirty="0" smtClean="0">
                <a:ln>
                  <a:noFill/>
                </a:ln>
                <a:solidFill>
                  <a:srgbClr val="FFFFFF"/>
                </a:solidFill>
                <a:effectLst/>
                <a:uLnTx/>
                <a:uFillTx/>
                <a:latin typeface="方正宝黑体 简 Medium" panose="02010600010101010101" charset="-122"/>
                <a:ea typeface="方正宝黑体 简 Medium" panose="02010600010101010101" charset="-122"/>
                <a:cs typeface="汉仪雅酷黑简" panose="00020600040101010101" charset="-122"/>
                <a:sym typeface="+mn-ea"/>
              </a:rPr>
              <a:t>  </a:t>
            </a:r>
            <a:r>
              <a:rPr lang="zh-CN" altLang="en-US" sz="4400" noProof="0" dirty="0" smtClean="0">
                <a:ln>
                  <a:noFill/>
                </a:ln>
                <a:solidFill>
                  <a:srgbClr val="FFFFFF"/>
                </a:solidFill>
                <a:effectLst/>
                <a:uLnTx/>
                <a:uFillTx/>
                <a:latin typeface="方正宝黑体 简 Medium" panose="02010600010101010101" charset="-122"/>
                <a:ea typeface="方正宝黑体 简 Medium" panose="02010600010101010101" charset="-122"/>
                <a:cs typeface="汉仪雅酷黑简" panose="00020600040101010101" charset="-122"/>
                <a:sym typeface="+mn-ea"/>
              </a:rPr>
              <a:t>医药消费善</a:t>
            </a:r>
            <a:endParaRPr lang="zh-CN" altLang="en-US" sz="4400" noProof="0" dirty="0" smtClean="0">
              <a:ln>
                <a:noFill/>
              </a:ln>
              <a:solidFill>
                <a:srgbClr val="FFFFFF"/>
              </a:solidFill>
              <a:effectLst/>
              <a:uLnTx/>
              <a:uFillTx/>
              <a:latin typeface="方正宝黑体 简 Medium" panose="02010600010101010101" charset="-122"/>
              <a:ea typeface="方正宝黑体 简 Medium" panose="02010600010101010101" charset="-122"/>
              <a:cs typeface="汉仪雅酷黑简" panose="00020600040101010101" charset="-122"/>
              <a:sym typeface="+mn-ea"/>
            </a:endParaRPr>
          </a:p>
        </p:txBody>
      </p:sp>
      <p:sp>
        <p:nvSpPr>
          <p:cNvPr id="8" name="文本框 7"/>
          <p:cNvSpPr txBox="1"/>
          <p:nvPr/>
        </p:nvSpPr>
        <p:spPr>
          <a:xfrm>
            <a:off x="567690" y="5920740"/>
            <a:ext cx="11624945" cy="484505"/>
          </a:xfrm>
          <a:prstGeom prst="rect">
            <a:avLst/>
          </a:prstGeom>
          <a:noFill/>
        </p:spPr>
        <p:txBody>
          <a:bodyPr wrap="square" rtlCol="0">
            <a:noAutofit/>
          </a:bodyPr>
          <a:p>
            <a:endParaRPr lang="zh-CN" altLang="en-US" b="1">
              <a:solidFill>
                <a:srgbClr val="FF0000"/>
              </a:solidFill>
            </a:endParaRPr>
          </a:p>
        </p:txBody>
      </p:sp>
      <p:sp>
        <p:nvSpPr>
          <p:cNvPr id="6" name="文本框 5"/>
          <p:cNvSpPr txBox="1"/>
          <p:nvPr/>
        </p:nvSpPr>
        <p:spPr>
          <a:xfrm>
            <a:off x="1005205" y="1563370"/>
            <a:ext cx="9603105" cy="3356610"/>
          </a:xfrm>
          <a:prstGeom prst="rect">
            <a:avLst/>
          </a:prstGeom>
          <a:noFill/>
        </p:spPr>
        <p:txBody>
          <a:bodyPr wrap="square" rtlCol="0">
            <a:noAutofit/>
          </a:bodyPr>
          <a:p>
            <a:endParaRPr lang="zh-CN" altLang="en-US"/>
          </a:p>
        </p:txBody>
      </p:sp>
      <p:pic>
        <p:nvPicPr>
          <p:cNvPr id="7" name="图片 6"/>
          <p:cNvPicPr>
            <a:picLocks noChangeAspect="1"/>
          </p:cNvPicPr>
          <p:nvPr/>
        </p:nvPicPr>
        <p:blipFill>
          <a:blip r:embed="rId1"/>
          <a:stretch>
            <a:fillRect/>
          </a:stretch>
        </p:blipFill>
        <p:spPr>
          <a:xfrm>
            <a:off x="567690" y="943610"/>
            <a:ext cx="7512050" cy="4845050"/>
          </a:xfrm>
          <a:prstGeom prst="rect">
            <a:avLst/>
          </a:prstGeom>
        </p:spPr>
      </p:pic>
      <p:sp>
        <p:nvSpPr>
          <p:cNvPr id="9" name="文本框 8"/>
          <p:cNvSpPr txBox="1"/>
          <p:nvPr/>
        </p:nvSpPr>
        <p:spPr>
          <a:xfrm>
            <a:off x="8196580" y="904240"/>
            <a:ext cx="3811270" cy="4827270"/>
          </a:xfrm>
          <a:prstGeom prst="rect">
            <a:avLst/>
          </a:prstGeom>
          <a:noFill/>
        </p:spPr>
        <p:txBody>
          <a:bodyPr wrap="square" rtlCol="0">
            <a:noAutofit/>
          </a:bodyPr>
          <a:p>
            <a:r>
              <a:rPr lang="zh-CN" altLang="en-US" sz="1200"/>
              <a:t>通过启动、趋势、接力、回档</a:t>
            </a:r>
            <a:r>
              <a:rPr lang="en-US" altLang="zh-CN" sz="1200"/>
              <a:t>4</a:t>
            </a:r>
            <a:r>
              <a:rPr lang="zh-CN" altLang="en-US" sz="1200"/>
              <a:t>种龙头系列个股判断龙头股的形态；</a:t>
            </a:r>
            <a:endParaRPr lang="zh-CN" altLang="en-US" sz="1200"/>
          </a:p>
          <a:p>
            <a:endParaRPr lang="en-US" altLang="zh-CN" sz="1200"/>
          </a:p>
          <a:p>
            <a:r>
              <a:rPr lang="zh-CN" altLang="en-US" sz="1200"/>
              <a:t>龙头形态展开分析：判断主力拉升、主力出货、主力砸盘、主力吸筹各区域的机会。</a:t>
            </a:r>
            <a:endParaRPr lang="zh-CN" altLang="en-US" sz="1200"/>
          </a:p>
          <a:p>
            <a:endParaRPr lang="en-US" altLang="zh-CN" sz="1200"/>
          </a:p>
          <a:p>
            <a:r>
              <a:rPr lang="zh-CN" altLang="en-US" sz="1200"/>
              <a:t>【启动龙头】：寻找市场上处于阶段底部或者横盘一段时间后，连续出现阳线的个股，形态上类似刚刚启动的状态，结合资金面和所属主题的热度情况，判断后续是否有炒作空间。</a:t>
            </a:r>
            <a:endParaRPr lang="zh-CN" altLang="en-US" sz="1200"/>
          </a:p>
          <a:p>
            <a:endParaRPr lang="en-US" altLang="zh-CN" sz="1200"/>
          </a:p>
          <a:p>
            <a:r>
              <a:rPr lang="zh-CN" altLang="en-US" sz="1200"/>
              <a:t>【接力龙头】：个股已经经历过启动或者趋势阶段，成功突破阶段压力位来到一个新平台，出现再次启动的迹象，俗称</a:t>
            </a:r>
            <a:r>
              <a:rPr lang="en-US" altLang="zh-CN" sz="1200"/>
              <a:t>“</a:t>
            </a:r>
            <a:r>
              <a:rPr lang="zh-CN" altLang="en-US" sz="1200"/>
              <a:t>第二轮</a:t>
            </a:r>
            <a:r>
              <a:rPr lang="en-US" altLang="zh-CN" sz="1200"/>
              <a:t>”</a:t>
            </a:r>
            <a:r>
              <a:rPr lang="zh-CN" altLang="en-US" sz="1200"/>
              <a:t>、</a:t>
            </a:r>
            <a:r>
              <a:rPr lang="en-US" altLang="zh-CN" sz="1200"/>
              <a:t>“</a:t>
            </a:r>
            <a:r>
              <a:rPr lang="zh-CN" altLang="en-US" sz="1200"/>
              <a:t>第三轮</a:t>
            </a:r>
            <a:r>
              <a:rPr lang="en-US" altLang="zh-CN" sz="1200"/>
              <a:t>”</a:t>
            </a:r>
            <a:r>
              <a:rPr lang="zh-CN" altLang="en-US" sz="1200"/>
              <a:t>。可以结合资金面和所属主题是否有炒作延续，捕捉第二轮、第三轮机会。</a:t>
            </a:r>
            <a:endParaRPr lang="zh-CN" altLang="en-US" sz="1200"/>
          </a:p>
          <a:p>
            <a:endParaRPr lang="en-US" altLang="zh-CN" sz="1200"/>
          </a:p>
          <a:p>
            <a:r>
              <a:rPr lang="zh-CN" altLang="en-US" sz="1200"/>
              <a:t>【趋势龙头】：个股已经经历过启动阶段，并成功突破走强，量价齐飞，个股获得大量的市场关注，极可能会出现游资连续介入出现连板的情况，进入博傻行情。操作手法上尽可能短平快，谨防追高风险。</a:t>
            </a:r>
            <a:endParaRPr lang="zh-CN" altLang="en-US" sz="1200"/>
          </a:p>
          <a:p>
            <a:endParaRPr lang="en-US" altLang="zh-CN" sz="1200"/>
          </a:p>
          <a:p>
            <a:r>
              <a:rPr lang="zh-CN" altLang="en-US" sz="1200"/>
              <a:t>【龙头回档】：个股曾经出现过启动、趋势、接力龙头形态，当前已不符合形态条件，但还未出现破位的情况。留意主力资金是否重新介入拉升和所属主题概念是否还有炒作空间。</a:t>
            </a:r>
            <a:endParaRPr lang="zh-CN" altLang="en-US" sz="1200"/>
          </a:p>
          <a:p>
            <a:endParaRPr lang="zh-CN" altLang="en-US" sz="1200"/>
          </a:p>
        </p:txBody>
      </p:sp>
    </p:spTree>
    <p:custDataLst>
      <p:tags r:id="rId2"/>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094105" y="5788660"/>
            <a:ext cx="10633075" cy="617220"/>
          </a:xfrm>
          <a:prstGeom prst="rect">
            <a:avLst/>
          </a:prstGeom>
          <a:noFill/>
        </p:spPr>
        <p:txBody>
          <a:bodyPr wrap="square" rtlCol="0" anchor="t">
            <a:noAutofit/>
          </a:bodyPr>
          <a:p>
            <a:endParaRPr lang="zh-CN" altLang="en-US" b="1">
              <a:solidFill>
                <a:srgbClr val="FF0000"/>
              </a:solidFill>
              <a:latin typeface="楷体" panose="02010609060101010101" charset="-122"/>
              <a:ea typeface="楷体" panose="02010609060101010101" charset="-122"/>
              <a:sym typeface="+mn-ea"/>
            </a:endParaRPr>
          </a:p>
        </p:txBody>
      </p:sp>
      <p:sp>
        <p:nvSpPr>
          <p:cNvPr id="4" name="文本框 3"/>
          <p:cNvSpPr txBox="1"/>
          <p:nvPr/>
        </p:nvSpPr>
        <p:spPr>
          <a:xfrm>
            <a:off x="3292475" y="196850"/>
            <a:ext cx="6000750" cy="507365"/>
          </a:xfrm>
          <a:prstGeom prst="rect">
            <a:avLst/>
          </a:prstGeom>
          <a:noFill/>
        </p:spPr>
        <p:txBody>
          <a:bodyPr wrap="square" rtlCol="0">
            <a:noAutofit/>
          </a:bodyPr>
          <a:p>
            <a:r>
              <a:rPr lang="en-US" altLang="zh-CN" sz="3600" spc="-200" dirty="0">
                <a:gradFill>
                  <a:gsLst>
                    <a:gs pos="0">
                      <a:srgbClr val="FFEFCE"/>
                    </a:gs>
                    <a:gs pos="100000">
                      <a:srgbClr val="FFD483"/>
                    </a:gs>
                  </a:gsLst>
                  <a:lin ang="5400000" scaled="0"/>
                </a:gradFill>
                <a:latin typeface="思源黑体 CN Bold" panose="020B0800000000000000" charset="-122"/>
                <a:ea typeface="思源黑体 CN Bold" panose="020B0800000000000000" charset="-122"/>
                <a:cs typeface="思源黑体 CN Bold" panose="020B0800000000000000" charset="-122"/>
              </a:rPr>
              <a:t>      </a:t>
            </a:r>
            <a:r>
              <a:rPr lang="zh-CN" altLang="en-US" sz="3600" spc="-200" dirty="0">
                <a:gradFill>
                  <a:gsLst>
                    <a:gs pos="0">
                      <a:srgbClr val="FFEFCE"/>
                    </a:gs>
                    <a:gs pos="100000">
                      <a:srgbClr val="FFD483"/>
                    </a:gs>
                  </a:gsLst>
                  <a:lin ang="5400000" scaled="0"/>
                </a:gradFill>
                <a:latin typeface="思源黑体 CN Bold" panose="020B0800000000000000" charset="-122"/>
                <a:ea typeface="思源黑体 CN Bold" panose="020B0800000000000000" charset="-122"/>
                <a:cs typeface="思源黑体 CN Bold" panose="020B0800000000000000" charset="-122"/>
              </a:rPr>
              <a:t>主线热点</a:t>
            </a:r>
            <a:endParaRPr lang="zh-CN" altLang="en-US" sz="3600" spc="-200" dirty="0">
              <a:gradFill>
                <a:gsLst>
                  <a:gs pos="0">
                    <a:srgbClr val="FFEFCE"/>
                  </a:gs>
                  <a:gs pos="100000">
                    <a:srgbClr val="FFD483"/>
                  </a:gs>
                </a:gsLst>
                <a:lin ang="5400000" scaled="0"/>
              </a:gradFill>
              <a:latin typeface="思源黑体 CN Bold" panose="020B0800000000000000" charset="-122"/>
              <a:ea typeface="思源黑体 CN Bold" panose="020B0800000000000000" charset="-122"/>
              <a:cs typeface="思源黑体 CN Bold" panose="020B0800000000000000" charset="-122"/>
            </a:endParaRPr>
          </a:p>
        </p:txBody>
      </p:sp>
      <p:sp>
        <p:nvSpPr>
          <p:cNvPr id="3" name="文本框 2"/>
          <p:cNvSpPr txBox="1"/>
          <p:nvPr/>
        </p:nvSpPr>
        <p:spPr>
          <a:xfrm>
            <a:off x="3048000" y="3044825"/>
            <a:ext cx="6096000" cy="768350"/>
          </a:xfrm>
          <a:prstGeom prst="rect">
            <a:avLst/>
          </a:prstGeom>
          <a:noFill/>
        </p:spPr>
        <p:txBody>
          <a:bodyPr wrap="square" rtlCol="0" anchor="t">
            <a:spAutoFit/>
          </a:bodyPr>
          <a:p>
            <a:r>
              <a:rPr lang="en-US" altLang="zh-CN" sz="4400" noProof="0" dirty="0" smtClean="0">
                <a:ln>
                  <a:noFill/>
                </a:ln>
                <a:solidFill>
                  <a:srgbClr val="FFFFFF"/>
                </a:solidFill>
                <a:effectLst/>
                <a:uLnTx/>
                <a:uFillTx/>
                <a:latin typeface="方正宝黑体 简 Medium" panose="02010600010101010101" charset="-122"/>
                <a:ea typeface="方正宝黑体 简 Medium" panose="02010600010101010101" charset="-122"/>
                <a:cs typeface="汉仪雅酷黑简" panose="00020600040101010101" charset="-122"/>
                <a:sym typeface="+mn-ea"/>
              </a:rPr>
              <a:t>TMT</a:t>
            </a:r>
            <a:r>
              <a:rPr lang="zh-CN" altLang="en-US" sz="4400" noProof="0" dirty="0" smtClean="0">
                <a:ln>
                  <a:noFill/>
                </a:ln>
                <a:solidFill>
                  <a:srgbClr val="FFFFFF"/>
                </a:solidFill>
                <a:effectLst/>
                <a:uLnTx/>
                <a:uFillTx/>
                <a:latin typeface="方正宝黑体 简 Medium" panose="02010600010101010101" charset="-122"/>
                <a:ea typeface="方正宝黑体 简 Medium" panose="02010600010101010101" charset="-122"/>
                <a:cs typeface="汉仪雅酷黑简" panose="00020600040101010101" charset="-122"/>
                <a:sym typeface="+mn-ea"/>
              </a:rPr>
              <a:t>景气</a:t>
            </a:r>
            <a:r>
              <a:rPr lang="en-US" altLang="zh-CN" sz="4400" noProof="0" dirty="0" smtClean="0">
                <a:ln>
                  <a:noFill/>
                </a:ln>
                <a:solidFill>
                  <a:srgbClr val="FFFFFF"/>
                </a:solidFill>
                <a:effectLst/>
                <a:uLnTx/>
                <a:uFillTx/>
                <a:latin typeface="方正宝黑体 简 Medium" panose="02010600010101010101" charset="-122"/>
                <a:ea typeface="方正宝黑体 简 Medium" panose="02010600010101010101" charset="-122"/>
                <a:cs typeface="汉仪雅酷黑简" panose="00020600040101010101" charset="-122"/>
                <a:sym typeface="+mn-ea"/>
              </a:rPr>
              <a:t>  </a:t>
            </a:r>
            <a:r>
              <a:rPr lang="zh-CN" altLang="en-US" sz="4400" noProof="0" dirty="0" smtClean="0">
                <a:ln>
                  <a:noFill/>
                </a:ln>
                <a:solidFill>
                  <a:srgbClr val="FFFFFF"/>
                </a:solidFill>
                <a:effectLst/>
                <a:uLnTx/>
                <a:uFillTx/>
                <a:latin typeface="方正宝黑体 简 Medium" panose="02010600010101010101" charset="-122"/>
                <a:ea typeface="方正宝黑体 简 Medium" panose="02010600010101010101" charset="-122"/>
                <a:cs typeface="汉仪雅酷黑简" panose="00020600040101010101" charset="-122"/>
                <a:sym typeface="+mn-ea"/>
              </a:rPr>
              <a:t>医药消费善</a:t>
            </a:r>
            <a:endParaRPr lang="zh-CN" altLang="en-US" sz="4400" noProof="0" dirty="0" smtClean="0">
              <a:ln>
                <a:noFill/>
              </a:ln>
              <a:solidFill>
                <a:srgbClr val="FFFFFF"/>
              </a:solidFill>
              <a:effectLst/>
              <a:uLnTx/>
              <a:uFillTx/>
              <a:latin typeface="方正宝黑体 简 Medium" panose="02010600010101010101" charset="-122"/>
              <a:ea typeface="方正宝黑体 简 Medium" panose="02010600010101010101" charset="-122"/>
              <a:cs typeface="汉仪雅酷黑简" panose="00020600040101010101" charset="-122"/>
              <a:sym typeface="+mn-ea"/>
            </a:endParaRPr>
          </a:p>
        </p:txBody>
      </p:sp>
      <p:sp>
        <p:nvSpPr>
          <p:cNvPr id="8" name="文本框 7"/>
          <p:cNvSpPr txBox="1"/>
          <p:nvPr/>
        </p:nvSpPr>
        <p:spPr>
          <a:xfrm>
            <a:off x="1243330" y="5789295"/>
            <a:ext cx="9703435" cy="615950"/>
          </a:xfrm>
          <a:prstGeom prst="rect">
            <a:avLst/>
          </a:prstGeom>
          <a:noFill/>
        </p:spPr>
        <p:txBody>
          <a:bodyPr wrap="square" rtlCol="0">
            <a:noAutofit/>
          </a:bodyPr>
          <a:p>
            <a:endParaRPr lang="zh-CN" altLang="en-US" b="1">
              <a:solidFill>
                <a:srgbClr val="FF0000"/>
              </a:solidFill>
            </a:endParaRPr>
          </a:p>
        </p:txBody>
      </p:sp>
      <p:sp>
        <p:nvSpPr>
          <p:cNvPr id="6" name="文本框 5"/>
          <p:cNvSpPr txBox="1"/>
          <p:nvPr/>
        </p:nvSpPr>
        <p:spPr>
          <a:xfrm>
            <a:off x="1005205" y="1390650"/>
            <a:ext cx="9603105" cy="3529330"/>
          </a:xfrm>
          <a:prstGeom prst="rect">
            <a:avLst/>
          </a:prstGeom>
          <a:noFill/>
        </p:spPr>
        <p:txBody>
          <a:bodyPr wrap="square" rtlCol="0">
            <a:noAutofit/>
          </a:bodyPr>
          <a:p>
            <a:endParaRPr lang="zh-CN" altLang="en-US"/>
          </a:p>
        </p:txBody>
      </p:sp>
      <p:sp>
        <p:nvSpPr>
          <p:cNvPr id="7" name="文本框 6"/>
          <p:cNvSpPr txBox="1"/>
          <p:nvPr/>
        </p:nvSpPr>
        <p:spPr>
          <a:xfrm>
            <a:off x="789940" y="5359400"/>
            <a:ext cx="10529570" cy="1005205"/>
          </a:xfrm>
          <a:prstGeom prst="rect">
            <a:avLst/>
          </a:prstGeom>
          <a:noFill/>
        </p:spPr>
        <p:txBody>
          <a:bodyPr wrap="square" rtlCol="0">
            <a:noAutofit/>
          </a:bodyPr>
          <a:p>
            <a:r>
              <a:rPr lang="zh-CN" altLang="en-US"/>
              <a:t>根据涨停棱镜数据来</a:t>
            </a:r>
            <a:r>
              <a:rPr lang="en-US" altLang="zh-CN"/>
              <a:t> </a:t>
            </a:r>
            <a:r>
              <a:rPr lang="zh-CN" altLang="en-US"/>
              <a:t>看，近期反复上榜且单日资金流入靠前</a:t>
            </a:r>
            <a:r>
              <a:rPr lang="zh-CN" altLang="en-US">
                <a:solidFill>
                  <a:srgbClr val="FF0000"/>
                </a:solidFill>
              </a:rPr>
              <a:t>锂电池、光伏、光通信、云计算</a:t>
            </a:r>
            <a:endParaRPr lang="zh-CN" altLang="en-US">
              <a:solidFill>
                <a:srgbClr val="FF0000"/>
              </a:solidFill>
            </a:endParaRPr>
          </a:p>
          <a:p>
            <a:r>
              <a:rPr lang="zh-CN" altLang="en-US">
                <a:solidFill>
                  <a:srgbClr val="FF0000"/>
                </a:solidFill>
              </a:rPr>
              <a:t> </a:t>
            </a:r>
            <a:r>
              <a:rPr lang="en-US" altLang="zh-CN">
                <a:solidFill>
                  <a:srgbClr val="FF0000"/>
                </a:solidFill>
              </a:rPr>
              <a:t>                                                        </a:t>
            </a:r>
            <a:r>
              <a:rPr lang="en-US" altLang="zh-CN" sz="2800">
                <a:solidFill>
                  <a:srgbClr val="FF0000"/>
                </a:solidFill>
              </a:rPr>
              <a:t> </a:t>
            </a:r>
            <a:r>
              <a:rPr lang="zh-CN" altLang="en-US" sz="2800">
                <a:solidFill>
                  <a:srgbClr val="FF0000"/>
                </a:solidFill>
              </a:rPr>
              <a:t>左手科技，右手电池</a:t>
            </a:r>
            <a:endParaRPr lang="zh-CN" altLang="en-US" sz="2800">
              <a:solidFill>
                <a:srgbClr val="FF0000"/>
              </a:solidFill>
            </a:endParaRPr>
          </a:p>
          <a:p>
            <a:endParaRPr lang="zh-CN" altLang="en-US">
              <a:solidFill>
                <a:srgbClr val="FF0000"/>
              </a:solidFill>
            </a:endParaRPr>
          </a:p>
          <a:p>
            <a:endParaRPr lang="en-US" altLang="zh-CN">
              <a:solidFill>
                <a:srgbClr val="FF0000"/>
              </a:solidFill>
            </a:endParaRPr>
          </a:p>
        </p:txBody>
      </p:sp>
      <p:pic>
        <p:nvPicPr>
          <p:cNvPr id="10" name="图片 9"/>
          <p:cNvPicPr>
            <a:picLocks noChangeAspect="1"/>
          </p:cNvPicPr>
          <p:nvPr/>
        </p:nvPicPr>
        <p:blipFill>
          <a:blip r:embed="rId1"/>
          <a:stretch>
            <a:fillRect/>
          </a:stretch>
        </p:blipFill>
        <p:spPr>
          <a:xfrm>
            <a:off x="561975" y="815975"/>
            <a:ext cx="7606665" cy="4104005"/>
          </a:xfrm>
          <a:prstGeom prst="rect">
            <a:avLst/>
          </a:prstGeom>
        </p:spPr>
      </p:pic>
      <p:pic>
        <p:nvPicPr>
          <p:cNvPr id="11" name="图片 10"/>
          <p:cNvPicPr>
            <a:picLocks noChangeAspect="1"/>
          </p:cNvPicPr>
          <p:nvPr/>
        </p:nvPicPr>
        <p:blipFill>
          <a:blip r:embed="rId2"/>
          <a:stretch>
            <a:fillRect/>
          </a:stretch>
        </p:blipFill>
        <p:spPr>
          <a:xfrm>
            <a:off x="6888480" y="1690370"/>
            <a:ext cx="4838700" cy="2477135"/>
          </a:xfrm>
          <a:prstGeom prst="rect">
            <a:avLst/>
          </a:prstGeom>
        </p:spPr>
      </p:pic>
    </p:spTree>
    <p:custDataLst>
      <p:tags r:id="rId3"/>
    </p:custDataLst>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3.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176"/>
  <p:tag name="KSO_WM_TEMPLATE_MASTER_TYPE" val="0"/>
  <p:tag name="KSO_WM_TEMPLATE_COLOR_TYPE" val="1"/>
  <p:tag name="KSO_WM_UNIT_SHOW_EDIT_AREA_INDICATION" val="1"/>
</p:tagLst>
</file>

<file path=ppt/tags/tag34.xml><?xml version="1.0" encoding="utf-8"?>
<p:tagLst xmlns:p="http://schemas.openxmlformats.org/presentationml/2006/main">
  <p:tag name="KSO_WM_UNIT_PLACING_PICTURE_USER_VIEWPORT" val="{&quot;height&quot;:2082,&quot;width&quot;:10544}"/>
  <p:tag name="KSO_WM_BEAUTIFY_FLAG" val=""/>
</p:tagLst>
</file>

<file path=ppt/tags/tag35.xml><?xml version="1.0" encoding="utf-8"?>
<p:tagLst xmlns:p="http://schemas.openxmlformats.org/presentationml/2006/main">
  <p:tag name="KSO_WM_BEAUTIFY_FLAG" val="#wm#"/>
  <p:tag name="KSO_WM_TEMPLATE_CATEGORY" val="custom"/>
  <p:tag name="KSO_WM_TEMPLATE_INDEX" val="20205176"/>
</p:tagLst>
</file>

<file path=ppt/tags/tag36.xml><?xml version="1.0" encoding="utf-8"?>
<p:tagLst xmlns:p="http://schemas.openxmlformats.org/presentationml/2006/main">
  <p:tag name="KSO_WM_BEAUTIFY_FLAG" val="#wm#"/>
  <p:tag name="KSO_WM_TEMPLATE_CATEGORY" val="custom"/>
  <p:tag name="KSO_WM_TEMPLATE_INDEX" val="20205176"/>
</p:tagLst>
</file>

<file path=ppt/tags/tag37.xml><?xml version="1.0" encoding="utf-8"?>
<p:tagLst xmlns:p="http://schemas.openxmlformats.org/presentationml/2006/main">
  <p:tag name="KSO_WM_BEAUTIFY_FLAG" val="#wm#"/>
  <p:tag name="KSO_WM_TEMPLATE_CATEGORY" val="custom"/>
  <p:tag name="KSO_WM_TEMPLATE_INDEX" val="20205176"/>
</p:tagLst>
</file>

<file path=ppt/tags/tag38.xml><?xml version="1.0" encoding="utf-8"?>
<p:tagLst xmlns:p="http://schemas.openxmlformats.org/presentationml/2006/main">
  <p:tag name="KSO_WM_BEAUTIFY_FLAG" val="#wm#"/>
  <p:tag name="KSO_WM_TEMPLATE_CATEGORY" val="custom"/>
  <p:tag name="KSO_WM_TEMPLATE_INDEX" val="20205176"/>
</p:tagLst>
</file>

<file path=ppt/tags/tag39.xml><?xml version="1.0" encoding="utf-8"?>
<p:tagLst xmlns:p="http://schemas.openxmlformats.org/presentationml/2006/main">
  <p:tag name="KSO_WM_BEAUTIFY_FLAG" val="#wm#"/>
  <p:tag name="KSO_WM_TEMPLATE_CATEGORY" val="custom"/>
  <p:tag name="KSO_WM_TEMPLATE_INDEX" val="20205176"/>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40.xml><?xml version="1.0" encoding="utf-8"?>
<p:tagLst xmlns:p="http://schemas.openxmlformats.org/presentationml/2006/main">
  <p:tag name="KSO_WM_BEAUTIFY_FLAG" val="#wm#"/>
  <p:tag name="KSO_WM_TEMPLATE_CATEGORY" val="custom"/>
  <p:tag name="KSO_WM_TEMPLATE_INDEX" val="20205176"/>
</p:tagLst>
</file>

<file path=ppt/tags/tag41.xml><?xml version="1.0" encoding="utf-8"?>
<p:tagLst xmlns:p="http://schemas.openxmlformats.org/presentationml/2006/main">
  <p:tag name="KSO_WM_BEAUTIFY_FLAG" val="#wm#"/>
  <p:tag name="KSO_WM_TEMPLATE_CATEGORY" val="custom"/>
  <p:tag name="KSO_WM_TEMPLATE_INDEX" val="20205176"/>
</p:tagLst>
</file>

<file path=ppt/tags/tag42.xml><?xml version="1.0" encoding="utf-8"?>
<p:tagLst xmlns:p="http://schemas.openxmlformats.org/presentationml/2006/main">
  <p:tag name="KSO_WM_BEAUTIFY_FLAG" val="#wm#"/>
  <p:tag name="KSO_WM_TEMPLATE_CATEGORY" val="custom"/>
  <p:tag name="KSO_WM_TEMPLATE_INDEX" val="20205176"/>
</p:tagLst>
</file>

<file path=ppt/tags/tag43.xml><?xml version="1.0" encoding="utf-8"?>
<p:tagLst xmlns:p="http://schemas.openxmlformats.org/presentationml/2006/main">
  <p:tag name="KSO_WM_BEAUTIFY_FLAG" val="#wm#"/>
  <p:tag name="KSO_WM_TEMPLATE_CATEGORY" val="custom"/>
  <p:tag name="KSO_WM_TEMPLATE_INDEX" val="20205176"/>
</p:tagLst>
</file>

<file path=ppt/tags/tag44.xml><?xml version="1.0" encoding="utf-8"?>
<p:tagLst xmlns:p="http://schemas.openxmlformats.org/presentationml/2006/main">
  <p:tag name="KSO_WM_BEAUTIFY_FLAG" val="#wm#"/>
  <p:tag name="KSO_WM_TEMPLATE_CATEGORY" val="custom"/>
  <p:tag name="KSO_WM_TEMPLATE_INDEX" val="20205176"/>
</p:tagLst>
</file>

<file path=ppt/tags/tag45.xml><?xml version="1.0" encoding="utf-8"?>
<p:tagLst xmlns:p="http://schemas.openxmlformats.org/presentationml/2006/main">
  <p:tag name="KSO_WM_BEAUTIFY_FLAG" val="#wm#"/>
  <p:tag name="KSO_WM_TEMPLATE_CATEGORY" val="custom"/>
  <p:tag name="KSO_WM_TEMPLATE_INDEX" val="20205176"/>
</p:tagLst>
</file>

<file path=ppt/tags/tag46.xml><?xml version="1.0" encoding="utf-8"?>
<p:tagLst xmlns:p="http://schemas.openxmlformats.org/presentationml/2006/main">
  <p:tag name="KSO_WM_BEAUTIFY_FLAG" val="#wm#"/>
  <p:tag name="KSO_WM_TEMPLATE_CATEGORY" val="custom"/>
  <p:tag name="KSO_WM_TEMPLATE_INDEX" val="20205176"/>
</p:tagLst>
</file>

<file path=ppt/tags/tag47.xml><?xml version="1.0" encoding="utf-8"?>
<p:tagLst xmlns:p="http://schemas.openxmlformats.org/presentationml/2006/main">
  <p:tag name="KSO_WM_BEAUTIFY_FLAG" val="#wm#"/>
  <p:tag name="KSO_WM_TEMPLATE_CATEGORY" val="custom"/>
  <p:tag name="KSO_WM_TEMPLATE_INDEX" val="20205176"/>
</p:tagLst>
</file>

<file path=ppt/tags/tag48.xml><?xml version="1.0" encoding="utf-8"?>
<p:tagLst xmlns:p="http://schemas.openxmlformats.org/presentationml/2006/main">
  <p:tag name="KSO_WM_BEAUTIFY_FLAG" val="#wm#"/>
  <p:tag name="KSO_WM_TEMPLATE_CATEGORY" val="custom"/>
  <p:tag name="KSO_WM_TEMPLATE_INDEX" val="20205176"/>
</p:tagLst>
</file>

<file path=ppt/tags/tag49.xml><?xml version="1.0" encoding="utf-8"?>
<p:tagLst xmlns:p="http://schemas.openxmlformats.org/presentationml/2006/main">
  <p:tag name="KSO_WM_BEAUTIFY_FLAG" val="#wm#"/>
  <p:tag name="KSO_WM_TEMPLATE_CATEGORY" val="custom"/>
  <p:tag name="KSO_WM_TEMPLATE_INDEX" val="20205176"/>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50.xml><?xml version="1.0" encoding="utf-8"?>
<p:tagLst xmlns:p="http://schemas.openxmlformats.org/presentationml/2006/main">
  <p:tag name="KSO_WM_BEAUTIFY_FLAG" val="#wm#"/>
  <p:tag name="KSO_WM_TEMPLATE_CATEGORY" val="custom"/>
  <p:tag name="KSO_WM_TEMPLATE_INDEX" val="20205176"/>
</p:tagLst>
</file>

<file path=ppt/tags/tag51.xml><?xml version="1.0" encoding="utf-8"?>
<p:tagLst xmlns:p="http://schemas.openxmlformats.org/presentationml/2006/main">
  <p:tag name="COMMONDATA" val="eyJoZGlkIjoiNjJjNmZlMjNkOTJmNDA2NmIwMGRiZmY5MDY5NzA4NDgifQ=="/>
  <p:tag name="KSO_WPP_MARK_KEY" val="257877f6-fe8c-4c47-ab4c-274c99a6a791"/>
  <p:tag name="commondata" val="eyJoZGlkIjoiY2NjMjc2YTM3OTU3MDczMTg5NGExODc2MDBmZmJkNzMifQ=="/>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heme/theme1.xml><?xml version="1.0" encoding="utf-8"?>
<a:theme xmlns:a="http://schemas.openxmlformats.org/drawingml/2006/main" name="2_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1369</Words>
  <Application>WPS 演示</Application>
  <PresentationFormat>宽屏</PresentationFormat>
  <Paragraphs>101</Paragraphs>
  <Slides>16</Slides>
  <Notes>1</Notes>
  <HiddenSlides>0</HiddenSlides>
  <MMClips>0</MMClips>
  <ScaleCrop>false</ScaleCrop>
  <HeadingPairs>
    <vt:vector size="6" baseType="variant">
      <vt:variant>
        <vt:lpstr>已用的字体</vt:lpstr>
      </vt:variant>
      <vt:variant>
        <vt:i4>28</vt:i4>
      </vt:variant>
      <vt:variant>
        <vt:lpstr>主题</vt:lpstr>
      </vt:variant>
      <vt:variant>
        <vt:i4>1</vt:i4>
      </vt:variant>
      <vt:variant>
        <vt:lpstr>幻灯片标题</vt:lpstr>
      </vt:variant>
      <vt:variant>
        <vt:i4>16</vt:i4>
      </vt:variant>
    </vt:vector>
  </HeadingPairs>
  <TitlesOfParts>
    <vt:vector size="45" baseType="lpstr">
      <vt:lpstr>Arial</vt:lpstr>
      <vt:lpstr>宋体</vt:lpstr>
      <vt:lpstr>Wingdings</vt:lpstr>
      <vt:lpstr>微软雅黑</vt:lpstr>
      <vt:lpstr>Wingdings</vt:lpstr>
      <vt:lpstr>思源黑体 CN Normal</vt:lpstr>
      <vt:lpstr>黑体</vt:lpstr>
      <vt:lpstr>思源黑体 CN Light</vt:lpstr>
      <vt:lpstr>思源黑体 CN Bold</vt:lpstr>
      <vt:lpstr>思源黑体 CN Medium</vt:lpstr>
      <vt:lpstr>Noto Sans S Chinese Medium</vt:lpstr>
      <vt:lpstr>DIN Black</vt:lpstr>
      <vt:lpstr>楷体</vt:lpstr>
      <vt:lpstr>方正宝黑体 简 Medium</vt:lpstr>
      <vt:lpstr>汉仪雅酷黑简</vt:lpstr>
      <vt:lpstr>Arial Unicode MS</vt:lpstr>
      <vt:lpstr>Calibri</vt:lpstr>
      <vt:lpstr>ksdb</vt:lpstr>
      <vt:lpstr>Noto Sans S Chinese Medium</vt:lpstr>
      <vt:lpstr>思源黑体 CN Light</vt:lpstr>
      <vt:lpstr>思源黑体 CN Medium</vt:lpstr>
      <vt:lpstr>思源黑体 CN Normal</vt:lpstr>
      <vt:lpstr>方正宝黑体 简 Medium</vt:lpstr>
      <vt:lpstr>汉仪雅酷黑简</vt:lpstr>
      <vt:lpstr>文道潮黑体</vt:lpstr>
      <vt:lpstr>方正宝黑体 简 Light</vt:lpstr>
      <vt:lpstr>Saturday Sans Regular</vt:lpstr>
      <vt:lpstr>DIN Pro</vt:lpstr>
      <vt:lpstr>2_Office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俏俏</cp:lastModifiedBy>
  <cp:revision>1005</cp:revision>
  <dcterms:created xsi:type="dcterms:W3CDTF">2019-06-19T02:08:00Z</dcterms:created>
  <dcterms:modified xsi:type="dcterms:W3CDTF">2026-04-13T11:23:55Z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2052-12.1.0.25225</vt:lpwstr>
  </property>
  <property fmtid="{D5CDD505-2E9C-101B-9397-08002B2CF9AE}" pid="3" name="ICV">
    <vt:lpwstr>98B0645011BC43B0BFB9BFC8374894E3</vt:lpwstr>
  </property>
</Properties>
</file>