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2169" r:id="rId8"/>
    <p:sldId id="4024" r:id="rId9"/>
    <p:sldId id="4049" r:id="rId10"/>
    <p:sldId id="4033" r:id="rId11"/>
    <p:sldId id="4050" r:id="rId12"/>
    <p:sldId id="1591" r:id="rId13"/>
    <p:sldId id="4038" r:id="rId14"/>
    <p:sldId id="4042" r:id="rId15"/>
    <p:sldId id="4051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2E2"/>
    <a:srgbClr val="F315F3"/>
    <a:srgbClr val="23B253"/>
    <a:srgbClr val="0029DA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2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回档主线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5316" t="5679" r="66" b="4454"/>
          <a:stretch>
            <a:fillRect/>
          </a:stretch>
        </p:blipFill>
        <p:spPr>
          <a:xfrm>
            <a:off x="288290" y="878840"/>
            <a:ext cx="6195060" cy="4877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35" y="1023620"/>
            <a:ext cx="2628265" cy="3931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4482"/>
          <a:stretch>
            <a:fillRect/>
          </a:stretch>
        </p:blipFill>
        <p:spPr>
          <a:xfrm>
            <a:off x="6729095" y="1424940"/>
            <a:ext cx="2246630" cy="4008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210" y="1985645"/>
            <a:ext cx="2582545" cy="3843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" y="844550"/>
            <a:ext cx="4157345" cy="407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05785" y="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板块内选择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40" y="844550"/>
            <a:ext cx="2957830" cy="3968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305" y="1099820"/>
            <a:ext cx="2543175" cy="3989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785" y="1635125"/>
            <a:ext cx="2644140" cy="4391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业绩缺口回档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838835"/>
            <a:ext cx="5450205" cy="5271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85" y="838835"/>
            <a:ext cx="4211955" cy="3152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90" y="2879725"/>
            <a:ext cx="3662045" cy="33299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缩量震荡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构筑双底形态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2025.4.17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3大_17448682658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6305" cy="6944995"/>
          </a:xfrm>
          <a:prstGeom prst="rect">
            <a:avLst/>
          </a:prstGeom>
        </p:spPr>
      </p:pic>
      <p:pic>
        <p:nvPicPr>
          <p:cNvPr id="3" name="图片 2" descr="带货_1744868275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455" y="867410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题材类超跌反弹后死叉进入波段回档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成熟期行业持续走强，银行创新高拉指数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热点博弈注意去弱留强（农业、消费等）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895350"/>
            <a:ext cx="8531225" cy="51898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800590" y="1242060"/>
            <a:ext cx="1901190" cy="471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抄底系列：</a:t>
            </a:r>
            <a:endParaRPr lang="en-US" altLang="zh-CN"/>
          </a:p>
          <a:p>
            <a:r>
              <a:rPr lang="en-US" altLang="zh-CN"/>
              <a:t>1.</a:t>
            </a:r>
            <a:r>
              <a:rPr lang="zh-CN" altLang="en-US"/>
              <a:t>海底养鱼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受伤主力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chemeClr val="tx1"/>
                </a:solidFill>
              </a:rPr>
              <a:t>突破系列：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超级买入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4.</a:t>
            </a:r>
            <a:r>
              <a:rPr lang="zh-CN" altLang="en-US">
                <a:solidFill>
                  <a:schemeClr val="tx1"/>
                </a:solidFill>
              </a:rPr>
              <a:t>黄金三角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5.</a:t>
            </a:r>
            <a:r>
              <a:rPr lang="zh-CN" altLang="en-US">
                <a:solidFill>
                  <a:schemeClr val="tx1"/>
                </a:solidFill>
              </a:rPr>
              <a:t>彩虹战法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6.</a:t>
            </a:r>
            <a:r>
              <a:rPr lang="zh-CN" altLang="en-US">
                <a:solidFill>
                  <a:schemeClr val="tx1"/>
                </a:solidFill>
              </a:rPr>
              <a:t>复制涨停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  <a:p>
            <a:r>
              <a:rPr lang="zh-CN" altLang="en-US"/>
              <a:t>强者恒强系列：</a:t>
            </a:r>
            <a:endParaRPr lang="zh-CN" altLang="en-US"/>
          </a:p>
          <a:p>
            <a:r>
              <a:rPr lang="en-US" altLang="zh-CN"/>
              <a:t>7.</a:t>
            </a:r>
            <a:r>
              <a:rPr lang="zh-CN" altLang="en-US"/>
              <a:t>老鸭头</a:t>
            </a:r>
            <a:endParaRPr lang="zh-CN" altLang="en-US"/>
          </a:p>
          <a:p>
            <a:r>
              <a:rPr lang="en-US" altLang="zh-CN"/>
              <a:t>8.SB</a:t>
            </a:r>
            <a:r>
              <a:rPr lang="zh-CN" altLang="en-US"/>
              <a:t>战法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逃顶系列：</a:t>
            </a:r>
            <a:endParaRPr lang="zh-CN" altLang="en-US"/>
          </a:p>
          <a:p>
            <a:r>
              <a:rPr lang="en-US" altLang="zh-CN"/>
              <a:t>9.</a:t>
            </a:r>
            <a:r>
              <a:rPr lang="zh-CN" altLang="en-US"/>
              <a:t>磨顶三部曲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858375" y="1242060"/>
            <a:ext cx="1237615" cy="85915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857740" y="2394585"/>
            <a:ext cx="1238885" cy="138747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57740" y="4003040"/>
            <a:ext cx="1535430" cy="879475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857740" y="5103495"/>
            <a:ext cx="1535430" cy="62611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14880" y="3782695"/>
            <a:ext cx="3644900" cy="57848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12715" y="2393950"/>
            <a:ext cx="1547495" cy="138874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760210" y="1948815"/>
            <a:ext cx="1307465" cy="793750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61950" y="1242060"/>
            <a:ext cx="1335405" cy="100965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870825" y="1299210"/>
            <a:ext cx="1022350" cy="649605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0380" y="1487805"/>
            <a:ext cx="41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☆</a:t>
            </a:r>
            <a:endParaRPr lang="zh-CN" altLang="en-US"/>
          </a:p>
          <a:p>
            <a:r>
              <a:rPr lang="zh-CN" altLang="en-US">
                <a:sym typeface="+mn-ea"/>
              </a:rPr>
              <a:t>☆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大盘：熊线下移分化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84590" y="3994785"/>
            <a:ext cx="2626360" cy="1265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05" y="845820"/>
            <a:ext cx="9382760" cy="5579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8248650" y="2515235"/>
            <a:ext cx="462915" cy="454660"/>
          </a:xfrm>
          <a:prstGeom prst="ellipse">
            <a:avLst/>
          </a:prstGeom>
          <a:solidFill>
            <a:srgbClr val="FF0000">
              <a:alpha val="11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缺量背景下的脉冲回落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2708" t="4192" r="-263" b="8540"/>
          <a:stretch>
            <a:fillRect/>
          </a:stretch>
        </p:blipFill>
        <p:spPr>
          <a:xfrm>
            <a:off x="189865" y="853440"/>
            <a:ext cx="5741035" cy="438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79550" y="5320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历史高点开盘大幅高开低走易盘弱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56201" t="5023" r="303" b="6776"/>
          <a:stretch>
            <a:fillRect/>
          </a:stretch>
        </p:blipFill>
        <p:spPr>
          <a:xfrm>
            <a:off x="6046470" y="853440"/>
            <a:ext cx="3490595" cy="4248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45979" t="5261" r="310" b="7148"/>
          <a:stretch>
            <a:fillRect/>
          </a:stretch>
        </p:blipFill>
        <p:spPr>
          <a:xfrm>
            <a:off x="8470265" y="2094230"/>
            <a:ext cx="3604260" cy="4041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逆势走强的趋势板块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7125" y="1538605"/>
            <a:ext cx="3296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850900"/>
            <a:ext cx="6247130" cy="476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830" y="2353310"/>
            <a:ext cx="2214880" cy="1966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80" y="850900"/>
            <a:ext cx="2928620" cy="4220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720" y="1487170"/>
            <a:ext cx="3502660" cy="3947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四月节奏总结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7125" y="1538605"/>
            <a:ext cx="3296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2750" y="878840"/>
            <a:ext cx="6827520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/>
              <a:t>三月很多股是历史高点（</a:t>
            </a:r>
            <a:r>
              <a:rPr lang="en-US" altLang="zh-CN"/>
              <a:t>3-6</a:t>
            </a:r>
            <a:r>
              <a:rPr lang="zh-CN" altLang="en-US"/>
              <a:t>个月，类似去年年底高标）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/>
              <a:t>注意四月</a:t>
            </a:r>
            <a:r>
              <a:rPr lang="zh-CN" altLang="en-US">
                <a:solidFill>
                  <a:srgbClr val="3422E2"/>
                </a:solidFill>
              </a:rPr>
              <a:t>两个亏损点</a:t>
            </a:r>
            <a:r>
              <a:rPr lang="zh-CN" altLang="en-US"/>
              <a:t>：（</a:t>
            </a:r>
            <a:r>
              <a:rPr lang="en-US" altLang="zh-CN"/>
              <a:t>a.</a:t>
            </a:r>
            <a:r>
              <a:rPr lang="zh-CN" altLang="en-US"/>
              <a:t>月初的牛线下移</a:t>
            </a:r>
            <a:r>
              <a:rPr lang="en-US" altLang="zh-CN"/>
              <a:t>  b.</a:t>
            </a:r>
            <a:r>
              <a:rPr lang="zh-CN" altLang="en-US"/>
              <a:t>月底的业绩雷区）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/>
              <a:t>注意热点大卖单回档反抽不过盘弱。</a:t>
            </a:r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2"/>
          <a:srcRect l="28097" t="5373" r="135" b="6830"/>
          <a:stretch>
            <a:fillRect/>
          </a:stretch>
        </p:blipFill>
        <p:spPr>
          <a:xfrm>
            <a:off x="7406640" y="1102360"/>
            <a:ext cx="4421505" cy="3636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242185"/>
            <a:ext cx="6713220" cy="2139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35" y="4491990"/>
            <a:ext cx="4572635" cy="1984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413635" y="5490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注意热点退潮导致的盘弱（周线死叉）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WPS 演示</Application>
  <PresentationFormat>宽屏</PresentationFormat>
  <Paragraphs>147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896</cp:revision>
  <dcterms:created xsi:type="dcterms:W3CDTF">2019-06-19T02:08:00Z</dcterms:created>
  <dcterms:modified xsi:type="dcterms:W3CDTF">2025-04-17T09:07:56Z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67F8E99CA25843CDBAFD0150A9FB820A</vt:lpwstr>
  </property>
</Properties>
</file>