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7"/>
  </p:notesMasterIdLst>
  <p:handoutMasterIdLst>
    <p:handoutMasterId r:id="rId28"/>
  </p:handoutMasterIdLst>
  <p:sldIdLst>
    <p:sldId id="4166" r:id="rId4"/>
    <p:sldId id="4167" r:id="rId5"/>
    <p:sldId id="4168" r:id="rId6"/>
    <p:sldId id="4437" r:id="rId7"/>
    <p:sldId id="4406" r:id="rId8"/>
    <p:sldId id="4451" r:id="rId9"/>
    <p:sldId id="4184" r:id="rId10"/>
    <p:sldId id="4449" r:id="rId11"/>
    <p:sldId id="4442" r:id="rId12"/>
    <p:sldId id="4448" r:id="rId13"/>
    <p:sldId id="4446" r:id="rId14"/>
    <p:sldId id="4452" r:id="rId15"/>
    <p:sldId id="4229" r:id="rId16"/>
    <p:sldId id="4435" r:id="rId17"/>
    <p:sldId id="4438" r:id="rId18"/>
    <p:sldId id="4444" r:id="rId19"/>
    <p:sldId id="4453" r:id="rId20"/>
    <p:sldId id="4426" r:id="rId21"/>
    <p:sldId id="4209" r:id="rId22"/>
    <p:sldId id="4183" r:id="rId23"/>
    <p:sldId id="4401" r:id="rId24"/>
    <p:sldId id="4402" r:id="rId25"/>
    <p:sldId id="4443" r:id="rId26"/>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D7000F"/>
    <a:srgbClr val="23B253"/>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5"/>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gs" Target="tags/tag160.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image" Target="../media/image38.png"/><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8.xml"/><Relationship Id="rId2" Type="http://schemas.openxmlformats.org/officeDocument/2006/relationships/image" Target="../media/image40.png"/><Relationship Id="rId1" Type="http://schemas.openxmlformats.org/officeDocument/2006/relationships/image" Target="../media/image39.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0.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1.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2.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3.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4.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63.png"/></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1.xml"/><Relationship Id="rId6" Type="http://schemas.openxmlformats.org/officeDocument/2006/relationships/image" Target="../media/image65.png"/><Relationship Id="rId5" Type="http://schemas.openxmlformats.org/officeDocument/2006/relationships/tags" Target="../tags/tag150.xml"/><Relationship Id="rId4" Type="http://schemas.openxmlformats.org/officeDocument/2006/relationships/image" Target="../media/image3.png"/><Relationship Id="rId3" Type="http://schemas.openxmlformats.org/officeDocument/2006/relationships/tags" Target="../tags/tag149.xml"/><Relationship Id="rId2" Type="http://schemas.openxmlformats.org/officeDocument/2006/relationships/image" Target="../media/image1.png"/><Relationship Id="rId1" Type="http://schemas.openxmlformats.org/officeDocument/2006/relationships/tags" Target="../tags/tag148.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5.xml"/><Relationship Id="rId6" Type="http://schemas.openxmlformats.org/officeDocument/2006/relationships/image" Target="../media/image66.png"/><Relationship Id="rId5" Type="http://schemas.openxmlformats.org/officeDocument/2006/relationships/tags" Target="../tags/tag154.xml"/><Relationship Id="rId4" Type="http://schemas.openxmlformats.org/officeDocument/2006/relationships/image" Target="../media/image3.png"/><Relationship Id="rId3" Type="http://schemas.openxmlformats.org/officeDocument/2006/relationships/tags" Target="../tags/tag153.xml"/><Relationship Id="rId2" Type="http://schemas.openxmlformats.org/officeDocument/2006/relationships/image" Target="../media/image1.png"/><Relationship Id="rId1" Type="http://schemas.openxmlformats.org/officeDocument/2006/relationships/tags" Target="../tags/tag152.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image" Target="../media/image3.png"/><Relationship Id="rId3" Type="http://schemas.openxmlformats.org/officeDocument/2006/relationships/tags" Target="../tags/tag157.xml"/><Relationship Id="rId2" Type="http://schemas.openxmlformats.org/officeDocument/2006/relationships/image" Target="../media/image1.png"/><Relationship Id="rId1" Type="http://schemas.openxmlformats.org/officeDocument/2006/relationships/tags" Target="../tags/tag15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3.xml"/><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5.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6.xml"/><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下周要注意</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95250" y="819150"/>
            <a:ext cx="5483860" cy="4535170"/>
          </a:xfrm>
          <a:prstGeom prst="rect">
            <a:avLst/>
          </a:prstGeom>
          <a:ln>
            <a:solidFill>
              <a:schemeClr val="accent1"/>
            </a:solidFill>
          </a:ln>
        </p:spPr>
      </p:pic>
      <p:sp>
        <p:nvSpPr>
          <p:cNvPr id="4" name="文本框 3"/>
          <p:cNvSpPr txBox="1"/>
          <p:nvPr/>
        </p:nvSpPr>
        <p:spPr>
          <a:xfrm>
            <a:off x="351790" y="5511165"/>
            <a:ext cx="5226685" cy="368300"/>
          </a:xfrm>
          <a:prstGeom prst="rect">
            <a:avLst/>
          </a:prstGeom>
          <a:noFill/>
        </p:spPr>
        <p:txBody>
          <a:bodyPr wrap="square" rtlCol="0">
            <a:spAutoFit/>
          </a:bodyPr>
          <a:p>
            <a:r>
              <a:rPr lang="zh-CN" altLang="en-US">
                <a:highlight>
                  <a:srgbClr val="FFFF00"/>
                </a:highlight>
              </a:rPr>
              <a:t>①受伤主力：是否会出现承压信号（</a:t>
            </a:r>
            <a:r>
              <a:rPr lang="en-US" altLang="zh-CN">
                <a:highlight>
                  <a:srgbClr val="FFFF00"/>
                </a:highlight>
              </a:rPr>
              <a:t> </a:t>
            </a:r>
            <a:r>
              <a:rPr lang="zh-CN" altLang="en-US">
                <a:highlight>
                  <a:srgbClr val="FFFF00"/>
                </a:highlight>
              </a:rPr>
              <a:t>触角</a:t>
            </a:r>
            <a:r>
              <a:rPr lang="en-US" altLang="zh-CN">
                <a:highlight>
                  <a:srgbClr val="FFFF00"/>
                </a:highlight>
              </a:rPr>
              <a:t>+</a:t>
            </a:r>
            <a:r>
              <a:rPr lang="zh-CN" altLang="en-US">
                <a:highlight>
                  <a:srgbClr val="FFFF00"/>
                </a:highlight>
              </a:rPr>
              <a:t>大卖单）</a:t>
            </a:r>
            <a:endParaRPr lang="zh-CN" altLang="en-US">
              <a:highlight>
                <a:srgbClr val="FFFF00"/>
              </a:highlight>
            </a:endParaRPr>
          </a:p>
        </p:txBody>
      </p:sp>
      <p:pic>
        <p:nvPicPr>
          <p:cNvPr id="5" name="图片 4"/>
          <p:cNvPicPr>
            <a:picLocks noChangeAspect="1"/>
          </p:cNvPicPr>
          <p:nvPr/>
        </p:nvPicPr>
        <p:blipFill>
          <a:blip r:embed="rId2"/>
          <a:stretch>
            <a:fillRect/>
          </a:stretch>
        </p:blipFill>
        <p:spPr>
          <a:xfrm>
            <a:off x="5898515" y="819150"/>
            <a:ext cx="5102860" cy="4535805"/>
          </a:xfrm>
          <a:prstGeom prst="rect">
            <a:avLst/>
          </a:prstGeom>
          <a:ln>
            <a:solidFill>
              <a:schemeClr val="accent1"/>
            </a:solidFill>
          </a:ln>
        </p:spPr>
      </p:pic>
      <p:sp>
        <p:nvSpPr>
          <p:cNvPr id="6" name="文本框 5"/>
          <p:cNvSpPr txBox="1"/>
          <p:nvPr/>
        </p:nvSpPr>
        <p:spPr>
          <a:xfrm>
            <a:off x="6110605" y="5511165"/>
            <a:ext cx="4678680" cy="368300"/>
          </a:xfrm>
          <a:prstGeom prst="rect">
            <a:avLst/>
          </a:prstGeom>
          <a:noFill/>
        </p:spPr>
        <p:txBody>
          <a:bodyPr wrap="square" rtlCol="0">
            <a:spAutoFit/>
          </a:bodyPr>
          <a:p>
            <a:r>
              <a:rPr lang="zh-CN" altLang="en-US">
                <a:highlight>
                  <a:srgbClr val="FFFF00"/>
                </a:highlight>
              </a:rPr>
              <a:t>②控盘双突破：是否出现资金分歧信号。</a:t>
            </a:r>
            <a:endParaRPr lang="zh-CN" altLang="en-US">
              <a:highlight>
                <a:srgbClr val="FFFF00"/>
              </a:highlight>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四月下旬，注意个股分化</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9600565" y="1449070"/>
            <a:ext cx="2416175" cy="2472690"/>
          </a:xfrm>
          <a:prstGeom prst="rect">
            <a:avLst/>
          </a:prstGeom>
          <a:noFill/>
        </p:spPr>
        <p:txBody>
          <a:bodyPr wrap="square" rtlCol="0">
            <a:spAutoFit/>
          </a:bodyPr>
          <a:p>
            <a:r>
              <a:rPr lang="zh-CN" altLang="en-US">
                <a:solidFill>
                  <a:srgbClr val="FF0000"/>
                </a:solidFill>
                <a:sym typeface="+mn-ea"/>
              </a:rPr>
              <a:t>持仓：</a:t>
            </a:r>
            <a:r>
              <a:rPr lang="zh-CN" altLang="en-US"/>
              <a:t>反包大阴线</a:t>
            </a:r>
            <a:endParaRPr lang="zh-CN" altLang="en-US"/>
          </a:p>
          <a:p>
            <a:r>
              <a:rPr lang="zh-CN" altLang="en-US">
                <a:solidFill>
                  <a:srgbClr val="0029DA"/>
                </a:solidFill>
                <a:sym typeface="+mn-ea"/>
              </a:rPr>
              <a:t>减仓：</a:t>
            </a:r>
            <a:r>
              <a:rPr lang="zh-CN" altLang="en-US"/>
              <a:t>反抽不过</a:t>
            </a:r>
            <a:endParaRPr lang="zh-CN" altLang="en-US"/>
          </a:p>
          <a:p>
            <a:endParaRPr lang="en-US" altLang="zh-CN"/>
          </a:p>
          <a:p>
            <a:endParaRPr lang="en-US" altLang="zh-CN"/>
          </a:p>
          <a:p>
            <a:r>
              <a:rPr lang="zh-CN" altLang="en-US">
                <a:solidFill>
                  <a:srgbClr val="F315F3"/>
                </a:solidFill>
              </a:rPr>
              <a:t>判断：</a:t>
            </a:r>
            <a:endParaRPr lang="zh-CN" altLang="en-US">
              <a:solidFill>
                <a:srgbClr val="F315F3"/>
              </a:solidFill>
            </a:endParaRPr>
          </a:p>
          <a:p>
            <a:pPr>
              <a:lnSpc>
                <a:spcPct val="120000"/>
              </a:lnSpc>
            </a:pPr>
            <a:r>
              <a:rPr lang="zh-CN" altLang="en-US"/>
              <a:t>①大卖单（墓碑量）</a:t>
            </a:r>
            <a:endParaRPr lang="zh-CN" altLang="en-US"/>
          </a:p>
          <a:p>
            <a:pPr>
              <a:lnSpc>
                <a:spcPct val="120000"/>
              </a:lnSpc>
            </a:pPr>
            <a:r>
              <a:rPr lang="zh-CN" altLang="en-US"/>
              <a:t>②周线死叉</a:t>
            </a:r>
            <a:endParaRPr lang="zh-CN" altLang="en-US"/>
          </a:p>
          <a:p>
            <a:pPr>
              <a:lnSpc>
                <a:spcPct val="120000"/>
              </a:lnSpc>
            </a:pPr>
            <a:r>
              <a:rPr lang="zh-CN" altLang="en-US"/>
              <a:t>③资金翻绿</a:t>
            </a:r>
            <a:endParaRPr lang="zh-CN" altLang="en-US"/>
          </a:p>
        </p:txBody>
      </p:sp>
      <p:pic>
        <p:nvPicPr>
          <p:cNvPr id="5" name="图片 4"/>
          <p:cNvPicPr>
            <a:picLocks noChangeAspect="1"/>
          </p:cNvPicPr>
          <p:nvPr/>
        </p:nvPicPr>
        <p:blipFill>
          <a:blip r:embed="rId1"/>
          <a:stretch>
            <a:fillRect/>
          </a:stretch>
        </p:blipFill>
        <p:spPr>
          <a:xfrm>
            <a:off x="109220" y="955040"/>
            <a:ext cx="4707890" cy="524446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902200" y="955040"/>
            <a:ext cx="4698365" cy="5245100"/>
          </a:xfrm>
          <a:prstGeom prst="rect">
            <a:avLst/>
          </a:prstGeom>
          <a:ln>
            <a:solidFill>
              <a:schemeClr val="accent1"/>
            </a:solidFill>
          </a:ln>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《主线淘金》课程领取</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199390" y="768350"/>
            <a:ext cx="3861435" cy="428688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4119880" y="768350"/>
            <a:ext cx="5283835" cy="2821940"/>
          </a:xfrm>
          <a:prstGeom prst="rect">
            <a:avLst/>
          </a:prstGeom>
        </p:spPr>
      </p:pic>
      <p:sp>
        <p:nvSpPr>
          <p:cNvPr id="9" name="文本框 8"/>
          <p:cNvSpPr txBox="1"/>
          <p:nvPr/>
        </p:nvSpPr>
        <p:spPr>
          <a:xfrm>
            <a:off x="4281170" y="3862070"/>
            <a:ext cx="4156710" cy="2306955"/>
          </a:xfrm>
          <a:prstGeom prst="rect">
            <a:avLst/>
          </a:prstGeom>
          <a:noFill/>
        </p:spPr>
        <p:txBody>
          <a:bodyPr wrap="square" rtlCol="0">
            <a:spAutoFit/>
          </a:bodyPr>
          <a:p>
            <a:r>
              <a:rPr lang="zh-CN" altLang="en-US">
                <a:solidFill>
                  <a:srgbClr val="FF0000"/>
                </a:solidFill>
              </a:rPr>
              <a:t>买半年的《主线淘金》</a:t>
            </a:r>
            <a:r>
              <a:rPr lang="zh-CN" altLang="en-US"/>
              <a:t>送 三个课件，九个知识点，18个内容页，</a:t>
            </a:r>
            <a:r>
              <a:rPr lang="zh-CN" altLang="en-US">
                <a:solidFill>
                  <a:srgbClr val="F315F3"/>
                </a:solidFill>
              </a:rPr>
              <a:t>30分钟的视频录制课赠送</a:t>
            </a:r>
            <a:r>
              <a:rPr lang="zh-CN" altLang="en-US"/>
              <a:t>，会在四月底上架我的课程页，到时候会提醒大家，现在大家先找服务老师领课件先提前学习一下。</a:t>
            </a:r>
            <a:endParaRPr lang="zh-CN" altLang="en-US"/>
          </a:p>
          <a:p>
            <a:endParaRPr lang="zh-CN" altLang="en-US"/>
          </a:p>
          <a:p>
            <a:r>
              <a:rPr lang="zh-CN" altLang="en-US"/>
              <a:t>其他用户朋友找服务老师领取</a:t>
            </a:r>
            <a:r>
              <a:rPr lang="en-US" altLang="zh-CN">
                <a:solidFill>
                  <a:srgbClr val="0029DA"/>
                </a:solidFill>
              </a:rPr>
              <a:t>5</a:t>
            </a:r>
            <a:r>
              <a:rPr lang="zh-CN" altLang="en-US">
                <a:solidFill>
                  <a:srgbClr val="0029DA"/>
                </a:solidFill>
              </a:rPr>
              <a:t>分钟《主线淘金》介绍课程</a:t>
            </a:r>
            <a:r>
              <a:rPr lang="zh-CN" altLang="en-US"/>
              <a:t>学习基础。</a:t>
            </a:r>
            <a:endParaRPr lang="zh-CN" altLang="en-US"/>
          </a:p>
        </p:txBody>
      </p:sp>
      <p:pic>
        <p:nvPicPr>
          <p:cNvPr id="10" name="图片 9"/>
          <p:cNvPicPr>
            <a:picLocks noChangeAspect="1"/>
          </p:cNvPicPr>
          <p:nvPr/>
        </p:nvPicPr>
        <p:blipFill>
          <a:blip r:embed="rId3"/>
          <a:srcRect l="8675" t="12775" r="7861" b="10608"/>
          <a:stretch>
            <a:fillRect/>
          </a:stretch>
        </p:blipFill>
        <p:spPr>
          <a:xfrm>
            <a:off x="8561070" y="3429000"/>
            <a:ext cx="3416935" cy="1481455"/>
          </a:xfrm>
          <a:prstGeom prst="rect">
            <a:avLst/>
          </a:prstGeom>
          <a:ln>
            <a:solidFill>
              <a:schemeClr val="accent1"/>
            </a:solidFill>
          </a:ln>
        </p:spPr>
      </p:pic>
      <p:sp>
        <p:nvSpPr>
          <p:cNvPr id="11" name="文本框 10"/>
          <p:cNvSpPr txBox="1"/>
          <p:nvPr/>
        </p:nvSpPr>
        <p:spPr>
          <a:xfrm>
            <a:off x="9403715" y="2321560"/>
            <a:ext cx="2456815" cy="368300"/>
          </a:xfrm>
          <a:prstGeom prst="rect">
            <a:avLst/>
          </a:prstGeom>
          <a:noFill/>
        </p:spPr>
        <p:txBody>
          <a:bodyPr wrap="square" rtlCol="0">
            <a:spAutoFit/>
          </a:bodyPr>
          <a:p>
            <a:r>
              <a:rPr lang="zh-CN" altLang="en-US"/>
              <a:t>扫码订阅《主线淘金》</a:t>
            </a:r>
            <a:endParaRPr lang="zh-CN" altLang="en-US"/>
          </a:p>
        </p:txBody>
      </p:sp>
      <p:pic>
        <p:nvPicPr>
          <p:cNvPr id="12" name="图片 11"/>
          <p:cNvPicPr>
            <a:picLocks noChangeAspect="1"/>
          </p:cNvPicPr>
          <p:nvPr/>
        </p:nvPicPr>
        <p:blipFill>
          <a:blip r:embed="rId4"/>
          <a:stretch>
            <a:fillRect/>
          </a:stretch>
        </p:blipFill>
        <p:spPr>
          <a:xfrm>
            <a:off x="8561070" y="5017770"/>
            <a:ext cx="3416300" cy="1260475"/>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4.15</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588010" y="768350"/>
            <a:ext cx="4092575" cy="318833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1060450" y="3416300"/>
            <a:ext cx="2959735" cy="269303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4124325" y="3416300"/>
            <a:ext cx="2861945" cy="2693670"/>
          </a:xfrm>
          <a:prstGeom prst="rect">
            <a:avLst/>
          </a:prstGeom>
          <a:ln>
            <a:solidFill>
              <a:schemeClr val="accent1"/>
            </a:solidFill>
          </a:ln>
        </p:spPr>
      </p:pic>
      <p:pic>
        <p:nvPicPr>
          <p:cNvPr id="5" name="图片 4"/>
          <p:cNvPicPr>
            <a:picLocks noChangeAspect="1"/>
          </p:cNvPicPr>
          <p:nvPr/>
        </p:nvPicPr>
        <p:blipFill>
          <a:blip r:embed="rId4"/>
          <a:stretch>
            <a:fillRect/>
          </a:stretch>
        </p:blipFill>
        <p:spPr>
          <a:xfrm>
            <a:off x="5842635" y="768350"/>
            <a:ext cx="3556635" cy="2010410"/>
          </a:xfrm>
          <a:prstGeom prst="rect">
            <a:avLst/>
          </a:prstGeom>
          <a:ln>
            <a:solidFill>
              <a:schemeClr val="accent1"/>
            </a:solidFill>
          </a:ln>
        </p:spPr>
      </p:pic>
      <p:sp>
        <p:nvSpPr>
          <p:cNvPr id="6" name="文本框 5"/>
          <p:cNvSpPr txBox="1"/>
          <p:nvPr/>
        </p:nvSpPr>
        <p:spPr>
          <a:xfrm>
            <a:off x="8766175" y="3862070"/>
            <a:ext cx="2957830" cy="645160"/>
          </a:xfrm>
          <a:prstGeom prst="rect">
            <a:avLst/>
          </a:prstGeom>
          <a:noFill/>
        </p:spPr>
        <p:txBody>
          <a:bodyPr wrap="square" rtlCol="0">
            <a:spAutoFit/>
          </a:bodyPr>
          <a:p>
            <a:r>
              <a:rPr lang="en-US" altLang="zh-CN">
                <a:highlight>
                  <a:srgbClr val="FFFF00"/>
                </a:highlight>
              </a:rPr>
              <a:t>15</a:t>
            </a:r>
            <a:r>
              <a:rPr lang="zh-CN" altLang="en-US">
                <a:highlight>
                  <a:srgbClr val="FFFF00"/>
                </a:highlight>
              </a:rPr>
              <a:t>号（周四）选的光通信开始分化，注意去弱留强。</a:t>
            </a:r>
            <a:endParaRPr lang="zh-CN" altLang="en-US">
              <a:highlight>
                <a:srgbClr val="FFFF00"/>
              </a:highlight>
            </a:endParaRPr>
          </a:p>
        </p:txBody>
      </p:sp>
      <p:pic>
        <p:nvPicPr>
          <p:cNvPr id="9" name="图片 8"/>
          <p:cNvPicPr>
            <a:picLocks noChangeAspect="1"/>
          </p:cNvPicPr>
          <p:nvPr/>
        </p:nvPicPr>
        <p:blipFill>
          <a:blip r:embed="rId5"/>
          <a:stretch>
            <a:fillRect/>
          </a:stretch>
        </p:blipFill>
        <p:spPr>
          <a:xfrm>
            <a:off x="8281670" y="1888490"/>
            <a:ext cx="3679825" cy="1798955"/>
          </a:xfrm>
          <a:prstGeom prst="rect">
            <a:avLst/>
          </a:prstGeom>
          <a:ln>
            <a:solidFill>
              <a:schemeClr val="accent1"/>
            </a:solidFill>
          </a:ln>
        </p:spPr>
      </p:pic>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133350" y="768350"/>
            <a:ext cx="4025900" cy="411670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锂电池</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4.15</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2"/>
          <a:stretch>
            <a:fillRect/>
          </a:stretch>
        </p:blipFill>
        <p:spPr>
          <a:xfrm>
            <a:off x="2730500" y="3502660"/>
            <a:ext cx="3152140" cy="2859405"/>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4244340" y="810895"/>
            <a:ext cx="2426335" cy="2649220"/>
          </a:xfrm>
          <a:prstGeom prst="rect">
            <a:avLst/>
          </a:prstGeom>
          <a:ln>
            <a:solidFill>
              <a:schemeClr val="accent1"/>
            </a:solidFill>
          </a:ln>
        </p:spPr>
      </p:pic>
      <p:pic>
        <p:nvPicPr>
          <p:cNvPr id="3" name="图片 2"/>
          <p:cNvPicPr>
            <a:picLocks noChangeAspect="1"/>
          </p:cNvPicPr>
          <p:nvPr/>
        </p:nvPicPr>
        <p:blipFill>
          <a:blip r:embed="rId4"/>
          <a:stretch>
            <a:fillRect/>
          </a:stretch>
        </p:blipFill>
        <p:spPr>
          <a:xfrm>
            <a:off x="7218680" y="810895"/>
            <a:ext cx="3778885" cy="1895475"/>
          </a:xfrm>
          <a:prstGeom prst="rect">
            <a:avLst/>
          </a:prstGeom>
          <a:ln>
            <a:solidFill>
              <a:schemeClr val="accent1"/>
            </a:solidFill>
          </a:ln>
        </p:spPr>
      </p:pic>
      <p:pic>
        <p:nvPicPr>
          <p:cNvPr id="4" name="图片 3"/>
          <p:cNvPicPr>
            <a:picLocks noChangeAspect="1"/>
          </p:cNvPicPr>
          <p:nvPr/>
        </p:nvPicPr>
        <p:blipFill>
          <a:blip r:embed="rId5"/>
          <a:stretch>
            <a:fillRect/>
          </a:stretch>
        </p:blipFill>
        <p:spPr>
          <a:xfrm>
            <a:off x="7218680" y="2886710"/>
            <a:ext cx="3779520" cy="1971675"/>
          </a:xfrm>
          <a:prstGeom prst="rect">
            <a:avLst/>
          </a:prstGeom>
          <a:ln>
            <a:solidFill>
              <a:schemeClr val="accent1"/>
            </a:solidFill>
          </a:ln>
        </p:spPr>
      </p:pic>
      <p:sp>
        <p:nvSpPr>
          <p:cNvPr id="5" name="文本框 4"/>
          <p:cNvSpPr txBox="1"/>
          <p:nvPr/>
        </p:nvSpPr>
        <p:spPr>
          <a:xfrm>
            <a:off x="7352665" y="5132705"/>
            <a:ext cx="3761105" cy="645160"/>
          </a:xfrm>
          <a:prstGeom prst="rect">
            <a:avLst/>
          </a:prstGeom>
          <a:noFill/>
        </p:spPr>
        <p:txBody>
          <a:bodyPr wrap="square" rtlCol="0">
            <a:spAutoFit/>
          </a:bodyPr>
          <a:p>
            <a:r>
              <a:rPr lang="en-US" altLang="zh-CN">
                <a:highlight>
                  <a:srgbClr val="FFFF00"/>
                </a:highlight>
                <a:sym typeface="+mn-ea"/>
              </a:rPr>
              <a:t>15</a:t>
            </a:r>
            <a:r>
              <a:rPr lang="zh-CN" altLang="en-US">
                <a:highlight>
                  <a:srgbClr val="FFFF00"/>
                </a:highlight>
                <a:sym typeface="+mn-ea"/>
              </a:rPr>
              <a:t>号（周四）选的锂电池开始分化，注意去弱留强。</a:t>
            </a:r>
            <a:endParaRPr lang="zh-CN" altLang="en-US"/>
          </a:p>
        </p:txBody>
      </p:sp>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35890" y="874395"/>
            <a:ext cx="5605145" cy="506730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112260" y="1320800"/>
            <a:ext cx="3307715" cy="302895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529705" y="1790700"/>
            <a:ext cx="3455035" cy="323405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8878570" y="3150870"/>
            <a:ext cx="2811780" cy="2970530"/>
          </a:xfrm>
          <a:prstGeom prst="rect">
            <a:avLst/>
          </a:prstGeom>
          <a:ln>
            <a:solidFill>
              <a:schemeClr val="accent1"/>
            </a:solidFill>
          </a:ln>
        </p:spPr>
      </p:pic>
      <p:sp>
        <p:nvSpPr>
          <p:cNvPr id="11" name="文本框 10"/>
          <p:cNvSpPr txBox="1"/>
          <p:nvPr/>
        </p:nvSpPr>
        <p:spPr>
          <a:xfrm>
            <a:off x="6033135" y="5316855"/>
            <a:ext cx="2108200" cy="368300"/>
          </a:xfrm>
          <a:prstGeom prst="rect">
            <a:avLst/>
          </a:prstGeom>
          <a:noFill/>
        </p:spPr>
        <p:txBody>
          <a:bodyPr wrap="square" rtlCol="0">
            <a:spAutoFit/>
          </a:bodyPr>
          <a:p>
            <a:r>
              <a:rPr lang="zh-CN" altLang="en-US">
                <a:highlight>
                  <a:srgbClr val="FFFF00"/>
                </a:highlight>
              </a:rPr>
              <a:t>股价</a:t>
            </a:r>
            <a:r>
              <a:rPr lang="en-US" altLang="zh-CN">
                <a:highlight>
                  <a:srgbClr val="FFFF00"/>
                </a:highlight>
              </a:rPr>
              <a:t>+</a:t>
            </a:r>
            <a:r>
              <a:rPr lang="zh-CN" altLang="en-US">
                <a:highlight>
                  <a:srgbClr val="FFFF00"/>
                </a:highlight>
              </a:rPr>
              <a:t>趋势双突破</a:t>
            </a:r>
            <a:endParaRPr lang="zh-CN" altLang="en-US">
              <a:highlight>
                <a:srgbClr val="FFFF00"/>
              </a:highlight>
            </a:endParaRPr>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137160" y="860425"/>
            <a:ext cx="5238115" cy="496379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5557520" y="1057910"/>
            <a:ext cx="3856355" cy="344424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8336915" y="2488565"/>
            <a:ext cx="3670300" cy="3335020"/>
          </a:xfrm>
          <a:prstGeom prst="rect">
            <a:avLst/>
          </a:prstGeom>
          <a:ln>
            <a:solidFill>
              <a:schemeClr val="accent1"/>
            </a:solidFill>
          </a:ln>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熊线上移</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聚焦主线</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2026.4.19</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84175" y="4478020"/>
            <a:ext cx="3213100" cy="168084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四月行情（指数强，个股分化）</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2"/>
          <a:stretch>
            <a:fillRect/>
          </a:stretch>
        </p:blipFill>
        <p:spPr>
          <a:xfrm>
            <a:off x="376555" y="748030"/>
            <a:ext cx="3212465" cy="1746250"/>
          </a:xfrm>
          <a:prstGeom prst="rect">
            <a:avLst/>
          </a:prstGeom>
          <a:ln>
            <a:solidFill>
              <a:schemeClr val="accent1"/>
            </a:solidFill>
          </a:ln>
        </p:spPr>
      </p:pic>
      <p:sp>
        <p:nvSpPr>
          <p:cNvPr id="7" name="文本框 6"/>
          <p:cNvSpPr txBox="1"/>
          <p:nvPr/>
        </p:nvSpPr>
        <p:spPr>
          <a:xfrm>
            <a:off x="2361565" y="2063750"/>
            <a:ext cx="1487170" cy="368300"/>
          </a:xfrm>
          <a:prstGeom prst="rect">
            <a:avLst/>
          </a:prstGeom>
          <a:noFill/>
        </p:spPr>
        <p:txBody>
          <a:bodyPr wrap="square" rtlCol="0">
            <a:spAutoFit/>
          </a:bodyPr>
          <a:p>
            <a:r>
              <a:rPr lang="en-US" altLang="zh-CN">
                <a:highlight>
                  <a:srgbClr val="FFFF00"/>
                </a:highlight>
              </a:rPr>
              <a:t>2024.4</a:t>
            </a:r>
            <a:r>
              <a:rPr lang="zh-CN" altLang="en-US">
                <a:highlight>
                  <a:srgbClr val="FFFF00"/>
                </a:highlight>
              </a:rPr>
              <a:t>月</a:t>
            </a:r>
            <a:endParaRPr lang="zh-CN" altLang="en-US">
              <a:highlight>
                <a:srgbClr val="FFFF00"/>
              </a:highlight>
            </a:endParaRPr>
          </a:p>
        </p:txBody>
      </p:sp>
      <p:pic>
        <p:nvPicPr>
          <p:cNvPr id="8" name="图片 7"/>
          <p:cNvPicPr>
            <a:picLocks noChangeAspect="1"/>
          </p:cNvPicPr>
          <p:nvPr/>
        </p:nvPicPr>
        <p:blipFill>
          <a:blip r:embed="rId3"/>
          <a:stretch>
            <a:fillRect/>
          </a:stretch>
        </p:blipFill>
        <p:spPr>
          <a:xfrm>
            <a:off x="376555" y="2593340"/>
            <a:ext cx="3212465" cy="1785620"/>
          </a:xfrm>
          <a:prstGeom prst="rect">
            <a:avLst/>
          </a:prstGeom>
          <a:ln>
            <a:solidFill>
              <a:schemeClr val="accent1"/>
            </a:solidFill>
          </a:ln>
        </p:spPr>
      </p:pic>
      <p:sp>
        <p:nvSpPr>
          <p:cNvPr id="9" name="文本框 8"/>
          <p:cNvSpPr txBox="1"/>
          <p:nvPr/>
        </p:nvSpPr>
        <p:spPr>
          <a:xfrm>
            <a:off x="2362200" y="3853815"/>
            <a:ext cx="1486535" cy="368300"/>
          </a:xfrm>
          <a:prstGeom prst="rect">
            <a:avLst/>
          </a:prstGeom>
          <a:noFill/>
        </p:spPr>
        <p:txBody>
          <a:bodyPr wrap="square" rtlCol="0">
            <a:spAutoFit/>
          </a:bodyPr>
          <a:p>
            <a:r>
              <a:rPr lang="en-US" altLang="zh-CN">
                <a:highlight>
                  <a:srgbClr val="FFFF00"/>
                </a:highlight>
              </a:rPr>
              <a:t>2025.4</a:t>
            </a:r>
            <a:r>
              <a:rPr lang="zh-CN" altLang="en-US">
                <a:highlight>
                  <a:srgbClr val="FFFF00"/>
                </a:highlight>
              </a:rPr>
              <a:t>月</a:t>
            </a:r>
            <a:endParaRPr lang="zh-CN" altLang="en-US">
              <a:highlight>
                <a:srgbClr val="FFFF00"/>
              </a:highlight>
            </a:endParaRPr>
          </a:p>
        </p:txBody>
      </p:sp>
      <p:sp>
        <p:nvSpPr>
          <p:cNvPr id="11" name="文本框 10"/>
          <p:cNvSpPr txBox="1"/>
          <p:nvPr/>
        </p:nvSpPr>
        <p:spPr>
          <a:xfrm>
            <a:off x="2299335" y="5581650"/>
            <a:ext cx="1297940" cy="368300"/>
          </a:xfrm>
          <a:prstGeom prst="rect">
            <a:avLst/>
          </a:prstGeom>
          <a:noFill/>
        </p:spPr>
        <p:txBody>
          <a:bodyPr wrap="square" rtlCol="0">
            <a:spAutoFit/>
          </a:bodyPr>
          <a:p>
            <a:r>
              <a:rPr lang="en-US" altLang="zh-CN">
                <a:highlight>
                  <a:srgbClr val="FFFF00"/>
                </a:highlight>
              </a:rPr>
              <a:t>2026.4</a:t>
            </a:r>
            <a:r>
              <a:rPr lang="zh-CN" altLang="en-US">
                <a:highlight>
                  <a:srgbClr val="FFFF00"/>
                </a:highlight>
              </a:rPr>
              <a:t>月</a:t>
            </a:r>
            <a:endParaRPr lang="zh-CN" altLang="en-US">
              <a:highlight>
                <a:srgbClr val="FFFF00"/>
              </a:highlight>
            </a:endParaRPr>
          </a:p>
        </p:txBody>
      </p:sp>
      <p:pic>
        <p:nvPicPr>
          <p:cNvPr id="12" name="图片 11"/>
          <p:cNvPicPr>
            <a:picLocks noChangeAspect="1"/>
          </p:cNvPicPr>
          <p:nvPr/>
        </p:nvPicPr>
        <p:blipFill>
          <a:blip r:embed="rId4"/>
          <a:stretch>
            <a:fillRect/>
          </a:stretch>
        </p:blipFill>
        <p:spPr>
          <a:xfrm>
            <a:off x="3757930" y="748030"/>
            <a:ext cx="2618105" cy="2475230"/>
          </a:xfrm>
          <a:prstGeom prst="rect">
            <a:avLst/>
          </a:prstGeom>
          <a:ln>
            <a:solidFill>
              <a:schemeClr val="accent1"/>
            </a:solidFill>
          </a:ln>
        </p:spPr>
      </p:pic>
      <p:sp>
        <p:nvSpPr>
          <p:cNvPr id="14" name="文本框 13"/>
          <p:cNvSpPr txBox="1"/>
          <p:nvPr/>
        </p:nvSpPr>
        <p:spPr>
          <a:xfrm>
            <a:off x="6599555" y="5011420"/>
            <a:ext cx="5389880" cy="1170305"/>
          </a:xfrm>
          <a:prstGeom prst="rect">
            <a:avLst/>
          </a:prstGeom>
          <a:noFill/>
        </p:spPr>
        <p:txBody>
          <a:bodyPr wrap="square" rtlCol="0">
            <a:spAutoFit/>
          </a:bodyPr>
          <a:p>
            <a:pPr>
              <a:lnSpc>
                <a:spcPct val="130000"/>
              </a:lnSpc>
            </a:pPr>
            <a:r>
              <a:rPr lang="zh-CN" altLang="en-US">
                <a:solidFill>
                  <a:srgbClr val="F315F3"/>
                </a:solidFill>
              </a:rPr>
              <a:t>近年四月特征</a:t>
            </a:r>
            <a:r>
              <a:rPr lang="zh-CN" altLang="en-US"/>
              <a:t>：</a:t>
            </a:r>
            <a:endParaRPr lang="zh-CN" altLang="en-US"/>
          </a:p>
          <a:p>
            <a:pPr>
              <a:lnSpc>
                <a:spcPct val="130000"/>
              </a:lnSpc>
            </a:pPr>
            <a:r>
              <a:rPr lang="zh-CN" altLang="en-US"/>
              <a:t>①指数</a:t>
            </a:r>
            <a:r>
              <a:rPr lang="zh-CN" altLang="en-US">
                <a:solidFill>
                  <a:srgbClr val="0029DA"/>
                </a:solidFill>
              </a:rPr>
              <a:t>挖坑</a:t>
            </a:r>
            <a:r>
              <a:rPr lang="zh-CN" altLang="en-US"/>
              <a:t>，逢跌金字塔布局</a:t>
            </a:r>
            <a:r>
              <a:rPr lang="zh-CN" altLang="en-US">
                <a:solidFill>
                  <a:srgbClr val="FF0000"/>
                </a:solidFill>
              </a:rPr>
              <a:t>宽基（</a:t>
            </a:r>
            <a:r>
              <a:rPr lang="en-US" altLang="zh-CN">
                <a:solidFill>
                  <a:srgbClr val="FF0000"/>
                </a:solidFill>
              </a:rPr>
              <a:t>ETF</a:t>
            </a:r>
            <a:r>
              <a:rPr lang="zh-CN" altLang="en-US">
                <a:solidFill>
                  <a:srgbClr val="FF0000"/>
                </a:solidFill>
              </a:rPr>
              <a:t>）易获利</a:t>
            </a:r>
            <a:r>
              <a:rPr lang="zh-CN" altLang="en-US"/>
              <a:t>。</a:t>
            </a:r>
            <a:endParaRPr lang="zh-CN" altLang="en-US"/>
          </a:p>
          <a:p>
            <a:pPr>
              <a:lnSpc>
                <a:spcPct val="130000"/>
              </a:lnSpc>
            </a:pPr>
            <a:r>
              <a:rPr lang="zh-CN" altLang="en-US"/>
              <a:t>②市场以</a:t>
            </a:r>
            <a:r>
              <a:rPr lang="zh-CN" altLang="en-US">
                <a:solidFill>
                  <a:srgbClr val="FF0000"/>
                </a:solidFill>
              </a:rPr>
              <a:t>大而美</a:t>
            </a:r>
            <a:r>
              <a:rPr lang="zh-CN" altLang="en-US"/>
              <a:t>为风格拉抬指数。</a:t>
            </a:r>
            <a:endParaRPr lang="zh-CN" altLang="en-US"/>
          </a:p>
        </p:txBody>
      </p:sp>
      <p:pic>
        <p:nvPicPr>
          <p:cNvPr id="15" name="图片 14"/>
          <p:cNvPicPr>
            <a:picLocks noChangeAspect="1"/>
          </p:cNvPicPr>
          <p:nvPr/>
        </p:nvPicPr>
        <p:blipFill>
          <a:blip r:embed="rId5"/>
          <a:stretch>
            <a:fillRect/>
          </a:stretch>
        </p:blipFill>
        <p:spPr>
          <a:xfrm>
            <a:off x="6544945" y="748030"/>
            <a:ext cx="3987165" cy="2244090"/>
          </a:xfrm>
          <a:prstGeom prst="rect">
            <a:avLst/>
          </a:prstGeom>
          <a:ln>
            <a:solidFill>
              <a:schemeClr val="accent1"/>
            </a:solidFill>
          </a:ln>
        </p:spPr>
      </p:pic>
      <p:pic>
        <p:nvPicPr>
          <p:cNvPr id="17" name="图片 16"/>
          <p:cNvPicPr>
            <a:picLocks noChangeAspect="1"/>
          </p:cNvPicPr>
          <p:nvPr/>
        </p:nvPicPr>
        <p:blipFill>
          <a:blip r:embed="rId6"/>
          <a:stretch>
            <a:fillRect/>
          </a:stretch>
        </p:blipFill>
        <p:spPr>
          <a:xfrm>
            <a:off x="6529070" y="3063875"/>
            <a:ext cx="3532505" cy="1414780"/>
          </a:xfrm>
          <a:prstGeom prst="rect">
            <a:avLst/>
          </a:prstGeom>
          <a:ln>
            <a:solidFill>
              <a:schemeClr val="accent1"/>
            </a:solidFill>
          </a:ln>
        </p:spPr>
      </p:pic>
      <p:pic>
        <p:nvPicPr>
          <p:cNvPr id="18" name="图片 17"/>
          <p:cNvPicPr>
            <a:picLocks noChangeAspect="1"/>
          </p:cNvPicPr>
          <p:nvPr/>
        </p:nvPicPr>
        <p:blipFill>
          <a:blip r:embed="rId7"/>
          <a:stretch>
            <a:fillRect/>
          </a:stretch>
        </p:blipFill>
        <p:spPr>
          <a:xfrm>
            <a:off x="8712200" y="3925570"/>
            <a:ext cx="3373755" cy="1390015"/>
          </a:xfrm>
          <a:prstGeom prst="rect">
            <a:avLst/>
          </a:prstGeom>
          <a:ln>
            <a:solidFill>
              <a:schemeClr val="accent1"/>
            </a:solidFill>
          </a:ln>
        </p:spPr>
      </p:pic>
      <p:sp>
        <p:nvSpPr>
          <p:cNvPr id="19" name="文本框 18"/>
          <p:cNvSpPr txBox="1"/>
          <p:nvPr/>
        </p:nvSpPr>
        <p:spPr>
          <a:xfrm>
            <a:off x="8273415" y="3484880"/>
            <a:ext cx="2041525" cy="306705"/>
          </a:xfrm>
          <a:prstGeom prst="rect">
            <a:avLst/>
          </a:prstGeom>
          <a:noFill/>
        </p:spPr>
        <p:txBody>
          <a:bodyPr wrap="square" rtlCol="0">
            <a:spAutoFit/>
          </a:bodyPr>
          <a:p>
            <a:r>
              <a:rPr lang="zh-CN" altLang="en-US" sz="1400">
                <a:highlight>
                  <a:srgbClr val="FFFF00"/>
                </a:highlight>
              </a:rPr>
              <a:t>大市值</a:t>
            </a:r>
            <a:r>
              <a:rPr lang="en-US" altLang="zh-CN" sz="1400">
                <a:highlight>
                  <a:srgbClr val="FFFF00"/>
                </a:highlight>
              </a:rPr>
              <a:t>/</a:t>
            </a:r>
            <a:r>
              <a:rPr lang="zh-CN" altLang="en-US" sz="1400">
                <a:highlight>
                  <a:srgbClr val="FFFF00"/>
                </a:highlight>
              </a:rPr>
              <a:t>高控盘</a:t>
            </a:r>
            <a:r>
              <a:rPr lang="en-US" altLang="zh-CN" sz="1400">
                <a:highlight>
                  <a:srgbClr val="FFFF00"/>
                </a:highlight>
              </a:rPr>
              <a:t>/</a:t>
            </a:r>
            <a:r>
              <a:rPr lang="zh-CN" altLang="en-US" sz="1400">
                <a:highlight>
                  <a:srgbClr val="FFFF00"/>
                </a:highlight>
              </a:rPr>
              <a:t>高价股</a:t>
            </a:r>
            <a:endParaRPr lang="zh-CN" altLang="en-US" sz="1400">
              <a:highlight>
                <a:srgbClr val="FFFF00"/>
              </a:highlight>
            </a:endParaRPr>
          </a:p>
        </p:txBody>
      </p:sp>
      <p:sp>
        <p:nvSpPr>
          <p:cNvPr id="20" name="文本框 19"/>
          <p:cNvSpPr txBox="1"/>
          <p:nvPr/>
        </p:nvSpPr>
        <p:spPr>
          <a:xfrm>
            <a:off x="10214610" y="4284345"/>
            <a:ext cx="1774190" cy="306705"/>
          </a:xfrm>
          <a:prstGeom prst="rect">
            <a:avLst/>
          </a:prstGeom>
          <a:noFill/>
        </p:spPr>
        <p:txBody>
          <a:bodyPr wrap="square" rtlCol="0">
            <a:spAutoFit/>
          </a:bodyPr>
          <a:p>
            <a:r>
              <a:rPr lang="zh-CN" altLang="en-US" sz="1400">
                <a:highlight>
                  <a:srgbClr val="FFFF00"/>
                </a:highlight>
              </a:rPr>
              <a:t>小盘</a:t>
            </a:r>
            <a:r>
              <a:rPr lang="en-US" altLang="zh-CN" sz="1400">
                <a:highlight>
                  <a:srgbClr val="FFFF00"/>
                </a:highlight>
              </a:rPr>
              <a:t>/</a:t>
            </a:r>
            <a:r>
              <a:rPr lang="zh-CN" altLang="en-US" sz="1400">
                <a:highlight>
                  <a:srgbClr val="FFFF00"/>
                </a:highlight>
              </a:rPr>
              <a:t>无控盘</a:t>
            </a:r>
            <a:r>
              <a:rPr lang="en-US" altLang="zh-CN" sz="1400">
                <a:highlight>
                  <a:srgbClr val="FFFF00"/>
                </a:highlight>
              </a:rPr>
              <a:t>/</a:t>
            </a:r>
            <a:r>
              <a:rPr lang="zh-CN" altLang="en-US" sz="1400">
                <a:highlight>
                  <a:srgbClr val="FFFF00"/>
                </a:highlight>
              </a:rPr>
              <a:t>低价股</a:t>
            </a:r>
            <a:endParaRPr lang="zh-CN" altLang="en-US" sz="1400">
              <a:highlight>
                <a:srgbClr val="FFFF00"/>
              </a:highlight>
            </a:endParaRPr>
          </a:p>
        </p:txBody>
      </p:sp>
      <p:sp>
        <p:nvSpPr>
          <p:cNvPr id="21" name="文本框 20"/>
          <p:cNvSpPr txBox="1"/>
          <p:nvPr/>
        </p:nvSpPr>
        <p:spPr>
          <a:xfrm>
            <a:off x="7146290" y="2225040"/>
            <a:ext cx="3168650" cy="368300"/>
          </a:xfrm>
          <a:prstGeom prst="rect">
            <a:avLst/>
          </a:prstGeom>
          <a:noFill/>
        </p:spPr>
        <p:txBody>
          <a:bodyPr wrap="square" rtlCol="0">
            <a:spAutoFit/>
          </a:bodyPr>
          <a:p>
            <a:r>
              <a:rPr lang="zh-CN" altLang="en-US">
                <a:highlight>
                  <a:srgbClr val="FFFF00"/>
                </a:highlight>
              </a:rPr>
              <a:t>各指数中大市值带动指数反弹</a:t>
            </a:r>
            <a:endParaRPr lang="zh-CN" altLang="en-US">
              <a:highlight>
                <a:srgbClr val="FFFF00"/>
              </a:highlight>
            </a:endParaRPr>
          </a:p>
        </p:txBody>
      </p:sp>
      <p:pic>
        <p:nvPicPr>
          <p:cNvPr id="6" name="图片 5"/>
          <p:cNvPicPr>
            <a:picLocks noChangeAspect="1"/>
          </p:cNvPicPr>
          <p:nvPr/>
        </p:nvPicPr>
        <p:blipFill>
          <a:blip r:embed="rId8"/>
          <a:stretch>
            <a:fillRect/>
          </a:stretch>
        </p:blipFill>
        <p:spPr>
          <a:xfrm>
            <a:off x="3750310" y="3315335"/>
            <a:ext cx="2625725" cy="2867025"/>
          </a:xfrm>
          <a:prstGeom prst="rect">
            <a:avLst/>
          </a:prstGeom>
          <a:ln>
            <a:solidFill>
              <a:schemeClr val="accent1"/>
            </a:solidFill>
          </a:ln>
        </p:spPr>
      </p:pic>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节奏：利好密集，反弹续命</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138430" y="768350"/>
            <a:ext cx="6075680" cy="277558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138430" y="3950970"/>
            <a:ext cx="6076315" cy="200406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283960" y="1056005"/>
            <a:ext cx="5847080" cy="4580890"/>
          </a:xfrm>
          <a:prstGeom prst="rect">
            <a:avLst/>
          </a:prstGeom>
          <a:ln>
            <a:solidFill>
              <a:schemeClr val="accent1"/>
            </a:solidFill>
          </a:ln>
        </p:spPr>
      </p:pic>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四月下旬业绩披露潮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66675" y="892175"/>
            <a:ext cx="6954520" cy="507365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7096760" y="892175"/>
            <a:ext cx="4985385" cy="4102100"/>
          </a:xfrm>
          <a:prstGeom prst="rect">
            <a:avLst/>
          </a:prstGeom>
          <a:ln>
            <a:solidFill>
              <a:schemeClr val="accent1"/>
            </a:solidFill>
          </a:ln>
        </p:spPr>
      </p:pic>
      <p:sp>
        <p:nvSpPr>
          <p:cNvPr id="5" name="文本框 4"/>
          <p:cNvSpPr txBox="1"/>
          <p:nvPr/>
        </p:nvSpPr>
        <p:spPr>
          <a:xfrm>
            <a:off x="7217410" y="5118100"/>
            <a:ext cx="4662170" cy="922020"/>
          </a:xfrm>
          <a:prstGeom prst="rect">
            <a:avLst/>
          </a:prstGeom>
          <a:noFill/>
        </p:spPr>
        <p:txBody>
          <a:bodyPr wrap="square" rtlCol="0">
            <a:spAutoFit/>
          </a:bodyPr>
          <a:p>
            <a:r>
              <a:rPr lang="en-US" altLang="zh-CN">
                <a:solidFill>
                  <a:srgbClr val="FF0000"/>
                </a:solidFill>
              </a:rPr>
              <a:t>5400</a:t>
            </a:r>
            <a:r>
              <a:rPr lang="zh-CN" altLang="en-US">
                <a:solidFill>
                  <a:srgbClr val="FF0000"/>
                </a:solidFill>
              </a:rPr>
              <a:t>家，目前只披露了</a:t>
            </a:r>
            <a:r>
              <a:rPr lang="en-US" altLang="zh-CN">
                <a:solidFill>
                  <a:srgbClr val="FF0000"/>
                </a:solidFill>
              </a:rPr>
              <a:t>170</a:t>
            </a:r>
            <a:r>
              <a:rPr lang="zh-CN" altLang="en-US">
                <a:solidFill>
                  <a:srgbClr val="FF0000"/>
                </a:solidFill>
              </a:rPr>
              <a:t>家</a:t>
            </a:r>
            <a:r>
              <a:rPr lang="zh-CN" altLang="en-US"/>
              <a:t>，最后一周时间会披露几千家，在一轮大涨后的披露，往往存在套利需求和不确定性。</a:t>
            </a:r>
            <a:endParaRPr lang="zh-CN" altLang="en-US"/>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小心消息刺激的（假主线）</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5596890" y="768350"/>
            <a:ext cx="5057140" cy="117157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5610860" y="1994535"/>
            <a:ext cx="5043170" cy="2674620"/>
          </a:xfrm>
          <a:prstGeom prst="rect">
            <a:avLst/>
          </a:prstGeom>
          <a:ln>
            <a:solidFill>
              <a:schemeClr val="accent1"/>
            </a:solidFill>
          </a:ln>
        </p:spPr>
      </p:pic>
      <p:sp>
        <p:nvSpPr>
          <p:cNvPr id="13" name="文本框 12"/>
          <p:cNvSpPr txBox="1"/>
          <p:nvPr/>
        </p:nvSpPr>
        <p:spPr>
          <a:xfrm>
            <a:off x="7544435" y="3260725"/>
            <a:ext cx="3095625" cy="922020"/>
          </a:xfrm>
          <a:prstGeom prst="rect">
            <a:avLst/>
          </a:prstGeom>
          <a:noFill/>
        </p:spPr>
        <p:txBody>
          <a:bodyPr wrap="square" rtlCol="0">
            <a:spAutoFit/>
          </a:bodyPr>
          <a:p>
            <a:r>
              <a:rPr lang="zh-CN" altLang="en-US">
                <a:highlight>
                  <a:srgbClr val="FFFF00"/>
                </a:highlight>
              </a:rPr>
              <a:t>最早的那一批大多数</a:t>
            </a:r>
            <a:r>
              <a:rPr lang="en-US" altLang="zh-CN">
                <a:highlight>
                  <a:srgbClr val="FFFF00"/>
                </a:highlight>
              </a:rPr>
              <a:t>A</a:t>
            </a:r>
            <a:r>
              <a:rPr lang="zh-CN" altLang="en-US">
                <a:highlight>
                  <a:srgbClr val="FFFF00"/>
                </a:highlight>
              </a:rPr>
              <a:t>杀</a:t>
            </a:r>
            <a:endParaRPr lang="zh-CN" altLang="en-US">
              <a:highlight>
                <a:srgbClr val="FFFF00"/>
              </a:highlight>
            </a:endParaRPr>
          </a:p>
          <a:p>
            <a:r>
              <a:rPr lang="zh-CN" altLang="en-US">
                <a:highlight>
                  <a:srgbClr val="FFFF00"/>
                </a:highlight>
              </a:rPr>
              <a:t>消息涨一波，继续</a:t>
            </a:r>
            <a:r>
              <a:rPr lang="en-US" altLang="zh-CN">
                <a:highlight>
                  <a:srgbClr val="FFFF00"/>
                </a:highlight>
              </a:rPr>
              <a:t>A</a:t>
            </a:r>
            <a:r>
              <a:rPr lang="zh-CN" altLang="en-US">
                <a:highlight>
                  <a:srgbClr val="FFFF00"/>
                </a:highlight>
              </a:rPr>
              <a:t>杀</a:t>
            </a:r>
            <a:endParaRPr lang="zh-CN" altLang="en-US">
              <a:highlight>
                <a:srgbClr val="FFFF00"/>
              </a:highlight>
            </a:endParaRPr>
          </a:p>
          <a:p>
            <a:r>
              <a:rPr lang="zh-CN" altLang="en-US">
                <a:highlight>
                  <a:srgbClr val="FFFF00"/>
                </a:highlight>
              </a:rPr>
              <a:t>始终是量化和短线资金博弈</a:t>
            </a:r>
            <a:endParaRPr lang="zh-CN" altLang="en-US">
              <a:highlight>
                <a:srgbClr val="FFFF00"/>
              </a:highlight>
            </a:endParaRPr>
          </a:p>
        </p:txBody>
      </p:sp>
      <p:pic>
        <p:nvPicPr>
          <p:cNvPr id="6" name="图片 5"/>
          <p:cNvPicPr>
            <a:picLocks noChangeAspect="1"/>
          </p:cNvPicPr>
          <p:nvPr/>
        </p:nvPicPr>
        <p:blipFill>
          <a:blip r:embed="rId3"/>
          <a:stretch>
            <a:fillRect/>
          </a:stretch>
        </p:blipFill>
        <p:spPr>
          <a:xfrm>
            <a:off x="302895" y="768350"/>
            <a:ext cx="5293995" cy="3953510"/>
          </a:xfrm>
          <a:prstGeom prst="rect">
            <a:avLst/>
          </a:prstGeom>
          <a:ln>
            <a:solidFill>
              <a:schemeClr val="accent1"/>
            </a:solidFill>
          </a:ln>
        </p:spPr>
      </p:pic>
      <p:pic>
        <p:nvPicPr>
          <p:cNvPr id="7" name="图片 6"/>
          <p:cNvPicPr>
            <a:picLocks noChangeAspect="1"/>
          </p:cNvPicPr>
          <p:nvPr/>
        </p:nvPicPr>
        <p:blipFill>
          <a:blip r:embed="rId4"/>
          <a:srcRect b="3223"/>
          <a:stretch>
            <a:fillRect/>
          </a:stretch>
        </p:blipFill>
        <p:spPr>
          <a:xfrm>
            <a:off x="3049905" y="4721860"/>
            <a:ext cx="5029200" cy="1649095"/>
          </a:xfrm>
          <a:prstGeom prst="rect">
            <a:avLst/>
          </a:prstGeom>
          <a:ln>
            <a:solidFill>
              <a:schemeClr val="accent1"/>
            </a:solidFill>
          </a:ln>
        </p:spPr>
      </p:pic>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四月大主线（光通信）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r="20023"/>
          <a:stretch>
            <a:fillRect/>
          </a:stretch>
        </p:blipFill>
        <p:spPr>
          <a:xfrm>
            <a:off x="109855" y="852805"/>
            <a:ext cx="4431030" cy="364490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618355" y="852805"/>
            <a:ext cx="3660140" cy="1895475"/>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355965" y="852170"/>
            <a:ext cx="3527425" cy="1896110"/>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4618355" y="2832735"/>
            <a:ext cx="3644265" cy="2155190"/>
          </a:xfrm>
          <a:prstGeom prst="rect">
            <a:avLst/>
          </a:prstGeom>
          <a:ln>
            <a:solidFill>
              <a:schemeClr val="accent1"/>
            </a:solidFill>
          </a:ln>
        </p:spPr>
      </p:pic>
      <p:pic>
        <p:nvPicPr>
          <p:cNvPr id="11" name="图片 10"/>
          <p:cNvPicPr>
            <a:picLocks noChangeAspect="1"/>
          </p:cNvPicPr>
          <p:nvPr/>
        </p:nvPicPr>
        <p:blipFill>
          <a:blip r:embed="rId5"/>
          <a:stretch>
            <a:fillRect/>
          </a:stretch>
        </p:blipFill>
        <p:spPr>
          <a:xfrm>
            <a:off x="8373745" y="2832100"/>
            <a:ext cx="3514090" cy="2152015"/>
          </a:xfrm>
          <a:prstGeom prst="rect">
            <a:avLst/>
          </a:prstGeom>
          <a:ln>
            <a:solidFill>
              <a:schemeClr val="accent1"/>
            </a:solidFill>
          </a:ln>
        </p:spPr>
      </p:pic>
      <p:sp>
        <p:nvSpPr>
          <p:cNvPr id="12" name="文本框 11"/>
          <p:cNvSpPr txBox="1"/>
          <p:nvPr/>
        </p:nvSpPr>
        <p:spPr>
          <a:xfrm>
            <a:off x="219710" y="5250180"/>
            <a:ext cx="5570220" cy="922020"/>
          </a:xfrm>
          <a:prstGeom prst="rect">
            <a:avLst/>
          </a:prstGeom>
          <a:noFill/>
        </p:spPr>
        <p:txBody>
          <a:bodyPr wrap="square" rtlCol="0">
            <a:spAutoFit/>
          </a:bodyPr>
          <a:p>
            <a:r>
              <a:rPr lang="zh-CN" altLang="en-US">
                <a:highlight>
                  <a:srgbClr val="FFFF00"/>
                </a:highlight>
              </a:rPr>
              <a:t>四月的《主线淘金》围绕光通信方向提示机会。</a:t>
            </a:r>
            <a:endParaRPr lang="zh-CN" altLang="en-US">
              <a:highlight>
                <a:srgbClr val="FFFF00"/>
              </a:highlight>
            </a:endParaRPr>
          </a:p>
          <a:p>
            <a:r>
              <a:rPr lang="zh-CN" altLang="en-US">
                <a:solidFill>
                  <a:srgbClr val="FF0000"/>
                </a:solidFill>
              </a:rPr>
              <a:t>①受伤主力</a:t>
            </a:r>
            <a:endParaRPr lang="zh-CN" altLang="en-US">
              <a:solidFill>
                <a:srgbClr val="FF0000"/>
              </a:solidFill>
            </a:endParaRPr>
          </a:p>
          <a:p>
            <a:r>
              <a:rPr lang="zh-CN" altLang="en-US">
                <a:solidFill>
                  <a:srgbClr val="FF0000"/>
                </a:solidFill>
              </a:rPr>
              <a:t>②控盘双突破</a:t>
            </a:r>
            <a:endParaRPr lang="zh-CN" altLang="en-US">
              <a:solidFill>
                <a:srgbClr val="FF0000"/>
              </a:solidFill>
            </a:endParaRPr>
          </a:p>
        </p:txBody>
      </p:sp>
    </p:spTree>
    <p:custDataLst>
      <p:tags r:id="rId6"/>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1843</Words>
  <Application>WPS 演示</Application>
  <PresentationFormat>宽屏</PresentationFormat>
  <Paragraphs>172</Paragraphs>
  <Slides>23</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23</vt:i4>
      </vt:variant>
    </vt:vector>
  </HeadingPairs>
  <TitlesOfParts>
    <vt:vector size="36"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武</cp:lastModifiedBy>
  <cp:revision>1226</cp:revision>
  <dcterms:created xsi:type="dcterms:W3CDTF">2019-06-19T02:08:00Z</dcterms:created>
  <dcterms:modified xsi:type="dcterms:W3CDTF">2026-04-19T09:05:38Z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