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58" r:id="rId4"/>
    <p:sldId id="267" r:id="rId5"/>
    <p:sldId id="263" r:id="rId6"/>
    <p:sldId id="327" r:id="rId7"/>
    <p:sldId id="317" r:id="rId8"/>
    <p:sldId id="337" r:id="rId9"/>
    <p:sldId id="330" r:id="rId10"/>
    <p:sldId id="333" r:id="rId11"/>
    <p:sldId id="331" r:id="rId12"/>
    <p:sldId id="336" r:id="rId13"/>
    <p:sldId id="334" r:id="rId14"/>
    <p:sldId id="335" r:id="rId15"/>
    <p:sldId id="269" r:id="rId16"/>
    <p:sldId id="326" r:id="rId17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  <p:embeddedFont>
      <p:font typeface="思源黑体 CN Heavy" panose="020B0A00000000000000" charset="-122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43.xml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一季报景气挖掘是重点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77710" y="1258570"/>
            <a:ext cx="4754245" cy="4406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solidFill>
                  <a:schemeClr val="tx1"/>
                </a:solidFill>
              </a:rPr>
              <a:t>一季报业绩披露显示</a:t>
            </a:r>
            <a:r>
              <a:rPr lang="en-US" altLang="zh-CN">
                <a:solidFill>
                  <a:schemeClr val="tx1"/>
                </a:solidFill>
              </a:rPr>
              <a:t>TMT</a:t>
            </a:r>
            <a:r>
              <a:rPr lang="zh-CN" altLang="en-US">
                <a:solidFill>
                  <a:schemeClr val="tx1"/>
                </a:solidFill>
              </a:rPr>
              <a:t>和周期板块呈现高景气高盈利格局，值得后续关注。</a:t>
            </a:r>
            <a:endParaRPr lang="zh-CN" altLang="en-US">
              <a:solidFill>
                <a:schemeClr val="tx1"/>
              </a:solidFill>
            </a:endParaRP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算力仍是一季报景气主线，且正由核心硬件光模块、</a:t>
            </a:r>
            <a:r>
              <a:rPr lang="en-US" altLang="zh-CN">
                <a:solidFill>
                  <a:schemeClr val="tx1"/>
                </a:solidFill>
              </a:rPr>
              <a:t>PCB</a:t>
            </a:r>
            <a:r>
              <a:rPr lang="zh-CN" altLang="en-US">
                <a:solidFill>
                  <a:schemeClr val="tx1"/>
                </a:solidFill>
              </a:rPr>
              <a:t>向液冷、算力租赁、供电等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算力</a:t>
            </a:r>
            <a:r>
              <a:rPr lang="en-US" altLang="zh-CN">
                <a:solidFill>
                  <a:schemeClr val="tx1"/>
                </a:solidFill>
              </a:rPr>
              <a:t>+”</a:t>
            </a:r>
            <a:r>
              <a:rPr lang="zh-CN" altLang="en-US">
                <a:solidFill>
                  <a:schemeClr val="tx1"/>
                </a:solidFill>
              </a:rPr>
              <a:t>环节扩散。</a:t>
            </a:r>
            <a:endParaRPr lang="zh-CN" altLang="en-US">
              <a:solidFill>
                <a:schemeClr val="tx1"/>
              </a:solidFill>
            </a:endParaRP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</a:rPr>
              <a:t>2.</a:t>
            </a:r>
            <a:r>
              <a:rPr lang="zh-CN" altLang="en-US">
                <a:solidFill>
                  <a:schemeClr val="tx1"/>
                </a:solidFill>
              </a:rPr>
              <a:t>受益于</a:t>
            </a:r>
            <a:r>
              <a:rPr lang="en-US" altLang="zh-CN">
                <a:solidFill>
                  <a:schemeClr val="tx1"/>
                </a:solidFill>
              </a:rPr>
              <a:t>AI </a:t>
            </a:r>
            <a:r>
              <a:rPr lang="zh-CN" altLang="en-US">
                <a:solidFill>
                  <a:schemeClr val="tx1"/>
                </a:solidFill>
              </a:rPr>
              <a:t>算力中心配储需求的爆发式增长，锂电行业迎来全新的结构性增量需求，其产业链代表性股票一季度业绩表现突出。</a:t>
            </a:r>
            <a:endParaRPr lang="zh-CN" altLang="en-US">
              <a:solidFill>
                <a:schemeClr val="tx1"/>
              </a:solidFill>
            </a:endParaRP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全球半导体行业正处于</a:t>
            </a:r>
            <a:r>
              <a:rPr lang="en-US" altLang="zh-CN">
                <a:solidFill>
                  <a:schemeClr val="tx1"/>
                </a:solidFill>
              </a:rPr>
              <a:t>AI</a:t>
            </a:r>
            <a:r>
              <a:rPr lang="zh-CN" altLang="en-US">
                <a:solidFill>
                  <a:schemeClr val="tx1"/>
                </a:solidFill>
              </a:rPr>
              <a:t>驱动的强景气周期中，且上行斜率仍在陡峭化。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465455"/>
            <a:ext cx="5768975" cy="3096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" y="3592195"/>
            <a:ext cx="5768975" cy="2801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基金跟踪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基金配置，你懂多少？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5100" y="4457065"/>
            <a:ext cx="229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en-US" altLang="zh-CN" sz="1200"/>
              <a:t>DeepSeek</a:t>
            </a:r>
            <a:r>
              <a:rPr lang="zh-CN" sz="1200"/>
              <a:t>制表</a:t>
            </a:r>
            <a:endParaRPr lang="zh-CN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1830" y="977265"/>
            <a:ext cx="3817620" cy="32042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94405" y="5118100"/>
            <a:ext cx="597979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基金常用配置策略：核心</a:t>
            </a:r>
            <a:r>
              <a:rPr lang="en-US" altLang="zh-CN"/>
              <a:t>-</a:t>
            </a:r>
            <a:r>
              <a:rPr lang="zh-CN"/>
              <a:t>卫星策略、</a:t>
            </a:r>
            <a:r>
              <a:rPr lang="en-US" altLang="zh-CN"/>
              <a:t>“100/80</a:t>
            </a:r>
            <a:r>
              <a:rPr lang="zh-CN" altLang="en-US"/>
              <a:t>减年龄</a:t>
            </a:r>
            <a:r>
              <a:rPr lang="en-US" altLang="zh-CN"/>
              <a:t>”</a:t>
            </a:r>
            <a:r>
              <a:rPr lang="zh-CN" altLang="en-US"/>
              <a:t>法则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77265"/>
            <a:ext cx="8116570" cy="1731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708275"/>
            <a:ext cx="8099425" cy="1617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长钱稳钱回升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03065" y="5790565"/>
            <a:ext cx="448627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管理自身预期，稳中求进才是长远之计！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530" y="5632450"/>
            <a:ext cx="1912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515620"/>
            <a:ext cx="2005330" cy="4993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45" y="516890"/>
            <a:ext cx="1993900" cy="49930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60" y="515620"/>
            <a:ext cx="2011045" cy="49930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360" y="516255"/>
            <a:ext cx="1934210" cy="49930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690" y="516255"/>
            <a:ext cx="1976120" cy="49930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50715" y="1610995"/>
            <a:ext cx="7824470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做基金正确姿势（</a:t>
            </a:r>
            <a:r>
              <a:rPr lang="en-US" altLang="zh-CN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）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823720"/>
            <a:ext cx="6520815" cy="762000"/>
            <a:chOff x="7938" y="2210"/>
            <a:chExt cx="10269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76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或维持震荡回升格局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7970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成长和防御风格交替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0"/>
            </p:custDataLst>
          </p:nvPr>
        </p:nvGrpSpPr>
        <p:grpSpPr>
          <a:xfrm>
            <a:off x="5040630" y="3549015"/>
            <a:ext cx="5780405" cy="762000"/>
            <a:chOff x="7938" y="2210"/>
            <a:chExt cx="9103" cy="1200"/>
          </a:xfrm>
        </p:grpSpPr>
        <p:pic>
          <p:nvPicPr>
            <p:cNvPr id="7" name="图片 6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基金分类，你懂多少？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市场分析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三大因素，支撑市场回暖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27645" y="1529080"/>
            <a:ext cx="4149090" cy="2925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外部风险减弱</a:t>
            </a:r>
            <a:r>
              <a:rPr lang="zh-CN" altLang="en-US"/>
              <a:t>。国际油价回落。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宏观经济回暖</a:t>
            </a:r>
            <a:r>
              <a:rPr lang="zh-CN" altLang="en-US"/>
              <a:t>。</a:t>
            </a:r>
            <a:r>
              <a:rPr lang="en-US" altLang="zh-CN"/>
              <a:t>3 </a:t>
            </a:r>
            <a:r>
              <a:rPr lang="zh-CN" altLang="en-US"/>
              <a:t>月</a:t>
            </a:r>
            <a:r>
              <a:rPr lang="en-US" altLang="zh-CN"/>
              <a:t> PPI </a:t>
            </a:r>
            <a:r>
              <a:rPr lang="zh-CN" altLang="en-US"/>
              <a:t>同比转正，结束了此前连续</a:t>
            </a:r>
            <a:r>
              <a:rPr lang="en-US" altLang="zh-CN"/>
              <a:t> 41 </a:t>
            </a:r>
            <a:r>
              <a:rPr lang="zh-CN" altLang="en-US"/>
              <a:t>个月的同比负增长。一季度经济数据显示，国民经济实现良好开局，实际</a:t>
            </a:r>
            <a:r>
              <a:rPr lang="en-US" altLang="zh-CN"/>
              <a:t> GDP </a:t>
            </a:r>
            <a:r>
              <a:rPr lang="zh-CN" altLang="en-US"/>
              <a:t>同比增长</a:t>
            </a:r>
            <a:r>
              <a:rPr lang="en-US" altLang="zh-CN"/>
              <a:t> 5.0%</a:t>
            </a:r>
            <a:r>
              <a:rPr lang="zh-CN" altLang="en-US"/>
              <a:t>，比上年四季度大幅回升</a:t>
            </a:r>
            <a:r>
              <a:rPr lang="en-US" altLang="zh-CN"/>
              <a:t> 0.5 </a:t>
            </a:r>
            <a:r>
              <a:rPr lang="zh-CN" altLang="en-US"/>
              <a:t>个百分点。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人民币汇率支撑</a:t>
            </a:r>
            <a:r>
              <a:rPr lang="zh-CN" altLang="en-US"/>
              <a:t>。人民币汇率自</a:t>
            </a:r>
            <a:r>
              <a:rPr lang="en-US" altLang="zh-CN"/>
              <a:t> 4 </a:t>
            </a:r>
            <a:r>
              <a:rPr lang="zh-CN" altLang="en-US"/>
              <a:t>月初以来走出了一轮升值行情，反映出外部环境边际改善与内部经济韧性共振的宏观逻辑。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30" y="455295"/>
            <a:ext cx="3682365" cy="3188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145" y="455295"/>
            <a:ext cx="3502025" cy="30029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3643630"/>
            <a:ext cx="6944995" cy="2726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大盘分析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1500" y="5068570"/>
            <a:ext cx="6909435" cy="1102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/>
              <a:t>1.</a:t>
            </a:r>
            <a:r>
              <a:rPr lang="zh-CN" altLang="en-US"/>
              <a:t>平均股价持续上涨至前高附近，突破压力还是选择震荡回踩？</a:t>
            </a:r>
            <a:endParaRPr lang="zh-CN" altLang="en-US"/>
          </a:p>
          <a:p>
            <a:pPr algn="l"/>
            <a:r>
              <a:rPr lang="en-US" altLang="zh-CN"/>
              <a:t>2.</a:t>
            </a:r>
            <a:r>
              <a:rPr lang="zh-CN" altLang="en-US"/>
              <a:t>短线上攻显著上行，热点的把握是重点。</a:t>
            </a:r>
            <a:endParaRPr lang="zh-CN" altLang="en-US"/>
          </a:p>
          <a:p>
            <a:pPr algn="l"/>
            <a:r>
              <a:rPr lang="en-US" altLang="zh-CN"/>
              <a:t>3.</a:t>
            </a:r>
            <a:r>
              <a:rPr lang="zh-CN" altLang="en-US"/>
              <a:t>全</a:t>
            </a:r>
            <a:r>
              <a:rPr lang="en-US" altLang="zh-CN"/>
              <a:t>A</a:t>
            </a:r>
            <a:r>
              <a:rPr lang="zh-CN" altLang="en-US"/>
              <a:t>估值处于历史偏高位置，业绩和估值的匹配很重要。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9105" y="911860"/>
            <a:ext cx="3952875" cy="29051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" y="528320"/>
            <a:ext cx="7800975" cy="43910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890" y="3429000"/>
            <a:ext cx="16097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图片来源：经传多赢软件</a:t>
            </a:r>
            <a:endParaRPr lang="zh-CN" altLang="en-US" sz="1000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周末消息总结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2905" y="5184140"/>
            <a:ext cx="587819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/>
              <a:t>谈判再生变数？历史上的大冲突，边打变谈是常态。目前地缘局势不是主要变量。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379210" y="5470525"/>
            <a:ext cx="571182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/>
              <a:t>机器人板块效应一般；光纤涨价反映</a:t>
            </a:r>
            <a:r>
              <a:rPr lang="en-US" altLang="zh-CN"/>
              <a:t>AI</a:t>
            </a:r>
            <a:r>
              <a:rPr lang="zh-CN" altLang="en-US"/>
              <a:t>与算力需求高增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3510" y="551180"/>
            <a:ext cx="4782185" cy="2776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10" y="3389630"/>
            <a:ext cx="5161280" cy="1794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" y="1180465"/>
            <a:ext cx="6296025" cy="3676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板块动向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成长风格强者恒强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90660" y="3067050"/>
            <a:ext cx="2908300" cy="1645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创业板权重，转向算力和新能源板块，仍然具备较大上涨潜力和景气趋势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455295"/>
            <a:ext cx="4029075" cy="3514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55" y="518795"/>
            <a:ext cx="3952875" cy="350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4095115"/>
            <a:ext cx="4279900" cy="2287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45" y="3970020"/>
            <a:ext cx="4415790" cy="24015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2&quot;:[25004480],&quot;65&quot;:[20205081]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644795,50062590],&quot;65&quot;:[20205081]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commondata" val="eyJoZGlkIjoiNTFmYTliYTIyYWM1N2UzNDc1MDg1MjNkMDFmYjQxZWYifQ=="/>
  <p:tag name="resource_record_key" val="{&quot;10&quot;:[3644795,50062590],&quot;12&quot;:[25004480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WPS 演示</Application>
  <PresentationFormat>宽屏</PresentationFormat>
  <Paragraphs>74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Arial Unicode MS</vt:lpstr>
      <vt:lpstr>Calibri</vt:lpstr>
      <vt:lpstr>思源黑体 CN Bold</vt:lpstr>
      <vt:lpstr>思源黑体 CN Medium</vt:lpstr>
      <vt:lpstr>思源黑体 CN Regular</vt:lpstr>
      <vt:lpstr>文道潮黑体</vt:lpstr>
      <vt:lpstr>清雅黑体</vt:lpstr>
      <vt:lpstr>方正宝黑体 简 Medium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孙</cp:lastModifiedBy>
  <cp:revision>255</cp:revision>
  <dcterms:created xsi:type="dcterms:W3CDTF">2019-06-19T02:08:00Z</dcterms:created>
  <dcterms:modified xsi:type="dcterms:W3CDTF">2026-04-19T08:14:56Z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60A36DA5EDF44DFAB445E968C0E7CFEE_13</vt:lpwstr>
  </property>
</Properties>
</file>