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354" r:id="rId6"/>
    <p:sldId id="1368" r:id="rId8"/>
    <p:sldId id="1373" r:id="rId9"/>
    <p:sldId id="1253" r:id="rId10"/>
    <p:sldId id="1075" r:id="rId11"/>
    <p:sldId id="607" r:id="rId12"/>
    <p:sldId id="1325" r:id="rId13"/>
    <p:sldId id="1369" r:id="rId14"/>
    <p:sldId id="1374" r:id="rId15"/>
    <p:sldId id="1375" r:id="rId16"/>
    <p:sldId id="1376" r:id="rId17"/>
    <p:sldId id="1355" r:id="rId18"/>
    <p:sldId id="1378" r:id="rId19"/>
    <p:sldId id="1377" r:id="rId20"/>
    <p:sldId id="1357" r:id="rId21"/>
    <p:sldId id="1379" r:id="rId22"/>
    <p:sldId id="1362" r:id="rId23"/>
    <p:sldId id="1350" r:id="rId24"/>
    <p:sldId id="614" r:id="rId25"/>
    <p:sldId id="615" r:id="rId26"/>
    <p:sldId id="635" r:id="rId27"/>
    <p:sldId id="616" r:id="rId28"/>
    <p:sldId id="1381" r:id="rId29"/>
    <p:sldId id="1380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0" userDrawn="1">
          <p15:clr>
            <a:srgbClr val="A4A3A4"/>
          </p15:clr>
        </p15:guide>
        <p15:guide id="2" pos="3910" userDrawn="1">
          <p15:clr>
            <a:srgbClr val="A4A3A4"/>
          </p15:clr>
        </p15:guide>
        <p15:guide id="3" pos="487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20"/>
        <p:guide pos="3910"/>
        <p:guide pos="487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79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6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0.xml"/><Relationship Id="rId6" Type="http://schemas.openxmlformats.org/officeDocument/2006/relationships/image" Target="../media/image33.png"/><Relationship Id="rId5" Type="http://schemas.openxmlformats.org/officeDocument/2006/relationships/tags" Target="../tags/tag69.xml"/><Relationship Id="rId4" Type="http://schemas.openxmlformats.org/officeDocument/2006/relationships/image" Target="../media/image32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75.xml"/><Relationship Id="rId7" Type="http://schemas.openxmlformats.org/officeDocument/2006/relationships/image" Target="../media/image36.png"/><Relationship Id="rId6" Type="http://schemas.openxmlformats.org/officeDocument/2006/relationships/tags" Target="../tags/tag74.xml"/><Relationship Id="rId5" Type="http://schemas.openxmlformats.org/officeDocument/2006/relationships/image" Target="../media/image35.pn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6.xml"/><Relationship Id="rId1" Type="http://schemas.openxmlformats.org/officeDocument/2006/relationships/tags" Target="../tags/tag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7.xml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8675" y="1501140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强化提升①：牛熊穿越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猎手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智能盯盘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2995" y="823595"/>
            <a:ext cx="7282180" cy="5781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9190990" y="298958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流动资金阶段新高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（创</a:t>
            </a:r>
            <a:r>
              <a:rPr lang="en-US" altLang="zh-CN" b="1">
                <a:highlight>
                  <a:srgbClr val="FFFF00"/>
                </a:highlight>
              </a:rPr>
              <a:t>30</a:t>
            </a:r>
            <a:r>
              <a:rPr lang="zh-CN" altLang="en-US" b="1">
                <a:highlight>
                  <a:srgbClr val="FFFF00"/>
                </a:highlight>
              </a:rPr>
              <a:t>日新高）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识别圆弧底，底部启动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848360"/>
            <a:ext cx="10604500" cy="574421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直接箭头连接符 5"/>
          <p:cNvCxnSpPr/>
          <p:nvPr/>
        </p:nvCxnSpPr>
        <p:spPr>
          <a:xfrm>
            <a:off x="2862580" y="3607435"/>
            <a:ext cx="2402840" cy="1921510"/>
          </a:xfrm>
          <a:prstGeom prst="straightConnector1">
            <a:avLst/>
          </a:prstGeom>
          <a:ln w="31750" cap="rnd">
            <a:solidFill>
              <a:schemeClr val="tx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5474970" y="5546725"/>
            <a:ext cx="1799590" cy="17780"/>
          </a:xfrm>
          <a:prstGeom prst="straightConnector1">
            <a:avLst/>
          </a:prstGeom>
          <a:ln w="31750" cap="rnd">
            <a:solidFill>
              <a:schemeClr val="tx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7440295" y="4681855"/>
            <a:ext cx="646430" cy="777240"/>
          </a:xfrm>
          <a:prstGeom prst="straightConnector1">
            <a:avLst/>
          </a:prstGeom>
          <a:ln w="31750" cap="rnd">
            <a:solidFill>
              <a:schemeClr val="tx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679950" y="4585970"/>
            <a:ext cx="3216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highlight>
                  <a:srgbClr val="FFFF00"/>
                </a:highlight>
              </a:rPr>
              <a:t>聚宝盆、圆弧底</a:t>
            </a:r>
            <a:endParaRPr lang="zh-CN" altLang="en-US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低点抬高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66890" y="16275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股价未创新高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不是底部启动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859155"/>
            <a:ext cx="10558145" cy="5719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656965" y="186563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股价已创新高了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加速拉升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不是底部启动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675" y="842645"/>
            <a:ext cx="10534650" cy="5706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识别圆弧底，底部启动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2862580" y="3607435"/>
            <a:ext cx="2402840" cy="1921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5474970" y="5546725"/>
            <a:ext cx="1799590" cy="17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7440295" y="4681855"/>
            <a:ext cx="646430" cy="777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679950" y="4585970"/>
            <a:ext cx="3216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highlight>
                  <a:srgbClr val="FFFF00"/>
                </a:highlight>
              </a:rPr>
              <a:t>聚宝盆、圆弧底</a:t>
            </a:r>
            <a:endParaRPr lang="zh-CN" altLang="en-US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低点抬高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866890" y="16275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股价未创新高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2862580" y="3607435"/>
            <a:ext cx="2402840" cy="1921510"/>
          </a:xfrm>
          <a:prstGeom prst="straightConnector1">
            <a:avLst/>
          </a:prstGeom>
          <a:ln w="31750" cap="rnd">
            <a:solidFill>
              <a:schemeClr val="tx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5474970" y="5546725"/>
            <a:ext cx="1799590" cy="17780"/>
          </a:xfrm>
          <a:prstGeom prst="straightConnector1">
            <a:avLst/>
          </a:prstGeom>
          <a:ln w="31750" cap="rnd">
            <a:solidFill>
              <a:schemeClr val="tx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7440295" y="4681855"/>
            <a:ext cx="646430" cy="777240"/>
          </a:xfrm>
          <a:prstGeom prst="straightConnector1">
            <a:avLst/>
          </a:prstGeom>
          <a:ln w="31750" cap="rnd">
            <a:solidFill>
              <a:schemeClr val="tx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745" y="837565"/>
            <a:ext cx="10684510" cy="5788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不是底部启动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66640" y="250698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股价调整并不充分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不是底部启动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业绩高增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5430" y="833755"/>
            <a:ext cx="9092565" cy="57810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865" y="817245"/>
            <a:ext cx="10350500" cy="5808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识别圆弧底，底部启动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3850" y="79375"/>
            <a:ext cx="10022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识别圆弧底，底部启动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700" y="841375"/>
            <a:ext cx="10641965" cy="5764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04520" y="96520"/>
            <a:ext cx="10605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     </a:t>
            </a:r>
            <a:r>
              <a:rPr lang="en-US" alt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月底谨防三卖，</a:t>
            </a:r>
            <a:r>
              <a:rPr lang="en-US" alt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月中一买</a:t>
            </a:r>
            <a:r>
              <a:rPr lang="en-US" alt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二买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买卖点-三买三卖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10" y="803910"/>
            <a:ext cx="10593070" cy="58058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65480" y="96520"/>
            <a:ext cx="10605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     特别提醒</a:t>
            </a:r>
            <a:endParaRPr lang="zh-CN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19325" y="2253615"/>
            <a:ext cx="903351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1</a:t>
            </a:r>
            <a:r>
              <a:rPr lang="zh-CN" altLang="en-US" sz="2000"/>
              <a:t>、底部从来不是某一个点，是一个过程，交易跟随趋势向上；</a:t>
            </a:r>
            <a:endParaRPr lang="zh-CN" altLang="en-US" sz="2000"/>
          </a:p>
          <a:p>
            <a:endParaRPr lang="zh-CN" altLang="en-US" sz="2000"/>
          </a:p>
          <a:p>
            <a:r>
              <a:rPr lang="en-US" altLang="zh-CN" sz="2000"/>
              <a:t>2</a:t>
            </a:r>
            <a:r>
              <a:rPr lang="zh-CN" altLang="en-US" sz="2000"/>
              <a:t>、选一个好的行业和热门主题，也相当重要；</a:t>
            </a:r>
            <a:endParaRPr lang="zh-CN" altLang="en-US" sz="2000"/>
          </a:p>
          <a:p>
            <a:endParaRPr lang="zh-CN" altLang="en-US" sz="2000"/>
          </a:p>
          <a:p>
            <a:r>
              <a:rPr lang="en-US" altLang="zh-CN" sz="2000"/>
              <a:t>3</a:t>
            </a:r>
            <a:r>
              <a:rPr lang="zh-CN" altLang="en-US" sz="2000"/>
              <a:t>、提前做好备选，每次市场下跌调整后，比较好识别底部启动（</a:t>
            </a:r>
            <a:r>
              <a:rPr lang="en-US" altLang="zh-CN" sz="2000"/>
              <a:t>1</a:t>
            </a:r>
            <a:r>
              <a:rPr lang="zh-CN" altLang="en-US" sz="2000"/>
              <a:t>成仓位）；</a:t>
            </a:r>
            <a:endParaRPr lang="zh-CN" altLang="en-US" sz="2000"/>
          </a:p>
          <a:p>
            <a:endParaRPr lang="en-US" altLang="zh-CN" sz="2000"/>
          </a:p>
          <a:p>
            <a:r>
              <a:rPr lang="en-US" altLang="zh-CN" sz="2000"/>
              <a:t>4</a:t>
            </a:r>
            <a:r>
              <a:rPr lang="zh-CN" altLang="en-US" sz="2000"/>
              <a:t>、资金阶段新高</a:t>
            </a:r>
            <a:r>
              <a:rPr lang="en-US" altLang="zh-CN" sz="2000"/>
              <a:t>+L2</a:t>
            </a:r>
            <a:r>
              <a:rPr lang="zh-CN" altLang="en-US" sz="2000"/>
              <a:t>主力动向大单</a:t>
            </a:r>
            <a:r>
              <a:rPr lang="en-US" altLang="zh-CN" sz="2000"/>
              <a:t>+</a:t>
            </a:r>
            <a:r>
              <a:rPr lang="zh-CN" altLang="en-US" sz="2000"/>
              <a:t>控盘</a:t>
            </a:r>
            <a:r>
              <a:rPr lang="en-US" altLang="zh-CN" sz="2000"/>
              <a:t>+</a:t>
            </a:r>
            <a:r>
              <a:rPr lang="zh-CN" altLang="en-US" sz="2000"/>
              <a:t>业绩，配合热点方向会更佳</a:t>
            </a:r>
            <a:endParaRPr lang="zh-CN" altLang="en-US" sz="200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04520" y="96520"/>
            <a:ext cx="10605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     逢高降仓，落袋为安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3705" y="902335"/>
            <a:ext cx="8545195" cy="5722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60" y="1631950"/>
            <a:ext cx="5962650" cy="3755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年报一季报密集，优选业绩成长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2180" y="45529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highlight>
                  <a:srgbClr val="FFFF00"/>
                </a:highlight>
                <a:sym typeface="+mn-ea"/>
              </a:rPr>
              <a:t>短线上涨看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消息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，长线新高看业绩</a:t>
            </a:r>
            <a:endParaRPr lang="zh-CN" altLang="en-US" b="1">
              <a:highlight>
                <a:srgbClr val="FFFF00"/>
              </a:highlight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850" y="935355"/>
            <a:ext cx="4300220" cy="2767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80" y="3702685"/>
            <a:ext cx="6014720" cy="28371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阶段调整，长期向上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125" y="812165"/>
            <a:ext cx="1097153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18615" y="6147435"/>
            <a:ext cx="9883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highlight>
                  <a:srgbClr val="FFFF00"/>
                </a:highlight>
              </a:rPr>
              <a:t>牛熊线口诀：熊线上移是机会，牛线下移是风险，其余情况是震荡</a:t>
            </a:r>
            <a:endParaRPr lang="zh-CN" altLang="en-US" sz="24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924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行情启动前，成功带领穿越牛熊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580" y="889635"/>
            <a:ext cx="11482705" cy="56584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827405" y="835025"/>
            <a:ext cx="10233025" cy="5760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644900" y="84455"/>
            <a:ext cx="4901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学好基础，参与拐点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26733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判断底部启动（圆弧底、首板）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7875" y="1371600"/>
            <a:ext cx="7393940" cy="4476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" y="1294765"/>
            <a:ext cx="12134850" cy="5167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/>
        </p:nvSpPr>
        <p:spPr>
          <a:xfrm>
            <a:off x="267335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判断底部启动（圆弧底、首板）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猎手选股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1307</Words>
  <Application>WPS 演示</Application>
  <PresentationFormat>宽屏</PresentationFormat>
  <Paragraphs>127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1353</cp:revision>
  <dcterms:created xsi:type="dcterms:W3CDTF">2019-06-19T02:08:00Z</dcterms:created>
  <dcterms:modified xsi:type="dcterms:W3CDTF">2025-04-01T10:29:21Z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98B0645011BC43B0BFB9BFC8374894E3</vt:lpwstr>
  </property>
</Properties>
</file>