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2169" r:id="rId8"/>
    <p:sldId id="4024" r:id="rId9"/>
    <p:sldId id="4033" r:id="rId10"/>
    <p:sldId id="4022" r:id="rId11"/>
    <p:sldId id="4040" r:id="rId12"/>
    <p:sldId id="1591" r:id="rId13"/>
    <p:sldId id="4038" r:id="rId14"/>
    <p:sldId id="4011" r:id="rId15"/>
    <p:sldId id="4035" r:id="rId16"/>
    <p:sldId id="4039" r:id="rId17"/>
    <p:sldId id="3657" r:id="rId18"/>
    <p:sldId id="3510" r:id="rId19"/>
    <p:sldId id="1932" r:id="rId20"/>
    <p:sldId id="3082" r:id="rId21"/>
    <p:sldId id="3565" r:id="rId22"/>
    <p:sldId id="615" r:id="rId23"/>
    <p:sldId id="2279" r:id="rId24"/>
    <p:sldId id="3690" r:id="rId25"/>
    <p:sldId id="3689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2E2"/>
    <a:srgbClr val="F315F3"/>
    <a:srgbClr val="23B253"/>
    <a:srgbClr val="0029DA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0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9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新风口首板（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核聚变）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/>
          <p:nvPr/>
        </p:nvPicPr>
        <p:blipFill>
          <a:blip r:embed="rId2"/>
          <a:srcRect l="36492" t="9426" r="226" b="3975"/>
          <a:stretch>
            <a:fillRect/>
          </a:stretch>
        </p:blipFill>
        <p:spPr>
          <a:xfrm>
            <a:off x="83185" y="909320"/>
            <a:ext cx="5232400" cy="5467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315585" y="909320"/>
            <a:ext cx="6636385" cy="5467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新风口首板（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3.27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光刻机）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949325"/>
            <a:ext cx="6870065" cy="547243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3"/>
          <a:srcRect l="43296" t="7007" r="13414" b="4295"/>
          <a:stretch>
            <a:fillRect/>
          </a:stretch>
        </p:blipFill>
        <p:spPr>
          <a:xfrm>
            <a:off x="173355" y="949325"/>
            <a:ext cx="4841875" cy="53682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医药风口首板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850900"/>
            <a:ext cx="4465320" cy="5579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795" y="850900"/>
            <a:ext cx="6190615" cy="53771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趋势走好板块（银行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)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" y="874395"/>
            <a:ext cx="5840095" cy="5109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874395"/>
            <a:ext cx="5125720" cy="478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147695" y="6109970"/>
            <a:ext cx="6403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高股息、成熟期行业在四月题材回落背景下更有优势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震荡箱体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试错个股轮动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2025.4.02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中高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选股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9760" y="768350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1.S</a:t>
            </a:r>
            <a:r>
              <a:rPr lang="zh-CN" altLang="en-US" sz="4000">
                <a:solidFill>
                  <a:srgbClr val="FF0000"/>
                </a:solidFill>
              </a:rPr>
              <a:t>点背离风险释放，规避高位股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四月历年走势的特征和策略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短期规避即将到来的牛线下移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548130" y="1073785"/>
            <a:ext cx="2723515" cy="125031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右箭头 1"/>
          <p:cNvSpPr/>
          <p:nvPr/>
        </p:nvSpPr>
        <p:spPr>
          <a:xfrm rot="6720000">
            <a:off x="-136525" y="3328670"/>
            <a:ext cx="2609215" cy="1905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1751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①高控盘股补跌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②补涨股轮动加快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③分时喇叭口频繁出现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10" y="837565"/>
            <a:ext cx="10544810" cy="57124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历年四月获利盘回吐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1835" y="1217295"/>
            <a:ext cx="406400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历年四月存在</a:t>
            </a:r>
            <a:r>
              <a:rPr lang="zh-CN" altLang="en-US">
                <a:solidFill>
                  <a:srgbClr val="3422E2"/>
                </a:solidFill>
                <a:highlight>
                  <a:srgbClr val="FFFF00"/>
                </a:highlight>
              </a:rPr>
              <a:t>调整浪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注意高标个股的释放</a:t>
            </a:r>
            <a:endParaRPr lang="zh-CN" altLang="en-US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（在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日线上有一定涨幅）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96160" y="4514215"/>
            <a:ext cx="30638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en-US" sz="1400">
                <a:highlight>
                  <a:srgbClr val="FFFF00"/>
                </a:highlight>
              </a:rPr>
              <a:t>①</a:t>
            </a:r>
            <a:r>
              <a:rPr lang="en-US" altLang="zh-CN" sz="1400">
                <a:highlight>
                  <a:srgbClr val="FFFF00"/>
                </a:highlight>
              </a:rPr>
              <a:t>2024</a:t>
            </a:r>
            <a:r>
              <a:rPr lang="zh-CN" altLang="en-US" sz="1400">
                <a:highlight>
                  <a:srgbClr val="FFFF00"/>
                </a:highlight>
              </a:rPr>
              <a:t>年</a:t>
            </a:r>
            <a:r>
              <a:rPr lang="en-US" altLang="zh-CN" sz="1400">
                <a:highlight>
                  <a:srgbClr val="FFFF00"/>
                </a:highlight>
              </a:rPr>
              <a:t>4</a:t>
            </a:r>
            <a:r>
              <a:rPr lang="zh-CN" altLang="en-US" sz="1400">
                <a:highlight>
                  <a:srgbClr val="FFFF00"/>
                </a:highlight>
              </a:rPr>
              <a:t>月</a:t>
            </a:r>
            <a:r>
              <a:rPr lang="en-US" altLang="zh-CN" sz="1400">
                <a:highlight>
                  <a:srgbClr val="FFFF00"/>
                </a:highlight>
              </a:rPr>
              <a:t>12</a:t>
            </a:r>
            <a:r>
              <a:rPr lang="zh-CN" altLang="en-US" sz="1400">
                <a:highlight>
                  <a:srgbClr val="FFFF00"/>
                </a:highlight>
              </a:rPr>
              <a:t>日</a:t>
            </a:r>
            <a:r>
              <a:rPr lang="en-US" altLang="zh-CN" sz="1400">
                <a:highlight>
                  <a:srgbClr val="FFFF00"/>
                </a:highlight>
              </a:rPr>
              <a:t>‌</a:t>
            </a:r>
            <a:r>
              <a:rPr lang="zh-CN" altLang="en-US" sz="1400">
                <a:highlight>
                  <a:srgbClr val="FFFF00"/>
                </a:highlight>
              </a:rPr>
              <a:t>。中国证监会发布了《关于严格执行退市制度的意见》，进一步严格了强制退市标准，业界称之为</a:t>
            </a:r>
            <a:r>
              <a:rPr lang="en-US" altLang="zh-CN" sz="1400">
                <a:highlight>
                  <a:srgbClr val="FFFF00"/>
                </a:highlight>
              </a:rPr>
              <a:t>“</a:t>
            </a:r>
            <a:r>
              <a:rPr lang="zh-CN" altLang="en-US" sz="1400">
                <a:solidFill>
                  <a:srgbClr val="3422E2"/>
                </a:solidFill>
                <a:highlight>
                  <a:srgbClr val="FFFF00"/>
                </a:highlight>
              </a:rPr>
              <a:t>史上最严退市新规</a:t>
            </a:r>
            <a:r>
              <a:rPr lang="en-US" altLang="zh-CN" sz="1400">
                <a:highlight>
                  <a:srgbClr val="FFFF00"/>
                </a:highlight>
              </a:rPr>
              <a:t>”</a:t>
            </a:r>
            <a:r>
              <a:rPr lang="zh-CN" altLang="en-US" sz="1400">
                <a:highlight>
                  <a:srgbClr val="FFFF00"/>
                </a:highlight>
              </a:rPr>
              <a:t>。</a:t>
            </a:r>
            <a:endParaRPr lang="zh-CN" altLang="en-US" sz="1400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大盘的调整浪释放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747125" y="1538605"/>
            <a:ext cx="329628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F315F3"/>
                </a:solidFill>
              </a:rPr>
              <a:t>两个关键点：</a:t>
            </a:r>
            <a:endParaRPr lang="zh-CN" altLang="en-US" b="1">
              <a:solidFill>
                <a:srgbClr val="F315F3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/>
              <a:t>①资金</a:t>
            </a:r>
            <a:r>
              <a:rPr lang="zh-CN" altLang="en-US">
                <a:solidFill>
                  <a:srgbClr val="FF0000"/>
                </a:solidFill>
              </a:rPr>
              <a:t>翻红</a:t>
            </a:r>
            <a:r>
              <a:rPr lang="zh-CN" altLang="en-US"/>
              <a:t>（解除背离）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/>
              <a:t>②跌到</a:t>
            </a:r>
            <a:r>
              <a:rPr lang="zh-CN" altLang="en-US">
                <a:solidFill>
                  <a:srgbClr val="00B050"/>
                </a:solidFill>
              </a:rPr>
              <a:t>熊线</a:t>
            </a:r>
            <a:r>
              <a:rPr lang="zh-CN" altLang="en-US"/>
              <a:t>（释放背离）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996315"/>
            <a:ext cx="8042275" cy="5194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一季度板块历史胜率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5587"/>
          <a:stretch>
            <a:fillRect/>
          </a:stretch>
        </p:blipFill>
        <p:spPr>
          <a:xfrm>
            <a:off x="341630" y="988695"/>
            <a:ext cx="5114925" cy="944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" y="2016760"/>
            <a:ext cx="5114925" cy="110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1229"/>
          <a:stretch>
            <a:fillRect/>
          </a:stretch>
        </p:blipFill>
        <p:spPr>
          <a:xfrm>
            <a:off x="341630" y="3205480"/>
            <a:ext cx="5114925" cy="1143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4176395" y="920115"/>
            <a:ext cx="468630" cy="32258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172585" y="2003425"/>
            <a:ext cx="472440" cy="196850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4176395" y="317182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21765" y="5772150"/>
            <a:ext cx="9030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四月只有三个板块过去五年胜率大于</a:t>
            </a:r>
            <a:r>
              <a:rPr lang="en-US" altLang="zh-CN"/>
              <a:t>70%</a:t>
            </a:r>
            <a:r>
              <a:rPr lang="zh-CN" altLang="en-US"/>
              <a:t>，其他的大多数以调整为主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（家电、酒、药）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zh-CN" altLang="en-US">
                <a:solidFill>
                  <a:srgbClr val="FF0000"/>
                </a:solidFill>
              </a:rPr>
              <a:t>防御性板块，题材类胜率较低，警惕高标补跌</a:t>
            </a:r>
            <a:r>
              <a:rPr lang="en-US" altLang="zh-CN">
                <a:solidFill>
                  <a:srgbClr val="FF0000"/>
                </a:solidFill>
              </a:rPr>
              <a:t>+</a:t>
            </a:r>
            <a:r>
              <a:rPr lang="zh-CN" altLang="en-US">
                <a:solidFill>
                  <a:srgbClr val="FF0000"/>
                </a:solidFill>
              </a:rPr>
              <a:t>业绩风险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t="5607"/>
          <a:stretch>
            <a:fillRect/>
          </a:stretch>
        </p:blipFill>
        <p:spPr>
          <a:xfrm>
            <a:off x="341630" y="4415790"/>
            <a:ext cx="5114925" cy="1101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椭圆 19"/>
          <p:cNvSpPr/>
          <p:nvPr/>
        </p:nvSpPr>
        <p:spPr>
          <a:xfrm>
            <a:off x="4176395" y="4350385"/>
            <a:ext cx="468630" cy="27241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495" y="795655"/>
            <a:ext cx="4472305" cy="2128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850" y="2615565"/>
            <a:ext cx="3007995" cy="261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185" y="2615565"/>
            <a:ext cx="2820035" cy="2613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47875" y="0"/>
            <a:ext cx="846836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成熟期行业占优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7630" y="1007110"/>
            <a:ext cx="6867525" cy="519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80" y="1670050"/>
            <a:ext cx="4521835" cy="1847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WPS 演示</Application>
  <PresentationFormat>宽屏</PresentationFormat>
  <Paragraphs>135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883</cp:revision>
  <dcterms:created xsi:type="dcterms:W3CDTF">2019-06-19T02:08:00Z</dcterms:created>
  <dcterms:modified xsi:type="dcterms:W3CDTF">2025-04-02T07:51:27Z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