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35" r:id="rId3"/>
    <p:sldId id="586" r:id="rId4"/>
    <p:sldId id="591" r:id="rId5"/>
    <p:sldId id="562" r:id="rId6"/>
    <p:sldId id="597" r:id="rId7"/>
    <p:sldId id="593" r:id="rId8"/>
    <p:sldId id="587" r:id="rId9"/>
    <p:sldId id="590" r:id="rId10"/>
    <p:sldId id="598" r:id="rId11"/>
    <p:sldId id="599" r:id="rId12"/>
    <p:sldId id="595" r:id="rId13"/>
    <p:sldId id="589" r:id="rId14"/>
    <p:sldId id="596" r:id="rId15"/>
    <p:sldId id="594" r:id="rId16"/>
    <p:sldId id="272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3FF"/>
    <a:srgbClr val="092BB1"/>
    <a:srgbClr val="AB5ED1"/>
    <a:srgbClr val="B34500"/>
    <a:srgbClr val="FFBF75"/>
    <a:srgbClr val="FFD483"/>
    <a:srgbClr val="FFEFCE"/>
    <a:srgbClr val="FFD585"/>
    <a:srgbClr val="FFEFCF"/>
    <a:srgbClr val="FFE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40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经传多赢资深投顾：罗雪奎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A1120616080001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A20250619001216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6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55245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  <a:sym typeface="+mn-ea"/>
              </a:rPr>
              <a:t>4.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低控盘和高控盘</a:t>
            </a:r>
            <a:endParaRPr lang="zh-CN" altLang="en-US" sz="36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 descr="高控盘和低控盘"/>
          <p:cNvPicPr>
            <a:picLocks noChangeAspect="1"/>
          </p:cNvPicPr>
          <p:nvPr/>
        </p:nvPicPr>
        <p:blipFill>
          <a:blip r:embed="rId1"/>
          <a:srcRect l="3092" t="12992" r="7028" b="6961"/>
          <a:stretch>
            <a:fillRect/>
          </a:stretch>
        </p:blipFill>
        <p:spPr>
          <a:xfrm>
            <a:off x="885825" y="1026160"/>
            <a:ext cx="10309860" cy="5217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建立股池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建立控盘双突破股池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t="5892"/>
          <a:stretch>
            <a:fillRect/>
          </a:stretch>
        </p:blipFill>
        <p:spPr>
          <a:xfrm>
            <a:off x="96520" y="833120"/>
            <a:ext cx="5398770" cy="4878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690" y="1102360"/>
            <a:ext cx="4657090" cy="3196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460" y="2221865"/>
            <a:ext cx="4398010" cy="31711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买卖原则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牛熊线</a:t>
            </a:r>
            <a:r>
              <a:rPr lang="en-US" altLang="zh-CN" sz="3600">
                <a:solidFill>
                  <a:schemeClr val="bg1"/>
                </a:solidFill>
              </a:rPr>
              <a:t>+</a:t>
            </a:r>
            <a:r>
              <a:rPr lang="zh-CN" altLang="en-US" sz="3600">
                <a:solidFill>
                  <a:schemeClr val="bg1"/>
                </a:solidFill>
              </a:rPr>
              <a:t>控盘判断个股买卖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3" name="图片 2" descr="牛熊线看控盘股的分化（2024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910" y="977265"/>
            <a:ext cx="10766425" cy="51295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14700" y="179768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00" y="268224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14700" y="356679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00" y="445135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869180" y="158051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市场简评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7"/>
            </p:custDataLst>
          </p:nvPr>
        </p:nvSpPr>
        <p:spPr>
          <a:xfrm>
            <a:off x="4076700" y="149733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4076700" y="326390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4076700" y="238061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076700" y="416877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869180" y="246380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主力控盘的使用的环境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4869180" y="334708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建立股池的方法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4869180" y="425196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买卖原则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市场简评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四月市场结构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5" y="4478020"/>
            <a:ext cx="3213100" cy="1680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5" y="748030"/>
            <a:ext cx="3212465" cy="1746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361565" y="2063750"/>
            <a:ext cx="1487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2024.4</a:t>
            </a:r>
            <a:r>
              <a:rPr lang="zh-CN" altLang="en-US">
                <a:highlight>
                  <a:srgbClr val="FFFF00"/>
                </a:highlight>
              </a:rPr>
              <a:t>月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" y="2593340"/>
            <a:ext cx="3212465" cy="1785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2362200" y="3853815"/>
            <a:ext cx="1486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2025.4</a:t>
            </a:r>
            <a:r>
              <a:rPr lang="zh-CN" altLang="en-US">
                <a:highlight>
                  <a:srgbClr val="FFFF00"/>
                </a:highlight>
              </a:rPr>
              <a:t>月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99335" y="5581650"/>
            <a:ext cx="1297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2026.4</a:t>
            </a:r>
            <a:r>
              <a:rPr lang="zh-CN" altLang="en-US">
                <a:highlight>
                  <a:srgbClr val="FFFF00"/>
                </a:highlight>
              </a:rPr>
              <a:t>月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99555" y="5011420"/>
            <a:ext cx="5389880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F315F3"/>
                </a:solidFill>
              </a:rPr>
              <a:t>近年四月特征</a:t>
            </a:r>
            <a:r>
              <a:rPr lang="zh-CN" altLang="en-US"/>
              <a:t>：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①指数</a:t>
            </a:r>
            <a:r>
              <a:rPr lang="zh-CN" altLang="en-US">
                <a:solidFill>
                  <a:srgbClr val="0029DA"/>
                </a:solidFill>
              </a:rPr>
              <a:t>挖坑</a:t>
            </a:r>
            <a:r>
              <a:rPr lang="zh-CN" altLang="en-US"/>
              <a:t>，逢跌金字塔布局</a:t>
            </a:r>
            <a:r>
              <a:rPr lang="zh-CN" altLang="en-US">
                <a:solidFill>
                  <a:srgbClr val="FF0000"/>
                </a:solidFill>
              </a:rPr>
              <a:t>宽基（</a:t>
            </a:r>
            <a:r>
              <a:rPr lang="en-US" altLang="zh-CN">
                <a:solidFill>
                  <a:srgbClr val="FF0000"/>
                </a:solidFill>
              </a:rPr>
              <a:t>ETF</a:t>
            </a:r>
            <a:r>
              <a:rPr lang="zh-CN" altLang="en-US">
                <a:solidFill>
                  <a:srgbClr val="FF0000"/>
                </a:solidFill>
              </a:rPr>
              <a:t>）易获利</a:t>
            </a:r>
            <a:r>
              <a:rPr lang="zh-CN" altLang="en-US"/>
              <a:t>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②市场以</a:t>
            </a:r>
            <a:r>
              <a:rPr lang="zh-CN" altLang="en-US">
                <a:solidFill>
                  <a:srgbClr val="FF0000"/>
                </a:solidFill>
              </a:rPr>
              <a:t>大而美</a:t>
            </a:r>
            <a:r>
              <a:rPr lang="zh-CN" altLang="en-US"/>
              <a:t>为风格拉抬指数。</a:t>
            </a:r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945" y="748030"/>
            <a:ext cx="3987165" cy="2244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070" y="3063875"/>
            <a:ext cx="3532505" cy="14147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200" y="3925570"/>
            <a:ext cx="3373755" cy="1390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文本框 27"/>
          <p:cNvSpPr txBox="1"/>
          <p:nvPr/>
        </p:nvSpPr>
        <p:spPr>
          <a:xfrm>
            <a:off x="8273415" y="3484880"/>
            <a:ext cx="20415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highlight>
                  <a:srgbClr val="FFFF00"/>
                </a:highlight>
              </a:rPr>
              <a:t>大市值</a:t>
            </a:r>
            <a:r>
              <a:rPr lang="en-US" altLang="zh-CN" sz="1400">
                <a:highlight>
                  <a:srgbClr val="FFFF00"/>
                </a:highlight>
              </a:rPr>
              <a:t>/</a:t>
            </a:r>
            <a:r>
              <a:rPr lang="zh-CN" altLang="en-US" sz="1400">
                <a:highlight>
                  <a:srgbClr val="FFFF00"/>
                </a:highlight>
              </a:rPr>
              <a:t>高控盘</a:t>
            </a:r>
            <a:r>
              <a:rPr lang="en-US" altLang="zh-CN" sz="1400">
                <a:highlight>
                  <a:srgbClr val="FFFF00"/>
                </a:highlight>
              </a:rPr>
              <a:t>/</a:t>
            </a:r>
            <a:r>
              <a:rPr lang="zh-CN" altLang="en-US" sz="1400">
                <a:highlight>
                  <a:srgbClr val="FFFF00"/>
                </a:highlight>
              </a:rPr>
              <a:t>高价股</a:t>
            </a:r>
            <a:endParaRPr lang="zh-CN" altLang="en-US" sz="1400">
              <a:highlight>
                <a:srgbClr val="FFFF00"/>
              </a:highlight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214610" y="4284345"/>
            <a:ext cx="1774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highlight>
                  <a:srgbClr val="FFFF00"/>
                </a:highlight>
              </a:rPr>
              <a:t>小盘</a:t>
            </a:r>
            <a:r>
              <a:rPr lang="en-US" altLang="zh-CN" sz="1400">
                <a:highlight>
                  <a:srgbClr val="FFFF00"/>
                </a:highlight>
              </a:rPr>
              <a:t>/</a:t>
            </a:r>
            <a:r>
              <a:rPr lang="zh-CN" altLang="en-US" sz="1400">
                <a:highlight>
                  <a:srgbClr val="FFFF00"/>
                </a:highlight>
              </a:rPr>
              <a:t>无控盘</a:t>
            </a:r>
            <a:r>
              <a:rPr lang="en-US" altLang="zh-CN" sz="1400">
                <a:highlight>
                  <a:srgbClr val="FFFF00"/>
                </a:highlight>
              </a:rPr>
              <a:t>/</a:t>
            </a:r>
            <a:r>
              <a:rPr lang="zh-CN" altLang="en-US" sz="1400">
                <a:highlight>
                  <a:srgbClr val="FFFF00"/>
                </a:highlight>
              </a:rPr>
              <a:t>低价股</a:t>
            </a:r>
            <a:endParaRPr lang="zh-CN" altLang="en-US" sz="1400">
              <a:highlight>
                <a:srgbClr val="FFFF00"/>
              </a:highlight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46290" y="2225040"/>
            <a:ext cx="3168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各指数中大市值带动指数反弹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7140" y="748030"/>
            <a:ext cx="2628265" cy="2432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6980" y="3254375"/>
            <a:ext cx="2642235" cy="2695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注意承压波段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819785"/>
            <a:ext cx="6969125" cy="2298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45" y="2183130"/>
            <a:ext cx="5417185" cy="41567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100455" y="3369945"/>
            <a:ext cx="318960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指数震荡信号：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①先涨的创业板指跌破五日线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②资金开始出现分歧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③短线上攻回落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305" y="826135"/>
            <a:ext cx="2510155" cy="12992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309880" y="4812665"/>
            <a:ext cx="5332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315F3"/>
                </a:solidFill>
              </a:rPr>
              <a:t>策略：</a:t>
            </a:r>
            <a:endParaRPr lang="zh-CN" altLang="en-US">
              <a:solidFill>
                <a:srgbClr val="F315F3"/>
              </a:solidFill>
            </a:endParaRPr>
          </a:p>
          <a:p>
            <a:r>
              <a:rPr lang="zh-CN" altLang="en-US"/>
              <a:t>①还在涨的主线品种持仓等分歧信号（</a:t>
            </a:r>
            <a:r>
              <a:rPr lang="zh-CN" altLang="en-US">
                <a:solidFill>
                  <a:srgbClr val="FF0000"/>
                </a:solidFill>
              </a:rPr>
              <a:t>光通信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②想买的试错补涨类，避免追高。（</a:t>
            </a:r>
            <a:r>
              <a:rPr lang="zh-CN" altLang="en-US">
                <a:solidFill>
                  <a:srgbClr val="0029DA"/>
                </a:solidFill>
              </a:rPr>
              <a:t>如航天、有色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③游资票方向分化大，少碰（</a:t>
            </a:r>
            <a:r>
              <a:rPr lang="zh-CN" altLang="en-US">
                <a:solidFill>
                  <a:srgbClr val="00B050"/>
                </a:solidFill>
              </a:rPr>
              <a:t>如医药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主力控盘使用环境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65" y="899795"/>
            <a:ext cx="6525895" cy="5284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</a:rPr>
              <a:t>1.</a:t>
            </a:r>
            <a:r>
              <a:rPr lang="zh-CN" altLang="en-US" sz="3600">
                <a:solidFill>
                  <a:schemeClr val="bg1"/>
                </a:solidFill>
              </a:rPr>
              <a:t>主力控盘指标的用法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665" y="985520"/>
            <a:ext cx="5727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12" name="文本框 11"/>
          <p:cNvSpPr txBox="1"/>
          <p:nvPr/>
        </p:nvSpPr>
        <p:spPr>
          <a:xfrm>
            <a:off x="7040245" y="3741420"/>
            <a:ext cx="4718050" cy="1889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FF0000"/>
                </a:solidFill>
              </a:rPr>
              <a:t>特点：</a:t>
            </a:r>
            <a:endParaRPr lang="en-US" altLang="zh-CN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/>
              <a:t>1.</a:t>
            </a:r>
            <a:r>
              <a:rPr lang="zh-CN" altLang="en-US"/>
              <a:t>资金沉淀深，个股走势</a:t>
            </a:r>
            <a:r>
              <a:rPr lang="zh-CN" altLang="en-US">
                <a:solidFill>
                  <a:srgbClr val="E61ADA"/>
                </a:solidFill>
              </a:rPr>
              <a:t>红肥绿瘦</a:t>
            </a:r>
            <a:r>
              <a:rPr lang="zh-CN" altLang="en-US"/>
              <a:t>，涨多跌少。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en-US" altLang="zh-CN"/>
              <a:t>2.</a:t>
            </a:r>
            <a:r>
              <a:rPr lang="zh-CN" altLang="en-US"/>
              <a:t>走势相对独立，</a:t>
            </a:r>
            <a:r>
              <a:rPr lang="zh-CN" altLang="en-US">
                <a:solidFill>
                  <a:srgbClr val="E61ADA"/>
                </a:solidFill>
              </a:rPr>
              <a:t>受大盘影响小</a:t>
            </a:r>
            <a:r>
              <a:rPr lang="zh-CN" altLang="en-US"/>
              <a:t>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en-US" altLang="zh-CN"/>
              <a:t>3.</a:t>
            </a:r>
            <a:r>
              <a:rPr lang="zh-CN" altLang="en-US">
                <a:solidFill>
                  <a:srgbClr val="E61ADA"/>
                </a:solidFill>
              </a:rPr>
              <a:t>容错率高</a:t>
            </a:r>
            <a:r>
              <a:rPr lang="zh-CN" altLang="en-US"/>
              <a:t>，走强走弱会反复有操作空间。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en-US" altLang="zh-CN"/>
              <a:t>4.</a:t>
            </a:r>
            <a:r>
              <a:rPr lang="zh-CN" altLang="en-US">
                <a:solidFill>
                  <a:srgbClr val="E61ADA"/>
                </a:solidFill>
              </a:rPr>
              <a:t>趋势明朗慢牛</a:t>
            </a:r>
            <a:r>
              <a:rPr lang="zh-CN" altLang="en-US"/>
              <a:t>，叠加流动资金也能走爆发。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380" y="985520"/>
            <a:ext cx="2849245" cy="2623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4702175" y="3331845"/>
            <a:ext cx="1635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主力控盘平台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5" y="1169035"/>
            <a:ext cx="1918335" cy="1309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55245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主力控控盘的使用环境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" y="885825"/>
            <a:ext cx="7458075" cy="5186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089265" y="1449705"/>
            <a:ext cx="36258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大盘黄色区域：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/>
              <a:t>①中线上攻在上</a:t>
            </a:r>
            <a:endParaRPr lang="zh-CN" altLang="en-US"/>
          </a:p>
          <a:p>
            <a:r>
              <a:rPr lang="zh-CN" altLang="en-US"/>
              <a:t>②趋势抱团股行情</a:t>
            </a:r>
            <a:endParaRPr lang="zh-CN" altLang="en-US"/>
          </a:p>
          <a:p>
            <a:r>
              <a:rPr lang="zh-CN" altLang="en-US"/>
              <a:t>③绩优</a:t>
            </a:r>
            <a:r>
              <a:rPr lang="en-US" altLang="zh-CN"/>
              <a:t>+</a:t>
            </a:r>
            <a:r>
              <a:rPr lang="zh-CN" altLang="en-US"/>
              <a:t>控盘股强者恒强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2977515"/>
            <a:ext cx="4782820" cy="32404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55245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  <a:sym typeface="+mn-ea"/>
              </a:rPr>
              <a:t>3.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有控盘和无控盘阶段</a:t>
            </a:r>
            <a:endParaRPr lang="zh-CN" altLang="en-US" sz="36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2450"/>
          <a:stretch>
            <a:fillRect/>
          </a:stretch>
        </p:blipFill>
        <p:spPr>
          <a:xfrm>
            <a:off x="641350" y="1073150"/>
            <a:ext cx="10287635" cy="4930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2306320" y="3434080"/>
            <a:ext cx="356933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无控盘阶段：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①</a:t>
            </a:r>
            <a:r>
              <a:rPr lang="en-US" altLang="zh-CN">
                <a:highlight>
                  <a:srgbClr val="FFFF00"/>
                </a:highlight>
              </a:rPr>
              <a:t>60</a:t>
            </a:r>
            <a:r>
              <a:rPr lang="zh-CN" altLang="en-US">
                <a:highlight>
                  <a:srgbClr val="FFFF00"/>
                </a:highlight>
              </a:rPr>
              <a:t>日均线下，上涨不持续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②负面消息缠身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③行业景气度低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9815" y="3295650"/>
            <a:ext cx="3664585" cy="1586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有控盘阶段：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①趋势慢牛，行情持续性好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②行业利好频出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  <a:sym typeface="+mn-ea"/>
              </a:rPr>
              <a:t>③</a:t>
            </a:r>
            <a:r>
              <a:rPr lang="zh-CN" altLang="en-US">
                <a:highlight>
                  <a:srgbClr val="FFFF00"/>
                </a:highlight>
              </a:rPr>
              <a:t>基本面好，行业龙头</a:t>
            </a:r>
            <a:endParaRPr lang="zh-CN" altLang="en-US">
              <a:highlight>
                <a:srgbClr val="FFFF00"/>
              </a:highlight>
            </a:endParaRPr>
          </a:p>
          <a:p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15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16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17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18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19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1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2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3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4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5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WPS 演示</Application>
  <PresentationFormat>宽屏</PresentationFormat>
  <Paragraphs>100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Light</vt:lpstr>
      <vt:lpstr>思源黑体 CN Bold</vt:lpstr>
      <vt:lpstr>思源黑体 CN Regular</vt:lpstr>
      <vt:lpstr>Impact</vt:lpstr>
      <vt:lpstr>思源黑体 CN Medium</vt:lpstr>
      <vt:lpstr>Arial Unicode MS</vt:lpstr>
      <vt:lpstr>Calibri</vt:lpstr>
      <vt:lpstr>优设标题黑</vt:lpstr>
      <vt:lpstr>思源黑体 CN Bold</vt:lpstr>
      <vt:lpstr>思源黑体 CN Light</vt:lpstr>
      <vt:lpstr>思源黑体 CN Medium</vt:lpstr>
      <vt:lpstr>思源黑体 CN Normal</vt:lpstr>
      <vt:lpstr>思源黑体 CN Regular</vt:lpstr>
      <vt:lpstr>文道标题黑</vt:lpstr>
      <vt:lpstr>文道潮黑体</vt:lpstr>
      <vt:lpstr>方正宝黑体 简 Light</vt:lpstr>
      <vt:lpstr>方正悠黑体</vt:lpstr>
      <vt:lpstr>方正宝黑体 简 Medium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孙</cp:lastModifiedBy>
  <cp:revision>701</cp:revision>
  <dcterms:created xsi:type="dcterms:W3CDTF">2019-06-19T02:08:00Z</dcterms:created>
  <dcterms:modified xsi:type="dcterms:W3CDTF">2026-04-20T09:28:02Z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59BC3DF784374FFE9248BDD012039189_13</vt:lpwstr>
  </property>
</Properties>
</file>