
<file path=[Content_Types].xml><?xml version="1.0" encoding="utf-8"?>
<Types xmlns="http://schemas.openxmlformats.org/package/2006/content-types">
  <Default Extension="png" ContentType="image/pn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3"/>
  </p:sldMasterIdLst>
  <p:notesMasterIdLst>
    <p:notesMasterId r:id="rId28"/>
  </p:notesMasterIdLst>
  <p:handoutMasterIdLst>
    <p:handoutMasterId r:id="rId29"/>
  </p:handoutMasterIdLst>
  <p:sldIdLst>
    <p:sldId id="263" r:id="rId4"/>
    <p:sldId id="271" r:id="rId5"/>
    <p:sldId id="296" r:id="rId6"/>
    <p:sldId id="2226" r:id="rId7"/>
    <p:sldId id="2250" r:id="rId8"/>
    <p:sldId id="2526" r:id="rId9"/>
    <p:sldId id="2510" r:id="rId10"/>
    <p:sldId id="2600" r:id="rId11"/>
    <p:sldId id="2602" r:id="rId12"/>
    <p:sldId id="1591" r:id="rId13"/>
    <p:sldId id="2486" r:id="rId14"/>
    <p:sldId id="2568" r:id="rId15"/>
    <p:sldId id="2527" r:id="rId16"/>
    <p:sldId id="2512" r:id="rId17"/>
    <p:sldId id="2584" r:id="rId18"/>
    <p:sldId id="2390" r:id="rId19"/>
    <p:sldId id="2585" r:id="rId20"/>
    <p:sldId id="2169" r:id="rId21"/>
    <p:sldId id="615" r:id="rId22"/>
    <p:sldId id="2279" r:id="rId23"/>
    <p:sldId id="1932" r:id="rId24"/>
    <p:sldId id="2184" r:id="rId25"/>
    <p:sldId id="1605" r:id="rId26"/>
    <p:sldId id="270" r:id="rId27"/>
  </p:sldIdLst>
  <p:sldSz cx="12192000" cy="6858000"/>
  <p:notesSz cx="6858000" cy="9144000"/>
  <p:custDataLst>
    <p:tags r:id="rId3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954" userDrawn="1">
          <p15:clr>
            <a:srgbClr val="A4A3A4"/>
          </p15:clr>
        </p15:guide>
        <p15:guide id="2" pos="3782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十二 猪肠" initials="十二" lastIdx="1" clrIdx="0"/>
  <p:cmAuthor id="2" name="Administrator" initials="A" lastIdx="3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29DA"/>
    <a:srgbClr val="D7000F"/>
    <a:srgbClr val="F315F3"/>
    <a:srgbClr val="3422E2"/>
    <a:srgbClr val="FFFFFF"/>
    <a:srgbClr val="CF00B5"/>
    <a:srgbClr val="CB02CD"/>
    <a:srgbClr val="FFF6CD"/>
    <a:srgbClr val="FFFDF5"/>
    <a:srgbClr val="FFDF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1954"/>
        <p:guide pos="3782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4" Type="http://schemas.openxmlformats.org/officeDocument/2006/relationships/tags" Target="tags/tag159.xml"/><Relationship Id="rId33" Type="http://schemas.openxmlformats.org/officeDocument/2006/relationships/commentAuthors" Target="commentAuthors.xml"/><Relationship Id="rId32" Type="http://schemas.openxmlformats.org/officeDocument/2006/relationships/tableStyles" Target="tableStyles.xml"/><Relationship Id="rId31" Type="http://schemas.openxmlformats.org/officeDocument/2006/relationships/viewProps" Target="viewProps.xml"/><Relationship Id="rId30" Type="http://schemas.openxmlformats.org/officeDocument/2006/relationships/presProps" Target="presProps.xml"/><Relationship Id="rId3" Type="http://schemas.openxmlformats.org/officeDocument/2006/relationships/slideMaster" Target="slideMasters/slideMaster2.xml"/><Relationship Id="rId29" Type="http://schemas.openxmlformats.org/officeDocument/2006/relationships/handoutMaster" Target="handoutMasters/handoutMaster1.xml"/><Relationship Id="rId28" Type="http://schemas.openxmlformats.org/officeDocument/2006/relationships/notesMaster" Target="notesMasters/notesMaster1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image" Target="../media/image3.png"/><Relationship Id="rId5" Type="http://schemas.openxmlformats.org/officeDocument/2006/relationships/tags" Target="../tags/tag2.xml"/><Relationship Id="rId4" Type="http://schemas.openxmlformats.org/officeDocument/2006/relationships/image" Target="../media/image2.png"/><Relationship Id="rId3" Type="http://schemas.openxmlformats.org/officeDocument/2006/relationships/tags" Target="../tags/tag1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38.xml"/><Relationship Id="rId4" Type="http://schemas.openxmlformats.org/officeDocument/2006/relationships/tags" Target="../tags/tag37.xml"/><Relationship Id="rId3" Type="http://schemas.openxmlformats.org/officeDocument/2006/relationships/tags" Target="../tags/tag36.xml"/><Relationship Id="rId2" Type="http://schemas.openxmlformats.org/officeDocument/2006/relationships/tags" Target="../tags/tag35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43.xml"/><Relationship Id="rId5" Type="http://schemas.openxmlformats.org/officeDocument/2006/relationships/tags" Target="../tags/tag42.xml"/><Relationship Id="rId4" Type="http://schemas.openxmlformats.org/officeDocument/2006/relationships/tags" Target="../tags/tag41.xml"/><Relationship Id="rId3" Type="http://schemas.openxmlformats.org/officeDocument/2006/relationships/tags" Target="../tags/tag40.xml"/><Relationship Id="rId2" Type="http://schemas.openxmlformats.org/officeDocument/2006/relationships/tags" Target="../tags/tag39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6" Type="http://schemas.openxmlformats.org/officeDocument/2006/relationships/tags" Target="../tags/tag49.xml"/><Relationship Id="rId5" Type="http://schemas.openxmlformats.org/officeDocument/2006/relationships/tags" Target="../tags/tag48.xml"/><Relationship Id="rId4" Type="http://schemas.openxmlformats.org/officeDocument/2006/relationships/tags" Target="../tags/tag47.xml"/><Relationship Id="rId3" Type="http://schemas.openxmlformats.org/officeDocument/2006/relationships/tags" Target="../tags/tag46.xml"/><Relationship Id="rId2" Type="http://schemas.openxmlformats.org/officeDocument/2006/relationships/tags" Target="../tags/tag45.xm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6" Type="http://schemas.openxmlformats.org/officeDocument/2006/relationships/tags" Target="../tags/tag54.xml"/><Relationship Id="rId5" Type="http://schemas.openxmlformats.org/officeDocument/2006/relationships/tags" Target="../tags/tag53.xml"/><Relationship Id="rId4" Type="http://schemas.openxmlformats.org/officeDocument/2006/relationships/tags" Target="../tags/tag52.xml"/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6" Type="http://schemas.openxmlformats.org/officeDocument/2006/relationships/tags" Target="../tags/tag59.xml"/><Relationship Id="rId5" Type="http://schemas.openxmlformats.org/officeDocument/2006/relationships/tags" Target="../tags/tag58.xml"/><Relationship Id="rId4" Type="http://schemas.openxmlformats.org/officeDocument/2006/relationships/tags" Target="../tags/tag57.xml"/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7" Type="http://schemas.openxmlformats.org/officeDocument/2006/relationships/tags" Target="../tags/tag65.xml"/><Relationship Id="rId6" Type="http://schemas.openxmlformats.org/officeDocument/2006/relationships/tags" Target="../tags/tag64.xml"/><Relationship Id="rId5" Type="http://schemas.openxmlformats.org/officeDocument/2006/relationships/tags" Target="../tags/tag63.xml"/><Relationship Id="rId4" Type="http://schemas.openxmlformats.org/officeDocument/2006/relationships/tags" Target="../tags/tag62.xml"/><Relationship Id="rId3" Type="http://schemas.openxmlformats.org/officeDocument/2006/relationships/tags" Target="../tags/tag61.xml"/><Relationship Id="rId2" Type="http://schemas.openxmlformats.org/officeDocument/2006/relationships/tags" Target="../tags/tag60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9" Type="http://schemas.openxmlformats.org/officeDocument/2006/relationships/tags" Target="../tags/tag73.xml"/><Relationship Id="rId8" Type="http://schemas.openxmlformats.org/officeDocument/2006/relationships/tags" Target="../tags/tag72.xml"/><Relationship Id="rId7" Type="http://schemas.openxmlformats.org/officeDocument/2006/relationships/tags" Target="../tags/tag71.xml"/><Relationship Id="rId6" Type="http://schemas.openxmlformats.org/officeDocument/2006/relationships/tags" Target="../tags/tag70.xml"/><Relationship Id="rId5" Type="http://schemas.openxmlformats.org/officeDocument/2006/relationships/tags" Target="../tags/tag69.xml"/><Relationship Id="rId4" Type="http://schemas.openxmlformats.org/officeDocument/2006/relationships/tags" Target="../tags/tag68.xml"/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5" Type="http://schemas.openxmlformats.org/officeDocument/2006/relationships/tags" Target="../tags/tag77.xml"/><Relationship Id="rId4" Type="http://schemas.openxmlformats.org/officeDocument/2006/relationships/tags" Target="../tags/tag76.xml"/><Relationship Id="rId3" Type="http://schemas.openxmlformats.org/officeDocument/2006/relationships/tags" Target="../tags/tag75.xml"/><Relationship Id="rId2" Type="http://schemas.openxmlformats.org/officeDocument/2006/relationships/tags" Target="../tags/tag74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4" Type="http://schemas.openxmlformats.org/officeDocument/2006/relationships/tags" Target="../tags/tag80.xml"/><Relationship Id="rId3" Type="http://schemas.openxmlformats.org/officeDocument/2006/relationships/tags" Target="../tags/tag79.xml"/><Relationship Id="rId2" Type="http://schemas.openxmlformats.org/officeDocument/2006/relationships/tags" Target="../tags/tag78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9" Type="http://schemas.openxmlformats.org/officeDocument/2006/relationships/tags" Target="../tags/tag6.xml"/><Relationship Id="rId8" Type="http://schemas.openxmlformats.org/officeDocument/2006/relationships/image" Target="../media/image3.png"/><Relationship Id="rId7" Type="http://schemas.openxmlformats.org/officeDocument/2006/relationships/tags" Target="../tags/tag5.xml"/><Relationship Id="rId6" Type="http://schemas.openxmlformats.org/officeDocument/2006/relationships/image" Target="../media/image2.png"/><Relationship Id="rId5" Type="http://schemas.openxmlformats.org/officeDocument/2006/relationships/tags" Target="../tags/tag4.xml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tags" Target="../tags/tag3.xml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7" Type="http://schemas.openxmlformats.org/officeDocument/2006/relationships/tags" Target="../tags/tag86.xml"/><Relationship Id="rId6" Type="http://schemas.openxmlformats.org/officeDocument/2006/relationships/tags" Target="../tags/tag85.xml"/><Relationship Id="rId5" Type="http://schemas.openxmlformats.org/officeDocument/2006/relationships/tags" Target="../tags/tag84.xml"/><Relationship Id="rId4" Type="http://schemas.openxmlformats.org/officeDocument/2006/relationships/tags" Target="../tags/tag83.xml"/><Relationship Id="rId3" Type="http://schemas.openxmlformats.org/officeDocument/2006/relationships/tags" Target="../tags/tag82.xml"/><Relationship Id="rId2" Type="http://schemas.openxmlformats.org/officeDocument/2006/relationships/tags" Target="../tags/tag81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6" Type="http://schemas.openxmlformats.org/officeDocument/2006/relationships/tags" Target="../tags/tag91.xml"/><Relationship Id="rId5" Type="http://schemas.openxmlformats.org/officeDocument/2006/relationships/tags" Target="../tags/tag90.xml"/><Relationship Id="rId4" Type="http://schemas.openxmlformats.org/officeDocument/2006/relationships/tags" Target="../tags/tag89.xml"/><Relationship Id="rId3" Type="http://schemas.openxmlformats.org/officeDocument/2006/relationships/tags" Target="../tags/tag88.xml"/><Relationship Id="rId2" Type="http://schemas.openxmlformats.org/officeDocument/2006/relationships/tags" Target="../tags/tag87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5" Type="http://schemas.openxmlformats.org/officeDocument/2006/relationships/tags" Target="../tags/tag95.xml"/><Relationship Id="rId4" Type="http://schemas.openxmlformats.org/officeDocument/2006/relationships/tags" Target="../tags/tag94.xml"/><Relationship Id="rId3" Type="http://schemas.openxmlformats.org/officeDocument/2006/relationships/tags" Target="../tags/tag93.xml"/><Relationship Id="rId2" Type="http://schemas.openxmlformats.org/officeDocument/2006/relationships/tags" Target="../tags/tag92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6" Type="http://schemas.openxmlformats.org/officeDocument/2006/relationships/tags" Target="../tags/tag100.xml"/><Relationship Id="rId5" Type="http://schemas.openxmlformats.org/officeDocument/2006/relationships/tags" Target="../tags/tag99.xml"/><Relationship Id="rId4" Type="http://schemas.openxmlformats.org/officeDocument/2006/relationships/tags" Target="../tags/tag98.xml"/><Relationship Id="rId3" Type="http://schemas.openxmlformats.org/officeDocument/2006/relationships/tags" Target="../tags/tag97.xml"/><Relationship Id="rId2" Type="http://schemas.openxmlformats.org/officeDocument/2006/relationships/tags" Target="../tags/tag96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image" Target="../media/image3.png"/><Relationship Id="rId5" Type="http://schemas.openxmlformats.org/officeDocument/2006/relationships/tags" Target="../tags/tag8.xml"/><Relationship Id="rId4" Type="http://schemas.openxmlformats.org/officeDocument/2006/relationships/image" Target="../media/image2.png"/><Relationship Id="rId3" Type="http://schemas.openxmlformats.org/officeDocument/2006/relationships/tags" Target="../tags/tag7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16.xml"/><Relationship Id="rId8" Type="http://schemas.openxmlformats.org/officeDocument/2006/relationships/tags" Target="../tags/tag15.xml"/><Relationship Id="rId7" Type="http://schemas.openxmlformats.org/officeDocument/2006/relationships/tags" Target="../tags/tag14.xml"/><Relationship Id="rId6" Type="http://schemas.openxmlformats.org/officeDocument/2006/relationships/tags" Target="../tags/tag13.xml"/><Relationship Id="rId5" Type="http://schemas.openxmlformats.org/officeDocument/2006/relationships/tags" Target="../tags/tag12.xml"/><Relationship Id="rId4" Type="http://schemas.openxmlformats.org/officeDocument/2006/relationships/tags" Target="../tags/tag11.xml"/><Relationship Id="rId3" Type="http://schemas.openxmlformats.org/officeDocument/2006/relationships/tags" Target="../tags/tag10.xml"/><Relationship Id="rId2" Type="http://schemas.openxmlformats.org/officeDocument/2006/relationships/tags" Target="../tags/tag9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23.xml"/><Relationship Id="rId3" Type="http://schemas.openxmlformats.org/officeDocument/2006/relationships/tags" Target="../tags/tag22.xml"/><Relationship Id="rId2" Type="http://schemas.openxmlformats.org/officeDocument/2006/relationships/tags" Target="../tags/tag21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29.xml"/><Relationship Id="rId6" Type="http://schemas.openxmlformats.org/officeDocument/2006/relationships/tags" Target="../tags/tag28.xml"/><Relationship Id="rId5" Type="http://schemas.openxmlformats.org/officeDocument/2006/relationships/tags" Target="../tags/tag27.xml"/><Relationship Id="rId4" Type="http://schemas.openxmlformats.org/officeDocument/2006/relationships/tags" Target="../tags/tag26.xml"/><Relationship Id="rId3" Type="http://schemas.openxmlformats.org/officeDocument/2006/relationships/tags" Target="../tags/tag25.xml"/><Relationship Id="rId2" Type="http://schemas.openxmlformats.org/officeDocument/2006/relationships/tags" Target="../tags/tag24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34.xml"/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标签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8" name="图片 7" descr="C:\Users\Administrator\Desktop\图片1.png图片1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920x1080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C:\Users\Administrator\Desktop\图片2.png图片2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239713" y="271780"/>
            <a:ext cx="11739880" cy="6456680"/>
          </a:xfrm>
          <a:prstGeom prst="rect">
            <a:avLst/>
          </a:prstGeom>
        </p:spPr>
      </p:pic>
      <p:pic>
        <p:nvPicPr>
          <p:cNvPr id="2" name="图片 1" descr="C:\Users\Administrator\Desktop\背景.png背景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标签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  <p:sp>
        <p:nvSpPr>
          <p:cNvPr id="9" name="圆角矩形 8"/>
          <p:cNvSpPr/>
          <p:nvPr userDrawn="1"/>
        </p:nvSpPr>
        <p:spPr>
          <a:xfrm>
            <a:off x="0" y="737870"/>
            <a:ext cx="12193200" cy="612076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 userDrawn="1">
            <p:custDataLst>
              <p:tags r:id="rId9"/>
            </p:custDataLst>
          </p:nvPr>
        </p:nvSpPr>
        <p:spPr>
          <a:xfrm>
            <a:off x="1270" y="6597650"/>
            <a:ext cx="12190730" cy="260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经传多赢资深投顾：罗雪奎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(A1120616080001)观点基于软件数据和理论模型分析，仅供参考，不构成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投资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建议，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市场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有风险，投资需谨慎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！</a:t>
            </a:r>
            <a:endParaRPr lang="zh-CN" altLang="en-US" sz="1100">
              <a:solidFill>
                <a:srgbClr val="9D9C97"/>
              </a:solidFill>
              <a:latin typeface="Noto Sans S Chinese Medium" panose="020B0600000000000000" charset="-122"/>
              <a:ea typeface="Noto Sans S Chinese Medium" panose="020B0600000000000000" charset="-122"/>
              <a:cs typeface="Noto Sans S Chinese Medium" panose="020B0600000000000000" charset="-122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标签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4" name="图片 3" descr="C:\Users\Administrator\Desktop\图片1.png图片1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tags" Target="../tags/tag44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0.xml"/><Relationship Id="rId7" Type="http://schemas.openxmlformats.org/officeDocument/2006/relationships/slideLayout" Target="../slideLayouts/slideLayout19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9" Type="http://schemas.openxmlformats.org/officeDocument/2006/relationships/theme" Target="../theme/theme2.xml"/><Relationship Id="rId18" Type="http://schemas.openxmlformats.org/officeDocument/2006/relationships/tags" Target="../tags/tag106.xml"/><Relationship Id="rId17" Type="http://schemas.openxmlformats.org/officeDocument/2006/relationships/image" Target="../media/image7.png"/><Relationship Id="rId16" Type="http://schemas.openxmlformats.org/officeDocument/2006/relationships/tags" Target="../tags/tag105.xml"/><Relationship Id="rId15" Type="http://schemas.openxmlformats.org/officeDocument/2006/relationships/tags" Target="../tags/tag104.xml"/><Relationship Id="rId14" Type="http://schemas.openxmlformats.org/officeDocument/2006/relationships/tags" Target="../tags/tag103.xml"/><Relationship Id="rId13" Type="http://schemas.openxmlformats.org/officeDocument/2006/relationships/tags" Target="../tags/tag102.xml"/><Relationship Id="rId12" Type="http://schemas.openxmlformats.org/officeDocument/2006/relationships/tags" Target="../tags/tag101.xml"/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3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 descr="组 2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1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3.xml"/><Relationship Id="rId6" Type="http://schemas.openxmlformats.org/officeDocument/2006/relationships/tags" Target="../tags/tag112.xml"/><Relationship Id="rId5" Type="http://schemas.openxmlformats.org/officeDocument/2006/relationships/tags" Target="../tags/tag111.xml"/><Relationship Id="rId4" Type="http://schemas.openxmlformats.org/officeDocument/2006/relationships/tags" Target="../tags/tag110.xml"/><Relationship Id="rId3" Type="http://schemas.openxmlformats.org/officeDocument/2006/relationships/tags" Target="../tags/tag109.xml"/><Relationship Id="rId2" Type="http://schemas.openxmlformats.org/officeDocument/2006/relationships/tags" Target="../tags/tag108.xml"/><Relationship Id="rId1" Type="http://schemas.openxmlformats.org/officeDocument/2006/relationships/tags" Target="../tags/tag10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7.xml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38.xml"/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39.xml"/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40.xml"/><Relationship Id="rId4" Type="http://schemas.openxmlformats.org/officeDocument/2006/relationships/image" Target="../media/image29.png"/><Relationship Id="rId3" Type="http://schemas.microsoft.com/office/2007/relationships/media" Target="../media/media1.mp4"/><Relationship Id="rId2" Type="http://schemas.openxmlformats.org/officeDocument/2006/relationships/video" Target="../media/media1.mp4"/><Relationship Id="rId1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41.xml"/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42.xml"/><Relationship Id="rId4" Type="http://schemas.openxmlformats.org/officeDocument/2006/relationships/image" Target="../media/image36.png"/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143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144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45.xml"/><Relationship Id="rId2" Type="http://schemas.openxmlformats.org/officeDocument/2006/relationships/image" Target="../media/image15.png"/><Relationship Id="rId1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46.xml"/><Relationship Id="rId2" Type="http://schemas.openxmlformats.org/officeDocument/2006/relationships/image" Target="../media/image45.png"/><Relationship Id="rId1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121.xml"/><Relationship Id="rId8" Type="http://schemas.openxmlformats.org/officeDocument/2006/relationships/tags" Target="../tags/tag120.xml"/><Relationship Id="rId7" Type="http://schemas.openxmlformats.org/officeDocument/2006/relationships/tags" Target="../tags/tag119.xml"/><Relationship Id="rId6" Type="http://schemas.openxmlformats.org/officeDocument/2006/relationships/tags" Target="../tags/tag118.xml"/><Relationship Id="rId5" Type="http://schemas.openxmlformats.org/officeDocument/2006/relationships/tags" Target="../tags/tag117.xml"/><Relationship Id="rId4" Type="http://schemas.openxmlformats.org/officeDocument/2006/relationships/tags" Target="../tags/tag116.xml"/><Relationship Id="rId3" Type="http://schemas.openxmlformats.org/officeDocument/2006/relationships/tags" Target="../tags/tag115.xml"/><Relationship Id="rId2" Type="http://schemas.openxmlformats.org/officeDocument/2006/relationships/tags" Target="../tags/tag114.xml"/><Relationship Id="rId15" Type="http://schemas.openxmlformats.org/officeDocument/2006/relationships/slideLayout" Target="../slideLayouts/slideLayout3.xml"/><Relationship Id="rId14" Type="http://schemas.openxmlformats.org/officeDocument/2006/relationships/tags" Target="../tags/tag125.xml"/><Relationship Id="rId13" Type="http://schemas.openxmlformats.org/officeDocument/2006/relationships/image" Target="../media/image8.png"/><Relationship Id="rId12" Type="http://schemas.openxmlformats.org/officeDocument/2006/relationships/tags" Target="../tags/tag124.xml"/><Relationship Id="rId11" Type="http://schemas.openxmlformats.org/officeDocument/2006/relationships/tags" Target="../tags/tag123.xml"/><Relationship Id="rId10" Type="http://schemas.openxmlformats.org/officeDocument/2006/relationships/tags" Target="../tags/tag122.xml"/><Relationship Id="rId1" Type="http://schemas.openxmlformats.org/officeDocument/2006/relationships/tags" Target="../tags/tag113.xml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47.xml"/><Relationship Id="rId2" Type="http://schemas.openxmlformats.org/officeDocument/2006/relationships/image" Target="../media/image46.png"/><Relationship Id="rId1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48.xml"/><Relationship Id="rId2" Type="http://schemas.openxmlformats.org/officeDocument/2006/relationships/image" Target="../media/image47.png"/><Relationship Id="rId1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149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image" Target="../media/image48.png"/></Relationships>
</file>

<file path=ppt/slides/_rels/slide23.xml.rels><?xml version="1.0" encoding="UTF-8" standalone="yes"?>
<Relationships xmlns="http://schemas.openxmlformats.org/package/2006/relationships"><Relationship Id="rId9" Type="http://schemas.openxmlformats.org/officeDocument/2006/relationships/image" Target="../media/image57.png"/><Relationship Id="rId8" Type="http://schemas.openxmlformats.org/officeDocument/2006/relationships/tags" Target="../tags/tag153.xml"/><Relationship Id="rId7" Type="http://schemas.openxmlformats.org/officeDocument/2006/relationships/image" Target="../media/image56.png"/><Relationship Id="rId6" Type="http://schemas.openxmlformats.org/officeDocument/2006/relationships/tags" Target="../tags/tag152.xml"/><Relationship Id="rId5" Type="http://schemas.openxmlformats.org/officeDocument/2006/relationships/tags" Target="../tags/tag151.xml"/><Relationship Id="rId4" Type="http://schemas.openxmlformats.org/officeDocument/2006/relationships/tags" Target="../tags/tag150.xml"/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2" Type="http://schemas.openxmlformats.org/officeDocument/2006/relationships/slideLayout" Target="../slideLayouts/slideLayout2.xml"/><Relationship Id="rId11" Type="http://schemas.openxmlformats.org/officeDocument/2006/relationships/tags" Target="../tags/tag154.xml"/><Relationship Id="rId10" Type="http://schemas.openxmlformats.org/officeDocument/2006/relationships/image" Target="../media/image58.png"/><Relationship Id="rId1" Type="http://schemas.openxmlformats.org/officeDocument/2006/relationships/image" Target="../media/image53.png"/></Relationships>
</file>

<file path=ppt/slides/_rels/slide2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158.xml"/><Relationship Id="rId5" Type="http://schemas.openxmlformats.org/officeDocument/2006/relationships/tags" Target="../tags/tag157.xml"/><Relationship Id="rId4" Type="http://schemas.openxmlformats.org/officeDocument/2006/relationships/image" Target="../media/image3.png"/><Relationship Id="rId3" Type="http://schemas.openxmlformats.org/officeDocument/2006/relationships/tags" Target="../tags/tag156.xml"/><Relationship Id="rId2" Type="http://schemas.openxmlformats.org/officeDocument/2006/relationships/image" Target="../media/image1.png"/><Relationship Id="rId1" Type="http://schemas.openxmlformats.org/officeDocument/2006/relationships/tags" Target="../tags/tag15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6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tags" Target="../tags/tag131.xml"/><Relationship Id="rId8" Type="http://schemas.openxmlformats.org/officeDocument/2006/relationships/tags" Target="../tags/tag130.xml"/><Relationship Id="rId7" Type="http://schemas.openxmlformats.org/officeDocument/2006/relationships/tags" Target="../tags/tag129.xml"/><Relationship Id="rId6" Type="http://schemas.openxmlformats.org/officeDocument/2006/relationships/image" Target="../media/image11.png"/><Relationship Id="rId5" Type="http://schemas.openxmlformats.org/officeDocument/2006/relationships/tags" Target="../tags/tag128.xml"/><Relationship Id="rId4" Type="http://schemas.openxmlformats.org/officeDocument/2006/relationships/image" Target="../media/image10.png"/><Relationship Id="rId3" Type="http://schemas.openxmlformats.org/officeDocument/2006/relationships/tags" Target="../tags/tag127.xml"/><Relationship Id="rId2" Type="http://schemas.openxmlformats.org/officeDocument/2006/relationships/image" Target="../media/image9.png"/><Relationship Id="rId10" Type="http://schemas.openxmlformats.org/officeDocument/2006/relationships/slideLayout" Target="../slideLayouts/slideLayout2.xml"/><Relationship Id="rId1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32.xml"/><Relationship Id="rId4" Type="http://schemas.openxmlformats.org/officeDocument/2006/relationships/image" Target="../media/image14.png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33.xml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134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35.xml"/><Relationship Id="rId2" Type="http://schemas.openxmlformats.org/officeDocument/2006/relationships/image" Target="../media/image22.png"/><Relationship Id="rId1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36.xml"/><Relationship Id="rId1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 userDrawn="1">
            <p:custDataLst>
              <p:tags r:id="rId1"/>
            </p:custDataLst>
          </p:nvPr>
        </p:nvSpPr>
        <p:spPr>
          <a:xfrm>
            <a:off x="1529715" y="1252855"/>
            <a:ext cx="9133840" cy="31692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0000" spc="800">
                <a:solidFill>
                  <a:srgbClr val="C20006"/>
                </a:solidFill>
                <a:effectLst>
                  <a:outerShdw blurRad="50800" dist="38100" dir="2700000" algn="tl" rotWithShape="0">
                    <a:srgbClr val="A20007">
                      <a:alpha val="80000"/>
                    </a:srgbClr>
                  </a:outerShdw>
                </a:effectLst>
                <a:uFillTx/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经传多赢</a:t>
            </a:r>
            <a:endParaRPr lang="zh-CN" altLang="en-US" sz="10000" spc="800">
              <a:solidFill>
                <a:srgbClr val="C20006"/>
              </a:solidFill>
              <a:effectLst>
                <a:outerShdw blurRad="50800" dist="38100" dir="2700000" algn="tl" rotWithShape="0">
                  <a:srgbClr val="A20007">
                    <a:alpha val="80000"/>
                  </a:srgbClr>
                </a:outerShdw>
              </a:effectLst>
              <a:uFillTx/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  <a:p>
            <a:pPr algn="ctr"/>
            <a:r>
              <a:rPr lang="zh-CN" altLang="en-US" sz="10000" spc="800">
                <a:solidFill>
                  <a:srgbClr val="C20006"/>
                </a:solidFill>
                <a:effectLst>
                  <a:outerShdw blurRad="50800" dist="38100" dir="2700000" algn="tl" rotWithShape="0">
                    <a:srgbClr val="A20007">
                      <a:alpha val="80000"/>
                    </a:srgbClr>
                  </a:outerShdw>
                </a:effectLst>
                <a:uFillTx/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短线突击营</a:t>
            </a:r>
            <a:endParaRPr lang="zh-CN" altLang="en-US" sz="10000" spc="800">
              <a:solidFill>
                <a:srgbClr val="C20006"/>
              </a:solidFill>
              <a:effectLst>
                <a:outerShdw blurRad="50800" dist="38100" dir="2700000" algn="tl" rotWithShape="0">
                  <a:srgbClr val="A20007">
                    <a:alpha val="80000"/>
                  </a:srgbClr>
                </a:outerShdw>
              </a:effectLst>
              <a:uFillTx/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</p:txBody>
      </p:sp>
      <p:sp>
        <p:nvSpPr>
          <p:cNvPr id="5" name="文本框 4"/>
          <p:cNvSpPr txBox="1"/>
          <p:nvPr userDrawn="1">
            <p:custDataLst>
              <p:tags r:id="rId2"/>
            </p:custDataLst>
          </p:nvPr>
        </p:nvSpPr>
        <p:spPr>
          <a:xfrm>
            <a:off x="1529080" y="1171575"/>
            <a:ext cx="9133840" cy="31692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buClrTx/>
              <a:buSzTx/>
              <a:buFontTx/>
            </a:pPr>
            <a:r>
              <a:rPr lang="zh-CN" altLang="en-US" sz="10000" spc="8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经传多赢</a:t>
            </a:r>
            <a:endParaRPr lang="zh-CN" altLang="en-US" sz="10000" spc="800">
              <a:gradFill>
                <a:gsLst>
                  <a:gs pos="30000">
                    <a:srgbClr val="FFFAEB"/>
                  </a:gs>
                  <a:gs pos="100000">
                    <a:schemeClr val="accent4">
                      <a:lumMod val="40000"/>
                      <a:lumOff val="60000"/>
                    </a:schemeClr>
                  </a:gs>
                </a:gsLst>
                <a:lin ang="5400000" scaled="0"/>
              </a:gradFill>
              <a:effectLst>
                <a:outerShdw blurRad="50800" dist="38100" dir="2700000" algn="tl" rotWithShape="0">
                  <a:srgbClr val="C20006">
                    <a:alpha val="40000"/>
                  </a:srgbClr>
                </a:outerShdw>
              </a:effectLst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10000" spc="8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短线突击营</a:t>
            </a:r>
            <a:endParaRPr lang="zh-CN" altLang="en-US" sz="10000" spc="800">
              <a:gradFill>
                <a:gsLst>
                  <a:gs pos="30000">
                    <a:srgbClr val="FFFAEB"/>
                  </a:gs>
                  <a:gs pos="100000">
                    <a:schemeClr val="accent4">
                      <a:lumMod val="40000"/>
                      <a:lumOff val="60000"/>
                    </a:schemeClr>
                  </a:gs>
                </a:gsLst>
                <a:lin ang="5400000" scaled="0"/>
              </a:gradFill>
              <a:effectLst>
                <a:outerShdw blurRad="50800" dist="38100" dir="2700000" algn="tl" rotWithShape="0">
                  <a:srgbClr val="C20006">
                    <a:alpha val="40000"/>
                  </a:srgbClr>
                </a:outerShdw>
              </a:effectLst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2650808" y="4422140"/>
            <a:ext cx="6890385" cy="774065"/>
            <a:chOff x="3942" y="6908"/>
            <a:chExt cx="9742" cy="1219"/>
          </a:xfrm>
        </p:grpSpPr>
        <p:grpSp>
          <p:nvGrpSpPr>
            <p:cNvPr id="6" name="组合 5"/>
            <p:cNvGrpSpPr/>
            <p:nvPr/>
          </p:nvGrpSpPr>
          <p:grpSpPr>
            <a:xfrm>
              <a:off x="3942" y="6908"/>
              <a:ext cx="9742" cy="1219"/>
              <a:chOff x="3088" y="8669"/>
              <a:chExt cx="12606" cy="1450"/>
            </a:xfrm>
          </p:grpSpPr>
          <p:sp>
            <p:nvSpPr>
              <p:cNvPr id="10" name="六边形 9"/>
              <p:cNvSpPr/>
              <p:nvPr>
                <p:custDataLst>
                  <p:tags r:id="rId3"/>
                </p:custDataLst>
              </p:nvPr>
            </p:nvSpPr>
            <p:spPr>
              <a:xfrm>
                <a:off x="3088" y="8669"/>
                <a:ext cx="12606" cy="1449"/>
              </a:xfrm>
              <a:prstGeom prst="hexagon">
                <a:avLst>
                  <a:gd name="adj" fmla="val 41063"/>
                  <a:gd name="vf" fmla="val 115470"/>
                </a:avLst>
              </a:prstGeom>
              <a:solidFill>
                <a:srgbClr val="FFEECB">
                  <a:alpha val="20000"/>
                </a:srgbClr>
              </a:solidFill>
              <a:ln>
                <a:noFill/>
              </a:ln>
              <a:effectLst>
                <a:outerShdw dist="25400" dir="5400000" algn="t" rotWithShape="0">
                  <a:srgbClr val="BB0006">
                    <a:alpha val="10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numCol="1" spcCol="0" rtlCol="0" fromWordArt="0" anchor="ctr" anchorCtr="0" forceAA="0" compatLnSpc="1">
                <a:noAutofit/>
              </a:bodyPr>
              <a:p>
                <a:pPr lvl="0" algn="ctr">
                  <a:buClrTx/>
                  <a:buSzTx/>
                  <a:buFontTx/>
                </a:pPr>
                <a:endParaRPr lang="en-US" altLang="zh-CN">
                  <a:sym typeface="+mn-ea"/>
                </a:endParaRPr>
              </a:p>
            </p:txBody>
          </p:sp>
          <p:sp>
            <p:nvSpPr>
              <p:cNvPr id="12" name="六边形 11"/>
              <p:cNvSpPr/>
              <p:nvPr>
                <p:custDataLst>
                  <p:tags r:id="rId4"/>
                </p:custDataLst>
              </p:nvPr>
            </p:nvSpPr>
            <p:spPr>
              <a:xfrm>
                <a:off x="3324" y="8669"/>
                <a:ext cx="12135" cy="1450"/>
              </a:xfrm>
              <a:prstGeom prst="hexagon">
                <a:avLst>
                  <a:gd name="adj" fmla="val 41063"/>
                  <a:gd name="vf" fmla="val 115470"/>
                </a:avLst>
              </a:prstGeom>
              <a:gradFill>
                <a:gsLst>
                  <a:gs pos="0">
                    <a:srgbClr val="FFD5A6"/>
                  </a:gs>
                  <a:gs pos="54000">
                    <a:srgbClr val="FFEECB"/>
                  </a:gs>
                  <a:gs pos="100000">
                    <a:srgbClr val="FFD5A6"/>
                  </a:gs>
                </a:gsLst>
                <a:lin ang="0" scaled="0"/>
              </a:gradFill>
              <a:ln>
                <a:noFill/>
              </a:ln>
              <a:effectLst>
                <a:innerShdw blurRad="38100" dist="25400" dir="2700000">
                  <a:srgbClr val="A20007">
                    <a:alpha val="7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r>
                  <a:rPr lang="en-US" altLang="zh-CN"/>
                  <a:t>.</a:t>
                </a:r>
                <a:endParaRPr lang="en-US" altLang="zh-CN"/>
              </a:p>
            </p:txBody>
          </p:sp>
        </p:grpSp>
        <p:sp>
          <p:nvSpPr>
            <p:cNvPr id="13" name="文本框 12"/>
            <p:cNvSpPr txBox="1"/>
            <p:nvPr>
              <p:custDataLst>
                <p:tags r:id="rId5"/>
              </p:custDataLst>
            </p:nvPr>
          </p:nvSpPr>
          <p:spPr>
            <a:xfrm>
              <a:off x="4729" y="7155"/>
              <a:ext cx="8167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每周日至周四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 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19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: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30-20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: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15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 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火爆开讲</a:t>
              </a:r>
              <a:endParaRPr lang="zh-CN" altLang="en-US" sz="2400">
                <a:solidFill>
                  <a:srgbClr val="EB0B16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</p:grpSp>
    </p:spTree>
    <p:custDataLst>
      <p:tags r:id="rId6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4226561" y="185324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2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FAFAFA"/>
                  </a:gs>
                  <a:gs pos="100000">
                    <a:srgbClr val="FFFC91"/>
                  </a:gs>
                </a:gsLst>
                <a:lin ang="5400000" scaled="0"/>
              </a:gra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思源黑体 CN Normal" panose="020B0400000000000000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626870" y="2909570"/>
            <a:ext cx="893826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7200" b="1"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盘面看点</a:t>
            </a:r>
            <a:endParaRPr lang="zh-CN" sz="7200" b="1">
              <a:gradFill>
                <a:gsLst>
                  <a:gs pos="0">
                    <a:srgbClr val="FAFAFA"/>
                  </a:gs>
                  <a:gs pos="100000">
                    <a:srgbClr val="FFFC91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3394711" y="2857500"/>
            <a:ext cx="540258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2107565" y="0"/>
            <a:ext cx="873696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1.</a:t>
            </a: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牛线走平</a:t>
            </a: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——</a:t>
            </a: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超跌反弹（</a:t>
            </a: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4.16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）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3365" y="932815"/>
            <a:ext cx="6859270" cy="526605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5915" y="4280535"/>
            <a:ext cx="7964170" cy="114681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2670" y="932815"/>
            <a:ext cx="4326890" cy="304292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文本框 5"/>
          <p:cNvSpPr txBox="1"/>
          <p:nvPr/>
        </p:nvSpPr>
        <p:spPr>
          <a:xfrm>
            <a:off x="2966720" y="6263640"/>
            <a:ext cx="56921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群体超跌后</a:t>
            </a:r>
            <a:r>
              <a:rPr lang="en-US" altLang="zh-CN">
                <a:highlight>
                  <a:srgbClr val="FFFF00"/>
                </a:highlight>
              </a:rPr>
              <a:t>2</a:t>
            </a:r>
            <a:r>
              <a:rPr lang="zh-CN" altLang="en-US">
                <a:highlight>
                  <a:srgbClr val="FFFF00"/>
                </a:highlight>
              </a:rPr>
              <a:t>个月个股超跌修复</a:t>
            </a:r>
            <a:endParaRPr lang="zh-CN" altLang="en-US">
              <a:highlight>
                <a:srgbClr val="FFFF00"/>
              </a:highlight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2025015" y="0"/>
            <a:ext cx="873696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36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1.</a:t>
            </a:r>
            <a:r>
              <a:rPr lang="zh-CN" altLang="en-US" sz="36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海洋寻底鱼苗（电脑选股）</a:t>
            </a:r>
            <a:endParaRPr lang="en-US" altLang="zh-CN" sz="36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92760" y="5259705"/>
            <a:ext cx="492188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solidFill>
                  <a:srgbClr val="FF0000"/>
                </a:solidFill>
              </a:rPr>
              <a:t>5-6</a:t>
            </a:r>
            <a:r>
              <a:rPr lang="zh-CN" altLang="en-US">
                <a:solidFill>
                  <a:srgbClr val="FF0000"/>
                </a:solidFill>
              </a:rPr>
              <a:t>月业绩真空期</a:t>
            </a:r>
            <a:endParaRPr lang="zh-CN" altLang="en-US">
              <a:solidFill>
                <a:srgbClr val="FF0000"/>
              </a:solidFill>
            </a:endParaRPr>
          </a:p>
          <a:p>
            <a:endParaRPr lang="zh-CN" altLang="en-US"/>
          </a:p>
          <a:p>
            <a:r>
              <a:rPr lang="zh-CN" altLang="en-US">
                <a:solidFill>
                  <a:srgbClr val="F315F3"/>
                </a:solidFill>
              </a:rPr>
              <a:t>选股王：</a:t>
            </a:r>
            <a:r>
              <a:rPr lang="zh-CN" altLang="en-US"/>
              <a:t>熊线上移</a:t>
            </a:r>
            <a:r>
              <a:rPr lang="en-US" altLang="zh-CN"/>
              <a:t>+</a:t>
            </a:r>
            <a:r>
              <a:rPr lang="zh-CN" altLang="en-US"/>
              <a:t>资金翻红</a:t>
            </a:r>
            <a:endParaRPr lang="zh-CN" altLang="en-US"/>
          </a:p>
          <a:p>
            <a:r>
              <a:rPr lang="zh-CN" altLang="en-US">
                <a:solidFill>
                  <a:srgbClr val="F315F3"/>
                </a:solidFill>
              </a:rPr>
              <a:t>机构版：</a:t>
            </a:r>
            <a:r>
              <a:rPr lang="zh-CN" altLang="en-US"/>
              <a:t>十日大单</a:t>
            </a:r>
            <a:r>
              <a:rPr lang="en-US" altLang="zh-CN"/>
              <a:t>+</a:t>
            </a:r>
            <a:r>
              <a:rPr lang="zh-CN" altLang="en-US">
                <a:sym typeface="+mn-ea"/>
              </a:rPr>
              <a:t>熊线上移</a:t>
            </a:r>
            <a:r>
              <a:rPr lang="en-US" altLang="zh-CN">
                <a:sym typeface="+mn-ea"/>
              </a:rPr>
              <a:t>+</a:t>
            </a:r>
            <a:r>
              <a:rPr lang="zh-CN" altLang="en-US">
                <a:sym typeface="+mn-ea"/>
              </a:rPr>
              <a:t>资金翻红</a:t>
            </a:r>
            <a:endParaRPr lang="en-US" altLang="zh-CN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5885" y="975995"/>
            <a:ext cx="5759450" cy="413639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0010" y="1426845"/>
            <a:ext cx="5238750" cy="348361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3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2107565" y="0"/>
            <a:ext cx="873696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36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1.</a:t>
            </a:r>
            <a:r>
              <a:rPr lang="zh-CN" altLang="en-US" sz="36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海洋寻底鱼苗（手机选股）</a:t>
            </a:r>
            <a:r>
              <a:rPr lang="en-US" altLang="zh-CN" sz="36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4.23</a:t>
            </a:r>
            <a:endParaRPr lang="en-US" altLang="zh-CN" sz="36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7790" y="1059815"/>
            <a:ext cx="7375525" cy="5320665"/>
          </a:xfrm>
          <a:prstGeom prst="rect">
            <a:avLst/>
          </a:prstGeom>
        </p:spPr>
      </p:pic>
      <p:pic>
        <p:nvPicPr>
          <p:cNvPr id="7" name="773121da3776a19e90f3090092cd4532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75880" y="1059815"/>
            <a:ext cx="2648585" cy="519366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2107565" y="0"/>
            <a:ext cx="873696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2.</a:t>
            </a: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短期异动（军工）</a:t>
            </a: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4.23</a:t>
            </a:r>
            <a:endParaRPr lang="en-US" altLang="zh-CN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96240" y="999490"/>
            <a:ext cx="5807710" cy="402209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7185" y="909955"/>
            <a:ext cx="3034665" cy="273621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2895" y="3787775"/>
            <a:ext cx="3068955" cy="250190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2107565" y="0"/>
            <a:ext cx="873696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2.</a:t>
            </a: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短期异动</a:t>
            </a: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（低空经济）</a:t>
            </a:r>
            <a:endParaRPr lang="zh-CN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4935" y="868680"/>
            <a:ext cx="7729855" cy="522033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38465" y="981710"/>
            <a:ext cx="4043680" cy="204216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8465" y="3237230"/>
            <a:ext cx="4043045" cy="196088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9" name="文本框 8"/>
          <p:cNvSpPr txBox="1"/>
          <p:nvPr/>
        </p:nvSpPr>
        <p:spPr>
          <a:xfrm>
            <a:off x="1510665" y="6189345"/>
            <a:ext cx="74447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低空经济资金持续活跃，高标高位震荡，低位补涨类大单有博弈机会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9095" y="1364615"/>
            <a:ext cx="3496945" cy="187261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5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rcRect r="43000"/>
          <a:stretch>
            <a:fillRect/>
          </a:stretch>
        </p:blipFill>
        <p:spPr>
          <a:xfrm>
            <a:off x="527050" y="878205"/>
            <a:ext cx="4472305" cy="543115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3" name="文本框 2"/>
          <p:cNvSpPr txBox="1"/>
          <p:nvPr/>
        </p:nvSpPr>
        <p:spPr>
          <a:xfrm>
            <a:off x="1863725" y="0"/>
            <a:ext cx="877760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平均股价周线金叉在即</a:t>
            </a:r>
            <a:endParaRPr lang="zh-CN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957580" y="2844165"/>
            <a:ext cx="451739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00">
                <a:solidFill>
                  <a:srgbClr val="FF0000"/>
                </a:solidFill>
                <a:highlight>
                  <a:srgbClr val="FFFF00"/>
                </a:highlight>
              </a:rPr>
              <a:t>平均股价</a:t>
            </a:r>
            <a:r>
              <a:rPr lang="zh-CN" altLang="en-US" sz="1600">
                <a:highlight>
                  <a:srgbClr val="FFFF00"/>
                </a:highlight>
              </a:rPr>
              <a:t>代表的中小盘个股死叉五周</a:t>
            </a:r>
            <a:endParaRPr lang="zh-CN" altLang="en-US" sz="1600">
              <a:highlight>
                <a:srgbClr val="FFFF00"/>
              </a:highlight>
            </a:endParaRPr>
          </a:p>
          <a:p>
            <a:r>
              <a:rPr lang="zh-CN" altLang="en-US" sz="1600">
                <a:highlight>
                  <a:srgbClr val="FFFF00"/>
                </a:highlight>
              </a:rPr>
              <a:t>积累了强烈的反弹需求，小盘题材股</a:t>
            </a:r>
            <a:endParaRPr lang="zh-CN" altLang="en-US" sz="1600">
              <a:highlight>
                <a:srgbClr val="FFFF00"/>
              </a:highlight>
            </a:endParaRPr>
          </a:p>
          <a:p>
            <a:r>
              <a:rPr lang="zh-CN" altLang="en-US" sz="1600">
                <a:highlight>
                  <a:srgbClr val="FFFF00"/>
                </a:highlight>
              </a:rPr>
              <a:t>随时开始爆发。（周线金叉板块开始增加）</a:t>
            </a:r>
            <a:endParaRPr lang="zh-CN" altLang="en-US" sz="1600">
              <a:highlight>
                <a:srgbClr val="FFFF00"/>
              </a:highlight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4135" y="3778250"/>
            <a:ext cx="3460750" cy="27940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00650" y="995045"/>
            <a:ext cx="3275330" cy="267906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77275" y="995045"/>
            <a:ext cx="3307715" cy="267843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6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rcRect r="26476"/>
          <a:stretch>
            <a:fillRect/>
          </a:stretch>
        </p:blipFill>
        <p:spPr>
          <a:xfrm>
            <a:off x="179070" y="946150"/>
            <a:ext cx="5614670" cy="52705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3" name="文本框 2"/>
          <p:cNvSpPr txBox="1"/>
          <p:nvPr/>
        </p:nvSpPr>
        <p:spPr>
          <a:xfrm>
            <a:off x="1863725" y="0"/>
            <a:ext cx="877760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平均股价周线金叉在即</a:t>
            </a:r>
            <a:endParaRPr lang="zh-CN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6515" y="306070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周线金叉</a:t>
            </a:r>
            <a:r>
              <a:rPr lang="en-US" altLang="zh-CN">
                <a:highlight>
                  <a:srgbClr val="FFFF00"/>
                </a:highlight>
              </a:rPr>
              <a:t>+</a:t>
            </a:r>
            <a:r>
              <a:rPr lang="zh-CN" altLang="en-US">
                <a:highlight>
                  <a:srgbClr val="FFFF00"/>
                </a:highlight>
              </a:rPr>
              <a:t>熊线上移</a:t>
            </a:r>
            <a:r>
              <a:rPr lang="en-US" altLang="zh-CN">
                <a:highlight>
                  <a:srgbClr val="FFFF00"/>
                </a:highlight>
              </a:rPr>
              <a:t>+</a:t>
            </a:r>
            <a:r>
              <a:rPr lang="zh-CN" altLang="en-US">
                <a:highlight>
                  <a:srgbClr val="FFFF00"/>
                </a:highlight>
              </a:rPr>
              <a:t>大单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8515" y="949960"/>
            <a:ext cx="3234690" cy="247904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5190" y="3529965"/>
            <a:ext cx="3100705" cy="28829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30005" y="2326005"/>
            <a:ext cx="2933700" cy="210693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6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2576195" y="0"/>
            <a:ext cx="770191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股票的不同阶段</a:t>
            </a:r>
            <a:endParaRPr lang="zh-CN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5" name="图片 4" descr="行情的阶段（2021）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2395" y="920115"/>
            <a:ext cx="9526270" cy="530606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6096000" y="3842385"/>
            <a:ext cx="996315" cy="974725"/>
          </a:xfrm>
          <a:prstGeom prst="rect">
            <a:avLst/>
          </a:prstGeom>
          <a:solidFill>
            <a:schemeClr val="accent1">
              <a:alpha val="59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3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2576195" y="0"/>
            <a:ext cx="770191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九套战法</a:t>
            </a:r>
            <a:endParaRPr lang="zh-CN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8858" y="918845"/>
            <a:ext cx="10154285" cy="554609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椭圆 1"/>
          <p:cNvSpPr/>
          <p:nvPr/>
        </p:nvSpPr>
        <p:spPr>
          <a:xfrm>
            <a:off x="8183245" y="1718945"/>
            <a:ext cx="1108710" cy="1397000"/>
          </a:xfrm>
          <a:prstGeom prst="ellipse">
            <a:avLst/>
          </a:prstGeom>
          <a:solidFill>
            <a:schemeClr val="accent1">
              <a:alpha val="4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3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5506085" y="6190615"/>
            <a:ext cx="14243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中国</a:t>
            </a:r>
            <a:r>
              <a:rPr lang="en-US" altLang="zh-CN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·</a:t>
            </a:r>
            <a:r>
              <a:rPr lang="zh-CN" altLang="en-US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广州</a:t>
            </a:r>
            <a:endParaRPr lang="zh-CN" altLang="en-US">
              <a:solidFill>
                <a:srgbClr val="FFDFD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074795" y="1726565"/>
            <a:ext cx="7762875" cy="195326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ct val="90000"/>
              </a:lnSpc>
            </a:pPr>
            <a:r>
              <a:rPr lang="zh-CN" altLang="en-US" sz="6600" b="1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节前效应凸显</a:t>
            </a:r>
            <a:endParaRPr lang="zh-CN" altLang="en-US" sz="6600" b="1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  <a:p>
            <a:pPr algn="ctr">
              <a:lnSpc>
                <a:spcPct val="90000"/>
              </a:lnSpc>
            </a:pPr>
            <a:r>
              <a:rPr lang="zh-CN" altLang="en-US" sz="6600" b="1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题材轮动反弹</a:t>
            </a:r>
            <a:endParaRPr lang="zh-CN" altLang="en-US" sz="6600" b="1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5603240" y="3981450"/>
            <a:ext cx="2173605" cy="35687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矩形 10"/>
          <p:cNvSpPr/>
          <p:nvPr>
            <p:custDataLst>
              <p:tags r:id="rId1"/>
            </p:custDataLst>
          </p:nvPr>
        </p:nvSpPr>
        <p:spPr>
          <a:xfrm>
            <a:off x="5609590" y="3981450"/>
            <a:ext cx="995680" cy="3568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>
            <p:custDataLst>
              <p:tags r:id="rId2"/>
            </p:custDataLst>
          </p:nvPr>
        </p:nvSpPr>
        <p:spPr>
          <a:xfrm>
            <a:off x="5565140" y="3988435"/>
            <a:ext cx="1143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主讲</a:t>
            </a:r>
            <a:r>
              <a: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老师</a:t>
            </a:r>
            <a:endParaRPr lang="zh-CN" altLang="en-US">
              <a:solidFill>
                <a:srgbClr val="C00000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15" name="文本框 14"/>
          <p:cNvSpPr txBox="1"/>
          <p:nvPr>
            <p:custDataLst>
              <p:tags r:id="rId3"/>
            </p:custDataLst>
          </p:nvPr>
        </p:nvSpPr>
        <p:spPr>
          <a:xfrm>
            <a:off x="6746240" y="3976370"/>
            <a:ext cx="8788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罗雪奎</a:t>
            </a:r>
            <a:endParaRPr lang="zh-CN" altLang="en-US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grpSp>
        <p:nvGrpSpPr>
          <p:cNvPr id="33" name="组合 32"/>
          <p:cNvGrpSpPr/>
          <p:nvPr/>
        </p:nvGrpSpPr>
        <p:grpSpPr>
          <a:xfrm rot="0">
            <a:off x="5603240" y="4485648"/>
            <a:ext cx="4471035" cy="374408"/>
            <a:chOff x="7093" y="6616"/>
            <a:chExt cx="7859" cy="656"/>
          </a:xfrm>
        </p:grpSpPr>
        <p:sp>
          <p:nvSpPr>
            <p:cNvPr id="18" name="矩形 17"/>
            <p:cNvSpPr/>
            <p:nvPr>
              <p:custDataLst>
                <p:tags r:id="rId4"/>
              </p:custDataLst>
            </p:nvPr>
          </p:nvSpPr>
          <p:spPr>
            <a:xfrm>
              <a:off x="7093" y="6626"/>
              <a:ext cx="7859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9" name="矩形 18"/>
            <p:cNvSpPr/>
            <p:nvPr>
              <p:custDataLst>
                <p:tags r:id="rId5"/>
              </p:custDataLst>
            </p:nvPr>
          </p:nvSpPr>
          <p:spPr>
            <a:xfrm>
              <a:off x="7105" y="6626"/>
              <a:ext cx="2321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0" name="文本框 19"/>
            <p:cNvSpPr txBox="1"/>
            <p:nvPr>
              <p:custDataLst>
                <p:tags r:id="rId6"/>
              </p:custDataLst>
            </p:nvPr>
          </p:nvSpPr>
          <p:spPr>
            <a:xfrm>
              <a:off x="7261" y="6627"/>
              <a:ext cx="2009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执业编号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21" name="文本框 20"/>
            <p:cNvSpPr txBox="1"/>
            <p:nvPr>
              <p:custDataLst>
                <p:tags r:id="rId7"/>
              </p:custDataLst>
            </p:nvPr>
          </p:nvSpPr>
          <p:spPr>
            <a:xfrm>
              <a:off x="9470" y="6616"/>
              <a:ext cx="4318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>
                  <a:solidFill>
                    <a:schemeClr val="bg1"/>
                  </a:solidFill>
                  <a:latin typeface="思源黑体 CN Normal" panose="020B0400000000000000" charset="-122"/>
                  <a:ea typeface="思源黑体 CN Normal" panose="020B0400000000000000" charset="-122"/>
                  <a:cs typeface="思源黑体 CN Normal" panose="020B0400000000000000" charset="-122"/>
                  <a:sym typeface="+mn-ea"/>
                </a:rPr>
                <a:t>A1120616080001</a:t>
              </a:r>
              <a:endParaRPr lang="en-US" altLang="zh-CN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endParaRPr>
            </a:p>
          </p:txBody>
        </p:sp>
      </p:grpSp>
      <p:grpSp>
        <p:nvGrpSpPr>
          <p:cNvPr id="32" name="组合 31"/>
          <p:cNvGrpSpPr/>
          <p:nvPr/>
        </p:nvGrpSpPr>
        <p:grpSpPr>
          <a:xfrm rot="0">
            <a:off x="7881620" y="3982720"/>
            <a:ext cx="2361313" cy="381327"/>
            <a:chOff x="10918" y="5734"/>
            <a:chExt cx="4151" cy="668"/>
          </a:xfrm>
        </p:grpSpPr>
        <p:sp>
          <p:nvSpPr>
            <p:cNvPr id="27" name="矩形 26"/>
            <p:cNvSpPr/>
            <p:nvPr>
              <p:custDataLst>
                <p:tags r:id="rId8"/>
              </p:custDataLst>
            </p:nvPr>
          </p:nvSpPr>
          <p:spPr>
            <a:xfrm>
              <a:off x="10940" y="5734"/>
              <a:ext cx="3832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8" name="矩形 27"/>
            <p:cNvSpPr/>
            <p:nvPr>
              <p:custDataLst>
                <p:tags r:id="rId9"/>
              </p:custDataLst>
            </p:nvPr>
          </p:nvSpPr>
          <p:spPr>
            <a:xfrm>
              <a:off x="10952" y="5734"/>
              <a:ext cx="1750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9" name="文本框 28"/>
            <p:cNvSpPr txBox="1"/>
            <p:nvPr>
              <p:custDataLst>
                <p:tags r:id="rId10"/>
              </p:custDataLst>
            </p:nvPr>
          </p:nvSpPr>
          <p:spPr>
            <a:xfrm>
              <a:off x="10918" y="5757"/>
              <a:ext cx="2009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课程</a:t>
              </a:r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日期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30" name="文本框 29"/>
            <p:cNvSpPr txBox="1"/>
            <p:nvPr>
              <p:custDataLst>
                <p:tags r:id="rId11"/>
              </p:custDataLst>
            </p:nvPr>
          </p:nvSpPr>
          <p:spPr>
            <a:xfrm>
              <a:off x="12615" y="5745"/>
              <a:ext cx="2454" cy="6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1700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2024.4.25</a:t>
              </a:r>
              <a:endParaRPr lang="en-US" altLang="zh-CN" sz="170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</p:grpSp>
      <p:pic>
        <p:nvPicPr>
          <p:cNvPr id="7" name="图片 6" descr="图层 5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3">
            <a:lum bright="6000" contrast="6000"/>
          </a:blip>
          <a:stretch>
            <a:fillRect/>
          </a:stretch>
        </p:blipFill>
        <p:spPr>
          <a:xfrm>
            <a:off x="1048385" y="721995"/>
            <a:ext cx="3567430" cy="5414010"/>
          </a:xfrm>
          <a:prstGeom prst="rect">
            <a:avLst/>
          </a:prstGeom>
        </p:spPr>
      </p:pic>
    </p:spTree>
    <p:custDataLst>
      <p:tags r:id="rId14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12" name="文本框 11"/>
          <p:cNvSpPr txBox="1"/>
          <p:nvPr/>
        </p:nvSpPr>
        <p:spPr>
          <a:xfrm>
            <a:off x="8981440" y="2028825"/>
            <a:ext cx="3003550" cy="4508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en-US" altLang="zh-CN">
                <a:solidFill>
                  <a:srgbClr val="FF0000"/>
                </a:solidFill>
              </a:rPr>
              <a:t> </a:t>
            </a:r>
            <a:endParaRPr lang="en-US" altLang="zh-CN">
              <a:solidFill>
                <a:srgbClr val="FF0000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957705" y="0"/>
            <a:ext cx="812800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主力状态的用法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635" y="878840"/>
            <a:ext cx="8530590" cy="529717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8" name="文本框 7"/>
          <p:cNvSpPr txBox="1"/>
          <p:nvPr/>
        </p:nvSpPr>
        <p:spPr>
          <a:xfrm>
            <a:off x="2313305" y="6233795"/>
            <a:ext cx="57346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找到</a:t>
            </a:r>
            <a:r>
              <a:rPr lang="zh-CN" altLang="en-US">
                <a:solidFill>
                  <a:srgbClr val="D7000F"/>
                </a:solidFill>
              </a:rPr>
              <a:t>强于大势</a:t>
            </a:r>
            <a:r>
              <a:rPr lang="zh-CN" altLang="en-US"/>
              <a:t>的股，选股的核心就是想办法强于对标物</a:t>
            </a:r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8981440" y="1882775"/>
            <a:ext cx="2733675" cy="2330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zh-CN" altLang="en-US" sz="2800">
                <a:solidFill>
                  <a:srgbClr val="FF0000"/>
                </a:solidFill>
              </a:rPr>
              <a:t>红色</a:t>
            </a:r>
            <a:r>
              <a:rPr lang="zh-CN" altLang="en-US" sz="2800"/>
              <a:t>：强于大盘</a:t>
            </a:r>
            <a:endParaRPr lang="zh-CN" altLang="en-US" sz="2800"/>
          </a:p>
          <a:p>
            <a:pPr>
              <a:lnSpc>
                <a:spcPct val="130000"/>
              </a:lnSpc>
            </a:pPr>
            <a:r>
              <a:rPr lang="zh-CN" altLang="en-US" sz="2800">
                <a:solidFill>
                  <a:srgbClr val="0029DA"/>
                </a:solidFill>
              </a:rPr>
              <a:t>蓝色</a:t>
            </a:r>
            <a:r>
              <a:rPr lang="zh-CN" altLang="en-US" sz="2800"/>
              <a:t>：弱于大盘</a:t>
            </a:r>
            <a:endParaRPr lang="zh-CN" altLang="en-US" sz="2800"/>
          </a:p>
          <a:p>
            <a:pPr>
              <a:lnSpc>
                <a:spcPct val="130000"/>
              </a:lnSpc>
            </a:pPr>
            <a:r>
              <a:rPr lang="zh-CN" altLang="en-US" sz="2800">
                <a:solidFill>
                  <a:srgbClr val="F315F3"/>
                </a:solidFill>
              </a:rPr>
              <a:t>紫色：</a:t>
            </a:r>
            <a:r>
              <a:rPr lang="zh-CN" altLang="en-US" sz="2800"/>
              <a:t>游资拉升</a:t>
            </a:r>
            <a:endParaRPr lang="zh-CN" altLang="en-US" sz="2800"/>
          </a:p>
          <a:p>
            <a:pPr>
              <a:lnSpc>
                <a:spcPct val="130000"/>
              </a:lnSpc>
            </a:pPr>
            <a:r>
              <a:rPr lang="zh-CN" altLang="en-US" sz="2800">
                <a:solidFill>
                  <a:srgbClr val="FFC000"/>
                </a:solidFill>
              </a:rPr>
              <a:t>黄色：</a:t>
            </a:r>
            <a:r>
              <a:rPr lang="zh-CN" altLang="en-US" sz="2800"/>
              <a:t>控盘状态</a:t>
            </a:r>
            <a:endParaRPr lang="zh-CN" altLang="en-US" sz="2800"/>
          </a:p>
        </p:txBody>
      </p:sp>
    </p:spTree>
    <p:custDataLst>
      <p:tags r:id="rId3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2107565" y="0"/>
            <a:ext cx="797687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十一月行情展望</a:t>
            </a:r>
            <a:endParaRPr lang="en-US" altLang="zh-CN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8981440" y="2028825"/>
            <a:ext cx="3003550" cy="4508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en-US" altLang="zh-CN">
                <a:solidFill>
                  <a:srgbClr val="FF0000"/>
                </a:solidFill>
              </a:rPr>
              <a:t> </a:t>
            </a:r>
            <a:endParaRPr lang="en-US" altLang="zh-CN">
              <a:solidFill>
                <a:srgbClr val="FF0000"/>
              </a:solidFill>
            </a:endParaRPr>
          </a:p>
        </p:txBody>
      </p:sp>
      <p:pic>
        <p:nvPicPr>
          <p:cNvPr id="4" name="图片 3" descr="磨顶三部曲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640" y="0"/>
            <a:ext cx="12232640" cy="685736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5" name="图片 14" descr="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图片 1" descr="syncCopiedImage_1705309621591_170556848123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1920×1080 拷贝_170617390350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 descr="投研带货海报-1920×1080_170859248475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3大 拷贝_17140380043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" name="图片 5" descr="syncCopiedImage_1708587999895_170859319963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010525" y="1094740"/>
            <a:ext cx="3896360" cy="2654300"/>
          </a:xfrm>
          <a:prstGeom prst="rect">
            <a:avLst/>
          </a:prstGeom>
          <a:ln>
            <a:solidFill>
              <a:schemeClr val="tx2">
                <a:lumMod val="10000"/>
                <a:lumOff val="90000"/>
              </a:schemeClr>
            </a:solidFill>
          </a:ln>
        </p:spPr>
      </p:pic>
      <p:pic>
        <p:nvPicPr>
          <p:cNvPr id="7" name="图片 6" descr="syncCopiedImage_1708587963026_170859319359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2260" y="1094740"/>
            <a:ext cx="3796030" cy="2649855"/>
          </a:xfrm>
          <a:prstGeom prst="rect">
            <a:avLst/>
          </a:prstGeom>
          <a:ln>
            <a:solidFill>
              <a:schemeClr val="tx2">
                <a:lumMod val="10000"/>
                <a:lumOff val="90000"/>
              </a:schemeClr>
            </a:solidFill>
          </a:ln>
        </p:spPr>
      </p:pic>
      <p:pic>
        <p:nvPicPr>
          <p:cNvPr id="8" name="图片 7" descr="syncCopiedImage_1708593142838_170859318753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4350" y="4058285"/>
            <a:ext cx="2293620" cy="2293620"/>
          </a:xfrm>
          <a:prstGeom prst="rect">
            <a:avLst/>
          </a:prstGeom>
          <a:ln>
            <a:solidFill>
              <a:schemeClr val="tx2">
                <a:lumMod val="10000"/>
                <a:lumOff val="90000"/>
              </a:schemeClr>
            </a:solidFill>
          </a:ln>
        </p:spPr>
      </p:pic>
      <p:sp>
        <p:nvSpPr>
          <p:cNvPr id="9" name="文本框 8"/>
          <p:cNvSpPr txBox="1"/>
          <p:nvPr/>
        </p:nvSpPr>
        <p:spPr>
          <a:xfrm>
            <a:off x="4386580" y="2190750"/>
            <a:ext cx="406400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rgbClr val="FF0000"/>
                </a:solidFill>
                <a:latin typeface="思源黑体 Bold" panose="020B0800000000000000" charset="-122"/>
                <a:ea typeface="思源黑体 Bold" panose="020B0800000000000000" charset="-122"/>
                <a:cs typeface="思源黑体 Bold" panose="020B0800000000000000" charset="-122"/>
              </a:rPr>
              <a:t>办理选股王两年</a:t>
            </a:r>
            <a:endParaRPr lang="zh-CN" altLang="en-US" sz="2400" b="1">
              <a:solidFill>
                <a:srgbClr val="FF0000"/>
              </a:solidFill>
              <a:latin typeface="思源黑体 Bold" panose="020B0800000000000000" charset="-122"/>
              <a:ea typeface="思源黑体 Bold" panose="020B0800000000000000" charset="-122"/>
              <a:cs typeface="思源黑体 Bold" panose="020B0800000000000000" charset="-122"/>
            </a:endParaRPr>
          </a:p>
          <a:p>
            <a:r>
              <a:rPr lang="zh-CN" altLang="en-US" sz="2400" b="1">
                <a:solidFill>
                  <a:srgbClr val="FF0000"/>
                </a:solidFill>
                <a:latin typeface="思源黑体 Bold" panose="020B0800000000000000" charset="-122"/>
                <a:ea typeface="思源黑体 Bold" panose="020B0800000000000000" charset="-122"/>
                <a:cs typeface="思源黑体 Bold" panose="020B0800000000000000" charset="-122"/>
              </a:rPr>
              <a:t>优惠价再减</a:t>
            </a:r>
            <a:r>
              <a:rPr lang="en-US" altLang="zh-CN" sz="2400" b="1">
                <a:solidFill>
                  <a:srgbClr val="FF0000"/>
                </a:solidFill>
                <a:latin typeface="思源黑体 Bold" panose="020B0800000000000000" charset="-122"/>
                <a:ea typeface="思源黑体 Bold" panose="020B0800000000000000" charset="-122"/>
                <a:cs typeface="思源黑体 Bold" panose="020B0800000000000000" charset="-122"/>
              </a:rPr>
              <a:t>500</a:t>
            </a:r>
            <a:endParaRPr lang="en-US" altLang="zh-CN" sz="2400" b="1">
              <a:solidFill>
                <a:srgbClr val="FF0000"/>
              </a:solidFill>
              <a:latin typeface="思源黑体 Bold" panose="020B0800000000000000" charset="-122"/>
              <a:ea typeface="思源黑体 Bold" panose="020B0800000000000000" charset="-122"/>
              <a:cs typeface="思源黑体 Bold" panose="020B0800000000000000" charset="-122"/>
            </a:endParaRPr>
          </a:p>
        </p:txBody>
      </p:sp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8344535" y="2190750"/>
            <a:ext cx="406400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rgbClr val="FF0000"/>
                </a:solidFill>
                <a:latin typeface="思源黑体 Bold" panose="020B0800000000000000" charset="-122"/>
                <a:ea typeface="思源黑体 Bold" panose="020B0800000000000000" charset="-122"/>
                <a:cs typeface="思源黑体 Bold" panose="020B0800000000000000" charset="-122"/>
              </a:rPr>
              <a:t>办理选股王三年</a:t>
            </a:r>
            <a:endParaRPr lang="zh-CN" altLang="en-US" sz="2400" b="1">
              <a:solidFill>
                <a:srgbClr val="FF0000"/>
              </a:solidFill>
              <a:latin typeface="思源黑体 Bold" panose="020B0800000000000000" charset="-122"/>
              <a:ea typeface="思源黑体 Bold" panose="020B0800000000000000" charset="-122"/>
              <a:cs typeface="思源黑体 Bold" panose="020B0800000000000000" charset="-122"/>
            </a:endParaRPr>
          </a:p>
          <a:p>
            <a:r>
              <a:rPr lang="zh-CN" altLang="en-US" sz="2400" b="1">
                <a:solidFill>
                  <a:srgbClr val="FF0000"/>
                </a:solidFill>
                <a:latin typeface="思源黑体 Bold" panose="020B0800000000000000" charset="-122"/>
                <a:ea typeface="思源黑体 Bold" panose="020B0800000000000000" charset="-122"/>
                <a:cs typeface="思源黑体 Bold" panose="020B0800000000000000" charset="-122"/>
              </a:rPr>
              <a:t>优惠价再减</a:t>
            </a:r>
            <a:r>
              <a:rPr lang="en-US" altLang="zh-CN" sz="2400" b="1">
                <a:solidFill>
                  <a:srgbClr val="FF0000"/>
                </a:solidFill>
                <a:latin typeface="思源黑体 Bold" panose="020B0800000000000000" charset="-122"/>
                <a:ea typeface="思源黑体 Bold" panose="020B0800000000000000" charset="-122"/>
                <a:cs typeface="思源黑体 Bold" panose="020B0800000000000000" charset="-122"/>
              </a:rPr>
              <a:t>1500</a:t>
            </a:r>
            <a:endParaRPr lang="en-US" altLang="zh-CN" sz="2400" b="1">
              <a:solidFill>
                <a:srgbClr val="FF0000"/>
              </a:solidFill>
              <a:latin typeface="思源黑体 Bold" panose="020B0800000000000000" charset="-122"/>
              <a:ea typeface="思源黑体 Bold" panose="020B0800000000000000" charset="-122"/>
              <a:cs typeface="思源黑体 Bold" panose="020B0800000000000000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6315075" y="4508500"/>
            <a:ext cx="459740" cy="228600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p>
            <a:r>
              <a:rPr lang="zh-CN" altLang="en-US">
                <a:latin typeface="思源黑体 Bold" panose="020B0800000000000000" charset="-122"/>
                <a:ea typeface="思源黑体 Bold" panose="020B0800000000000000" charset="-122"/>
              </a:rPr>
              <a:t>手机微信扫码</a:t>
            </a:r>
            <a:endParaRPr lang="zh-CN" altLang="en-US">
              <a:latin typeface="思源黑体 Bold" panose="020B0800000000000000" charset="-122"/>
              <a:ea typeface="思源黑体 Bold" panose="020B0800000000000000" charset="-122"/>
            </a:endParaRPr>
          </a:p>
        </p:txBody>
      </p:sp>
      <p:sp>
        <p:nvSpPr>
          <p:cNvPr id="14" name="文本框 13"/>
          <p:cNvSpPr txBox="1"/>
          <p:nvPr>
            <p:custDataLst>
              <p:tags r:id="rId5"/>
            </p:custDataLst>
          </p:nvPr>
        </p:nvSpPr>
        <p:spPr>
          <a:xfrm>
            <a:off x="9247505" y="4517390"/>
            <a:ext cx="459740" cy="228600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p>
            <a:r>
              <a:rPr lang="zh-CN" altLang="en-US">
                <a:latin typeface="思源黑体 Bold" panose="020B0800000000000000" charset="-122"/>
                <a:ea typeface="思源黑体 Bold" panose="020B0800000000000000" charset="-122"/>
              </a:rPr>
              <a:t>领取专属福利</a:t>
            </a:r>
            <a:endParaRPr lang="zh-CN" altLang="en-US">
              <a:latin typeface="思源黑体 Bold" panose="020B0800000000000000" charset="-122"/>
              <a:ea typeface="思源黑体 Bold" panose="020B0800000000000000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292735" y="861695"/>
            <a:ext cx="3626485" cy="559879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3+2 拷贝_171403801564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11"/>
    </p:custData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ppt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491740" y="3173730"/>
            <a:ext cx="7313930" cy="20472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zh-CN" altLang="en-US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我司所有工作人员均不允许推荐股票、不允许承诺收益、不允许代客理财、不允许合作分成、不允许私下收款，如您发现有任何违规行为，请立即拨打400-9088-988向我们举报！</a:t>
            </a:r>
            <a:endParaRPr lang="zh-CN" altLang="en-US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>
              <a:lnSpc>
                <a:spcPct val="120000"/>
              </a:lnSpc>
            </a:pPr>
            <a:endParaRPr lang="zh-CN" altLang="en-US" sz="1000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400">
                <a:solidFill>
                  <a:schemeClr val="accent6">
                    <a:lumMod val="40000"/>
                    <a:lumOff val="6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风险提示：所有信息及观点均来源于公开信息及经传软件信号显示，仅供参考，不构成最终投资依据，软件作为辅助参考工具，无法承诺收益，投资者应正视市场风险，自主作出投资决策并自行承担投资风险。投资有风险，入市须谨慎！</a:t>
            </a:r>
            <a:endParaRPr lang="zh-CN" altLang="en-US" sz="1400">
              <a:solidFill>
                <a:schemeClr val="accent6">
                  <a:lumMod val="40000"/>
                  <a:lumOff val="60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5341620" y="1087120"/>
            <a:ext cx="1492885" cy="34290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1542415" y="1631315"/>
            <a:ext cx="92900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90000"/>
              </a:lnSpc>
            </a:pPr>
            <a:r>
              <a:rPr lang="zh-CN" altLang="en-US" sz="8000" kern="7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让投资遇见美好</a:t>
            </a:r>
            <a:r>
              <a:rPr lang="en-US" altLang="zh-CN" sz="7200" kern="7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</a:t>
            </a:r>
            <a:endParaRPr lang="zh-CN" altLang="en-US" sz="7200" kern="7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2524760" y="2811145"/>
            <a:ext cx="7218680" cy="0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6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4226561" y="185324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1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FAFAFA"/>
                  </a:gs>
                  <a:gs pos="100000">
                    <a:srgbClr val="FFFC91"/>
                  </a:gs>
                </a:gsLst>
                <a:lin ang="5400000" scaled="0"/>
              </a:gra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思源黑体 CN Normal" panose="020B0400000000000000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245803" y="2909253"/>
            <a:ext cx="570039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7200" b="1"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大</a:t>
            </a:r>
            <a:r>
              <a:rPr lang="en-US" altLang="zh-CN" sz="7200" b="1"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</a:t>
            </a:r>
            <a:r>
              <a:rPr lang="zh-CN" altLang="en-US" sz="7200" b="1"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盘</a:t>
            </a:r>
            <a:endParaRPr lang="zh-CN" altLang="en-US" sz="7200" b="1">
              <a:gradFill>
                <a:gsLst>
                  <a:gs pos="0">
                    <a:srgbClr val="FAFAFA"/>
                  </a:gs>
                  <a:gs pos="100000">
                    <a:srgbClr val="FFFC91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3394711" y="2857500"/>
            <a:ext cx="540258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1955" y="1182370"/>
            <a:ext cx="4423410" cy="454469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3" name="文本框 2"/>
          <p:cNvSpPr txBox="1"/>
          <p:nvPr/>
        </p:nvSpPr>
        <p:spPr>
          <a:xfrm>
            <a:off x="1499870" y="0"/>
            <a:ext cx="976947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1.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指数震荡为主旋律（</a:t>
            </a: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4.2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）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8981440" y="2028825"/>
            <a:ext cx="3003550" cy="4508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en-US" altLang="zh-CN">
                <a:solidFill>
                  <a:srgbClr val="FF0000"/>
                </a:solidFill>
              </a:rPr>
              <a:t> </a:t>
            </a:r>
            <a:endParaRPr lang="en-US" altLang="zh-CN">
              <a:solidFill>
                <a:srgbClr val="FF0000"/>
              </a:solidFill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6983730" y="927735"/>
            <a:ext cx="36658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/>
          </a:p>
          <a:p>
            <a:endParaRPr lang="zh-CN" altLang="en-US"/>
          </a:p>
        </p:txBody>
      </p:sp>
      <p:pic>
        <p:nvPicPr>
          <p:cNvPr id="10" name="图片 9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444500" y="1112520"/>
            <a:ext cx="2559050" cy="445960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3" name="图片 12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3229610" y="1112520"/>
            <a:ext cx="2609215" cy="445897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5" name="椭圆 14"/>
          <p:cNvSpPr/>
          <p:nvPr/>
        </p:nvSpPr>
        <p:spPr>
          <a:xfrm>
            <a:off x="1272540" y="1510665"/>
            <a:ext cx="404495" cy="620395"/>
          </a:xfrm>
          <a:prstGeom prst="ellipse">
            <a:avLst/>
          </a:prstGeom>
          <a:solidFill>
            <a:schemeClr val="accent1">
              <a:alpha val="32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椭圆 15"/>
          <p:cNvSpPr/>
          <p:nvPr>
            <p:custDataLst>
              <p:tags r:id="rId7"/>
            </p:custDataLst>
          </p:nvPr>
        </p:nvSpPr>
        <p:spPr>
          <a:xfrm>
            <a:off x="4443095" y="1944370"/>
            <a:ext cx="404495" cy="784225"/>
          </a:xfrm>
          <a:prstGeom prst="ellipse">
            <a:avLst/>
          </a:prstGeom>
          <a:solidFill>
            <a:schemeClr val="accent1">
              <a:alpha val="32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8" name="文本框 17"/>
          <p:cNvSpPr txBox="1"/>
          <p:nvPr/>
        </p:nvSpPr>
        <p:spPr>
          <a:xfrm>
            <a:off x="7391400" y="2479675"/>
            <a:ext cx="251079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资金若翻绿则易回到</a:t>
            </a:r>
            <a:r>
              <a:rPr lang="en-US" altLang="zh-CN">
                <a:highlight>
                  <a:srgbClr val="FFFF00"/>
                </a:highlight>
              </a:rPr>
              <a:t>2950--3000</a:t>
            </a:r>
            <a:r>
              <a:rPr lang="zh-CN" altLang="en-US">
                <a:highlight>
                  <a:srgbClr val="FFFF00"/>
                </a:highlight>
              </a:rPr>
              <a:t>点震荡</a:t>
            </a:r>
            <a:endParaRPr lang="zh-CN" altLang="en-US">
              <a:highlight>
                <a:srgbClr val="FFFF00"/>
              </a:highlight>
            </a:endParaRPr>
          </a:p>
          <a:p>
            <a:endParaRPr lang="zh-CN" altLang="en-US">
              <a:highlight>
                <a:srgbClr val="FFFF00"/>
              </a:highlight>
            </a:endParaRPr>
          </a:p>
        </p:txBody>
      </p:sp>
      <p:sp>
        <p:nvSpPr>
          <p:cNvPr id="19" name="同侧圆角矩形 18"/>
          <p:cNvSpPr/>
          <p:nvPr/>
        </p:nvSpPr>
        <p:spPr>
          <a:xfrm>
            <a:off x="1834515" y="1758950"/>
            <a:ext cx="1115695" cy="330835"/>
          </a:xfrm>
          <a:prstGeom prst="round2SameRect">
            <a:avLst/>
          </a:prstGeom>
          <a:solidFill>
            <a:schemeClr val="accent5">
              <a:lumMod val="75000"/>
              <a:alpha val="38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0" name="同侧圆角矩形 19"/>
          <p:cNvSpPr/>
          <p:nvPr>
            <p:custDataLst>
              <p:tags r:id="rId8"/>
            </p:custDataLst>
          </p:nvPr>
        </p:nvSpPr>
        <p:spPr>
          <a:xfrm>
            <a:off x="4984115" y="2131060"/>
            <a:ext cx="854710" cy="330835"/>
          </a:xfrm>
          <a:prstGeom prst="round2SameRect">
            <a:avLst/>
          </a:prstGeom>
          <a:solidFill>
            <a:schemeClr val="accent5">
              <a:lumMod val="75000"/>
              <a:alpha val="38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1" name="文本框 20"/>
          <p:cNvSpPr txBox="1"/>
          <p:nvPr/>
        </p:nvSpPr>
        <p:spPr>
          <a:xfrm>
            <a:off x="1168400" y="5825490"/>
            <a:ext cx="750633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重回震荡，夯实筹码，头重脚轻的上涨难持续，硬拉指数，题材易得不到资金，导致赚指数不赚钱（比如石油新高，半导体走低）</a:t>
            </a:r>
            <a:endParaRPr lang="zh-CN" altLang="en-US"/>
          </a:p>
        </p:txBody>
      </p:sp>
    </p:spTree>
    <p:custDataLst>
      <p:tags r:id="rId9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1851660" y="0"/>
            <a:ext cx="881951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2.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四月中下旬节奏（</a:t>
            </a: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4.17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）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9375" y="915035"/>
            <a:ext cx="5079365" cy="269557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2" name="图片 11" descr="业绩公布时间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715" y="980440"/>
            <a:ext cx="6196965" cy="542544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3" name="椭圆 12"/>
          <p:cNvSpPr/>
          <p:nvPr/>
        </p:nvSpPr>
        <p:spPr>
          <a:xfrm>
            <a:off x="6363970" y="2709545"/>
            <a:ext cx="5290185" cy="727075"/>
          </a:xfrm>
          <a:prstGeom prst="ellipse">
            <a:avLst/>
          </a:prstGeom>
          <a:solidFill>
            <a:schemeClr val="accent5">
              <a:lumMod val="75000"/>
              <a:alpha val="23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椭圆 13"/>
          <p:cNvSpPr/>
          <p:nvPr/>
        </p:nvSpPr>
        <p:spPr>
          <a:xfrm>
            <a:off x="2257425" y="1005840"/>
            <a:ext cx="823595" cy="1153795"/>
          </a:xfrm>
          <a:prstGeom prst="ellipse">
            <a:avLst/>
          </a:prstGeom>
          <a:solidFill>
            <a:schemeClr val="accent5">
              <a:lumMod val="75000"/>
              <a:alpha val="23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29375" y="3757295"/>
            <a:ext cx="3267710" cy="264731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5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2319655" y="0"/>
            <a:ext cx="770191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3.</a:t>
            </a: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目前中小题材股的阶段</a:t>
            </a:r>
            <a:endParaRPr lang="zh-CN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5" name="图片 4" descr="行情的阶段（2021）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35" y="1052195"/>
            <a:ext cx="8402955" cy="530606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矩形 5"/>
          <p:cNvSpPr/>
          <p:nvPr/>
        </p:nvSpPr>
        <p:spPr>
          <a:xfrm>
            <a:off x="3748405" y="3783965"/>
            <a:ext cx="1458595" cy="1197610"/>
          </a:xfrm>
          <a:prstGeom prst="rect">
            <a:avLst/>
          </a:prstGeom>
          <a:solidFill>
            <a:schemeClr val="accent1">
              <a:alpha val="59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8678545" y="3693160"/>
            <a:ext cx="4064000" cy="20275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40000"/>
              </a:lnSpc>
            </a:pPr>
            <a:r>
              <a:rPr lang="zh-CN" altLang="en-US">
                <a:highlight>
                  <a:srgbClr val="FFFF00"/>
                </a:highlight>
              </a:rPr>
              <a:t>新节奏即将开启：</a:t>
            </a:r>
            <a:endParaRPr lang="zh-CN" altLang="en-US">
              <a:highlight>
                <a:srgbClr val="FFFF00"/>
              </a:highlight>
            </a:endParaRPr>
          </a:p>
          <a:p>
            <a:pPr>
              <a:lnSpc>
                <a:spcPct val="140000"/>
              </a:lnSpc>
            </a:pPr>
            <a:r>
              <a:rPr lang="zh-CN" altLang="en-US"/>
              <a:t>①四月底市场</a:t>
            </a:r>
            <a:r>
              <a:rPr lang="zh-CN" altLang="en-US">
                <a:solidFill>
                  <a:srgbClr val="0029DA"/>
                </a:solidFill>
              </a:rPr>
              <a:t>群体超跌</a:t>
            </a:r>
            <a:endParaRPr lang="zh-CN" altLang="en-US"/>
          </a:p>
          <a:p>
            <a:pPr>
              <a:lnSpc>
                <a:spcPct val="140000"/>
              </a:lnSpc>
            </a:pPr>
            <a:r>
              <a:rPr lang="zh-CN" altLang="en-US"/>
              <a:t>②超跌题材构筑底部</a:t>
            </a:r>
            <a:endParaRPr lang="zh-CN" altLang="en-US"/>
          </a:p>
          <a:p>
            <a:pPr>
              <a:lnSpc>
                <a:spcPct val="140000"/>
              </a:lnSpc>
            </a:pPr>
            <a:r>
              <a:rPr lang="zh-CN" altLang="en-US"/>
              <a:t>③业绩真空期逐步突破修复</a:t>
            </a:r>
            <a:endParaRPr lang="zh-CN" altLang="en-US"/>
          </a:p>
          <a:p>
            <a:pPr>
              <a:lnSpc>
                <a:spcPct val="140000"/>
              </a:lnSpc>
            </a:pPr>
            <a:r>
              <a:rPr lang="zh-CN" altLang="en-US"/>
              <a:t>④选</a:t>
            </a:r>
            <a:r>
              <a:rPr lang="zh-CN" altLang="en-US">
                <a:solidFill>
                  <a:srgbClr val="FF0000"/>
                </a:solidFill>
              </a:rPr>
              <a:t>率先突破</a:t>
            </a:r>
            <a:r>
              <a:rPr lang="zh-CN" altLang="en-US"/>
              <a:t>品种</a:t>
            </a:r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97265" y="1052195"/>
            <a:ext cx="3427095" cy="244538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1816735" y="0"/>
            <a:ext cx="877760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4.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高切低过渡期特征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105" y="928370"/>
            <a:ext cx="3177540" cy="217043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5" name="文本框 4"/>
          <p:cNvSpPr txBox="1"/>
          <p:nvPr/>
        </p:nvSpPr>
        <p:spPr>
          <a:xfrm>
            <a:off x="167640" y="3216275"/>
            <a:ext cx="37179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4.16</a:t>
            </a:r>
            <a:r>
              <a:rPr lang="zh-CN" altLang="en-US">
                <a:highlight>
                  <a:srgbClr val="FFFF00"/>
                </a:highlight>
              </a:rPr>
              <a:t>大盘群体超跌股开始反弹</a:t>
            </a:r>
            <a:endParaRPr lang="zh-CN" altLang="en-US">
              <a:highlight>
                <a:srgbClr val="FFFF00"/>
              </a:highlight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3885565" y="3189605"/>
            <a:ext cx="418274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控盘八大金刚进入到周线死叉调整区域</a:t>
            </a:r>
            <a:endParaRPr lang="zh-CN" altLang="en-US">
              <a:highlight>
                <a:srgbClr val="FFFF00"/>
              </a:highlight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332105" y="6032500"/>
            <a:ext cx="47263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一季报披露股仅</a:t>
            </a:r>
            <a:r>
              <a:rPr lang="en-US" altLang="zh-CN">
                <a:highlight>
                  <a:srgbClr val="FFFF00"/>
                </a:highlight>
              </a:rPr>
              <a:t>1400</a:t>
            </a:r>
            <a:r>
              <a:rPr lang="zh-CN" altLang="en-US">
                <a:highlight>
                  <a:srgbClr val="FFFF00"/>
                </a:highlight>
              </a:rPr>
              <a:t>家（</a:t>
            </a:r>
            <a:r>
              <a:rPr lang="en-US" altLang="zh-CN">
                <a:highlight>
                  <a:srgbClr val="FFFF00"/>
                </a:highlight>
              </a:rPr>
              <a:t>3600</a:t>
            </a:r>
            <a:r>
              <a:rPr lang="zh-CN" altLang="en-US">
                <a:highlight>
                  <a:srgbClr val="FFFF00"/>
                </a:highlight>
              </a:rPr>
              <a:t>家待披露）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8440" y="3650615"/>
            <a:ext cx="5253990" cy="276606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3850" y="928370"/>
            <a:ext cx="3704590" cy="210121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88935" y="944245"/>
            <a:ext cx="3885565" cy="207327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9" name="文本框 8"/>
          <p:cNvSpPr txBox="1"/>
          <p:nvPr/>
        </p:nvSpPr>
        <p:spPr>
          <a:xfrm>
            <a:off x="8736330" y="309880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小盘题材股反弹加速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7640" y="3637280"/>
            <a:ext cx="4353560" cy="233489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7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2319655" y="0"/>
            <a:ext cx="770191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指数：背离存在（节前效应）</a:t>
            </a:r>
            <a:endParaRPr lang="zh-CN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810" y="862965"/>
            <a:ext cx="10264775" cy="556006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4" name="文本框 3"/>
          <p:cNvSpPr txBox="1"/>
          <p:nvPr/>
        </p:nvSpPr>
        <p:spPr>
          <a:xfrm>
            <a:off x="2486660" y="4007485"/>
            <a:ext cx="4064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平均股价金叉多日</a:t>
            </a:r>
            <a:endParaRPr lang="zh-CN" altLang="en-US">
              <a:highlight>
                <a:srgbClr val="FFFF00"/>
              </a:highlight>
            </a:endParaRPr>
          </a:p>
          <a:p>
            <a:r>
              <a:rPr lang="zh-CN" altLang="en-US">
                <a:highlight>
                  <a:srgbClr val="FFFF00"/>
                </a:highlight>
              </a:rPr>
              <a:t>题材选股等待回档机会</a:t>
            </a:r>
            <a:endParaRPr lang="zh-CN" altLang="en-US">
              <a:highlight>
                <a:srgbClr val="FFFF00"/>
              </a:highlight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7198995" y="3949065"/>
            <a:ext cx="251650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节前资金背离，承接盘少，炒作范围有限</a:t>
            </a:r>
            <a:endParaRPr lang="zh-CN" altLang="en-US">
              <a:highlight>
                <a:srgbClr val="FFFF00"/>
              </a:highlight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2319655" y="0"/>
            <a:ext cx="770191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五月行情需要准备的</a:t>
            </a:r>
            <a:endParaRPr lang="zh-CN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89865" y="1202690"/>
            <a:ext cx="11657965" cy="413004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zh-CN" altLang="en-US" sz="2800" b="1">
                <a:solidFill>
                  <a:srgbClr val="FF0000"/>
                </a:solidFill>
              </a:rPr>
              <a:t>五月作战计划一览：</a:t>
            </a:r>
            <a:endParaRPr lang="zh-CN" altLang="en-US" sz="2800" b="1">
              <a:solidFill>
                <a:srgbClr val="FF0000"/>
              </a:solidFill>
            </a:endParaRPr>
          </a:p>
          <a:p>
            <a:endParaRPr lang="zh-CN" altLang="en-US"/>
          </a:p>
          <a:p>
            <a:r>
              <a:rPr lang="zh-CN" altLang="en-US" sz="2000">
                <a:solidFill>
                  <a:srgbClr val="F315F3"/>
                </a:solidFill>
              </a:rPr>
              <a:t>四月底：</a:t>
            </a:r>
            <a:r>
              <a:rPr lang="zh-CN" altLang="en-US" sz="2000"/>
              <a:t>找先于大盘</a:t>
            </a:r>
            <a:r>
              <a:rPr lang="zh-CN" altLang="en-US" sz="2000">
                <a:solidFill>
                  <a:srgbClr val="0029DA"/>
                </a:solidFill>
              </a:rPr>
              <a:t>周线金叉</a:t>
            </a:r>
            <a:r>
              <a:rPr lang="zh-CN" altLang="en-US" sz="2000"/>
              <a:t>的 （</a:t>
            </a:r>
            <a:r>
              <a:rPr lang="zh-CN" altLang="en-US" sz="2000">
                <a:solidFill>
                  <a:srgbClr val="FF0000"/>
                </a:solidFill>
              </a:rPr>
              <a:t>周线金叉</a:t>
            </a:r>
            <a:r>
              <a:rPr lang="zh-CN" altLang="en-US" sz="2000"/>
              <a:t>板块—— </a:t>
            </a:r>
            <a:r>
              <a:rPr lang="zh-CN" altLang="en-US" sz="2000">
                <a:solidFill>
                  <a:srgbClr val="0029DA"/>
                </a:solidFill>
              </a:rPr>
              <a:t>熊线上移+流动资金翻红</a:t>
            </a:r>
            <a:r>
              <a:rPr lang="zh-CN" altLang="en-US" sz="2000"/>
              <a:t> 股 ）</a:t>
            </a:r>
            <a:endParaRPr lang="zh-CN" altLang="en-US" sz="2000"/>
          </a:p>
          <a:p>
            <a:endParaRPr lang="zh-CN" altLang="en-US" sz="2000"/>
          </a:p>
          <a:p>
            <a:r>
              <a:rPr lang="zh-CN" altLang="en-US" sz="2000">
                <a:solidFill>
                  <a:srgbClr val="F315F3"/>
                </a:solidFill>
              </a:rPr>
              <a:t>五月初：</a:t>
            </a:r>
            <a:r>
              <a:rPr lang="zh-CN" altLang="en-US" sz="2000"/>
              <a:t>平均股价会周线金叉</a:t>
            </a:r>
            <a:endParaRPr lang="zh-CN" altLang="en-US" sz="2000"/>
          </a:p>
          <a:p>
            <a:r>
              <a:rPr lang="zh-CN" altLang="en-US" sz="2000"/>
              <a:t>                a.若大盘</a:t>
            </a:r>
            <a:r>
              <a:rPr lang="zh-CN" altLang="en-US" sz="2000">
                <a:solidFill>
                  <a:srgbClr val="FF0000"/>
                </a:solidFill>
              </a:rPr>
              <a:t>补量</a:t>
            </a:r>
            <a:r>
              <a:rPr lang="zh-CN" altLang="en-US" sz="2000"/>
              <a:t>开始反弹，找猎手热点T+3，</a:t>
            </a:r>
            <a:r>
              <a:rPr lang="zh-CN" altLang="en-US" sz="2000">
                <a:solidFill>
                  <a:srgbClr val="FF0000"/>
                </a:solidFill>
              </a:rPr>
              <a:t>强者恒强</a:t>
            </a:r>
            <a:r>
              <a:rPr lang="zh-CN" altLang="en-US" sz="2000"/>
              <a:t>的（</a:t>
            </a:r>
            <a:r>
              <a:rPr lang="zh-CN" altLang="en-US" sz="2000">
                <a:solidFill>
                  <a:srgbClr val="0029DA"/>
                </a:solidFill>
              </a:rPr>
              <a:t>十日大单+熊线上移+资金三日翻红</a:t>
            </a:r>
            <a:r>
              <a:rPr lang="zh-CN" altLang="en-US" sz="2000"/>
              <a:t>）</a:t>
            </a:r>
            <a:endParaRPr lang="zh-CN" altLang="en-US" sz="2000"/>
          </a:p>
          <a:p>
            <a:r>
              <a:rPr lang="zh-CN" altLang="en-US" sz="2000"/>
              <a:t>                b.若大盘</a:t>
            </a:r>
            <a:r>
              <a:rPr lang="zh-CN" altLang="en-US" sz="2000">
                <a:solidFill>
                  <a:srgbClr val="00B050"/>
                </a:solidFill>
              </a:rPr>
              <a:t>不补量</a:t>
            </a:r>
            <a:r>
              <a:rPr lang="zh-CN" altLang="en-US" sz="2000"/>
              <a:t>弱震荡，找强于大势</a:t>
            </a:r>
            <a:r>
              <a:rPr lang="zh-CN" altLang="en-US" sz="2000">
                <a:solidFill>
                  <a:srgbClr val="FF0000"/>
                </a:solidFill>
              </a:rPr>
              <a:t>独立走强</a:t>
            </a:r>
            <a:r>
              <a:rPr lang="zh-CN" altLang="en-US" sz="2000"/>
              <a:t>的（</a:t>
            </a:r>
            <a:r>
              <a:rPr lang="zh-CN" altLang="en-US" sz="2000">
                <a:solidFill>
                  <a:srgbClr val="0029DA"/>
                </a:solidFill>
              </a:rPr>
              <a:t>4.16大底绝对底股+主力状态变红</a:t>
            </a:r>
            <a:r>
              <a:rPr lang="zh-CN" altLang="en-US" sz="2000"/>
              <a:t>）</a:t>
            </a:r>
            <a:endParaRPr lang="zh-CN" altLang="en-US" sz="2000"/>
          </a:p>
          <a:p>
            <a:endParaRPr lang="zh-CN" altLang="en-US" sz="2000"/>
          </a:p>
          <a:p>
            <a:r>
              <a:rPr lang="zh-CN" altLang="en-US" sz="2000">
                <a:solidFill>
                  <a:srgbClr val="F315F3"/>
                </a:solidFill>
              </a:rPr>
              <a:t>五月底：</a:t>
            </a:r>
            <a:r>
              <a:rPr lang="zh-CN" altLang="en-US" sz="2000"/>
              <a:t>调仓换股时间 </a:t>
            </a:r>
            <a:endParaRPr lang="zh-CN" altLang="en-US" sz="2000"/>
          </a:p>
          <a:p>
            <a:r>
              <a:rPr lang="zh-CN" altLang="en-US" sz="2000"/>
              <a:t>            </a:t>
            </a:r>
            <a:r>
              <a:rPr lang="en-US" altLang="zh-CN" sz="2000"/>
              <a:t>  </a:t>
            </a:r>
            <a:r>
              <a:rPr lang="zh-CN" altLang="en-US" sz="2000"/>
              <a:t> a.</a:t>
            </a:r>
            <a:r>
              <a:rPr lang="zh-CN" altLang="en-US" sz="2000">
                <a:solidFill>
                  <a:srgbClr val="FF0000"/>
                </a:solidFill>
              </a:rPr>
              <a:t>有控盘</a:t>
            </a:r>
            <a:r>
              <a:rPr lang="zh-CN" altLang="en-US" sz="2000"/>
              <a:t>有资金的留</a:t>
            </a:r>
            <a:endParaRPr lang="zh-CN" altLang="en-US" sz="2000"/>
          </a:p>
          <a:p>
            <a:r>
              <a:rPr lang="zh-CN" altLang="en-US" sz="2000"/>
              <a:t>           </a:t>
            </a:r>
            <a:r>
              <a:rPr lang="en-US" altLang="zh-CN" sz="2000"/>
              <a:t>   </a:t>
            </a:r>
            <a:r>
              <a:rPr lang="zh-CN" altLang="en-US" sz="2000"/>
              <a:t> b.</a:t>
            </a:r>
            <a:r>
              <a:rPr lang="zh-CN" altLang="en-US" sz="2000">
                <a:solidFill>
                  <a:srgbClr val="00B050"/>
                </a:solidFill>
              </a:rPr>
              <a:t>无控盘</a:t>
            </a:r>
            <a:r>
              <a:rPr lang="zh-CN" altLang="en-US" sz="2000"/>
              <a:t>无资金的卖（周线死叉，资金翻绿）</a:t>
            </a:r>
            <a:endParaRPr lang="zh-CN" altLang="en-US" sz="2000"/>
          </a:p>
          <a:p>
            <a:endParaRPr lang="zh-CN" altLang="en-US" sz="2000"/>
          </a:p>
          <a:p>
            <a:r>
              <a:rPr lang="zh-CN" altLang="en-US" sz="2000">
                <a:solidFill>
                  <a:srgbClr val="F315F3"/>
                </a:solidFill>
              </a:rPr>
              <a:t>六月：</a:t>
            </a:r>
            <a:r>
              <a:rPr lang="zh-CN" altLang="en-US" sz="2000">
                <a:solidFill>
                  <a:srgbClr val="FFC000"/>
                </a:solidFill>
              </a:rPr>
              <a:t>控盘双突破</a:t>
            </a:r>
            <a:r>
              <a:rPr lang="zh-CN" altLang="en-US" sz="2000"/>
              <a:t> ……</a:t>
            </a:r>
            <a:endParaRPr lang="zh-CN" altLang="en-US" sz="2000"/>
          </a:p>
          <a:p>
            <a:endParaRPr lang="zh-CN" altLang="en-US" sz="2000"/>
          </a:p>
          <a:p>
            <a:r>
              <a:rPr lang="en-US" altLang="zh-CN" sz="1600">
                <a:solidFill>
                  <a:srgbClr val="FF0000"/>
                </a:solidFill>
              </a:rPr>
              <a:t>                                                                                                 </a:t>
            </a:r>
            <a:r>
              <a:rPr lang="en-US" altLang="zh-CN" sz="2000"/>
              <a:t>  </a:t>
            </a:r>
            <a:endParaRPr lang="en-US" altLang="zh-CN" sz="2000"/>
          </a:p>
        </p:txBody>
      </p:sp>
    </p:spTree>
    <p:custDataLst>
      <p:tags r:id="rId2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6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3.xml><?xml version="1.0" encoding="utf-8"?>
<p:tagLst xmlns:p="http://schemas.openxmlformats.org/presentationml/2006/main">
  <p:tag name="KSO_WM_BEAUTIFY_FLAG" val=""/>
</p:tagLst>
</file>

<file path=ppt/tags/tag114.xml><?xml version="1.0" encoding="utf-8"?>
<p:tagLst xmlns:p="http://schemas.openxmlformats.org/presentationml/2006/main">
  <p:tag name="KSO_WM_BEAUTIFY_FLAG" val=""/>
</p:tagLst>
</file>

<file path=ppt/tags/tag115.xml><?xml version="1.0" encoding="utf-8"?>
<p:tagLst xmlns:p="http://schemas.openxmlformats.org/presentationml/2006/main">
  <p:tag name="KSO_WM_BEAUTIFY_FLAG" val=""/>
</p:tagLst>
</file>

<file path=ppt/tags/tag116.xml><?xml version="1.0" encoding="utf-8"?>
<p:tagLst xmlns:p="http://schemas.openxmlformats.org/presentationml/2006/main">
  <p:tag name="KSO_WM_BEAUTIFY_FLAG" val=""/>
</p:tagLst>
</file>

<file path=ppt/tags/tag117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KSO_WM_BEAUTIFY_FLAG" val=""/>
</p:tagLst>
</file>

<file path=ppt/tags/tag119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"/>
</p:tagLst>
</file>

<file path=ppt/tags/tag121.xml><?xml version="1.0" encoding="utf-8"?>
<p:tagLst xmlns:p="http://schemas.openxmlformats.org/presentationml/2006/main">
  <p:tag name="KSO_WM_BEAUTIFY_FLAG" val=""/>
</p:tagLst>
</file>

<file path=ppt/tags/tag122.xml><?xml version="1.0" encoding="utf-8"?>
<p:tagLst xmlns:p="http://schemas.openxmlformats.org/presentationml/2006/main">
  <p:tag name="KSO_WM_BEAUTIFY_FLAG" val=""/>
</p:tagLst>
</file>

<file path=ppt/tags/tag123.xml><?xml version="1.0" encoding="utf-8"?>
<p:tagLst xmlns:p="http://schemas.openxmlformats.org/presentationml/2006/main">
  <p:tag name="KSO_WM_BEAUTIFY_FLAG" val=""/>
</p:tagLst>
</file>

<file path=ppt/tags/tag124.xml><?xml version="1.0" encoding="utf-8"?>
<p:tagLst xmlns:p="http://schemas.openxmlformats.org/presentationml/2006/main">
  <p:tag name="KSO_WM_BEAUTIFY_FLAG" val=""/>
</p:tagLst>
</file>

<file path=ppt/tags/tag12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7.xml><?xml version="1.0" encoding="utf-8"?>
<p:tagLst xmlns:p="http://schemas.openxmlformats.org/presentationml/2006/main">
  <p:tag name="KSO_WM_BEAUTIFY_FLAG" val=""/>
</p:tagLst>
</file>

<file path=ppt/tags/tag128.xml><?xml version="1.0" encoding="utf-8"?>
<p:tagLst xmlns:p="http://schemas.openxmlformats.org/presentationml/2006/main">
  <p:tag name="KSO_WM_BEAUTIFY_FLAG" val=""/>
</p:tagLst>
</file>

<file path=ppt/tags/tag129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BEAUTIFY_FLAG" val=""/>
</p:tagLst>
</file>

<file path=ppt/tags/tag13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50.xml><?xml version="1.0" encoding="utf-8"?>
<p:tagLst xmlns:p="http://schemas.openxmlformats.org/presentationml/2006/main">
  <p:tag name="KSO_WM_BEAUTIFY_FLAG" val=""/>
</p:tagLst>
</file>

<file path=ppt/tags/tag151.xml><?xml version="1.0" encoding="utf-8"?>
<p:tagLst xmlns:p="http://schemas.openxmlformats.org/presentationml/2006/main">
  <p:tag name="KSO_WM_BEAUTIFY_FLAG" val=""/>
</p:tagLst>
</file>

<file path=ppt/tags/tag152.xml><?xml version="1.0" encoding="utf-8"?>
<p:tagLst xmlns:p="http://schemas.openxmlformats.org/presentationml/2006/main">
  <p:tag name="KSO_WM_BEAUTIFY_FLAG" val=""/>
</p:tagLst>
</file>

<file path=ppt/tags/tag153.xml><?xml version="1.0" encoding="utf-8"?>
<p:tagLst xmlns:p="http://schemas.openxmlformats.org/presentationml/2006/main">
  <p:tag name="KSO_WM_BEAUTIFY_FLAG" val=""/>
</p:tagLst>
</file>

<file path=ppt/tags/tag15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55.xml><?xml version="1.0" encoding="utf-8"?>
<p:tagLst xmlns:p="http://schemas.openxmlformats.org/presentationml/2006/main">
  <p:tag name="KSO_WM_BEAUTIFY_FLAG" val=""/>
</p:tagLst>
</file>

<file path=ppt/tags/tag156.xml><?xml version="1.0" encoding="utf-8"?>
<p:tagLst xmlns:p="http://schemas.openxmlformats.org/presentationml/2006/main">
  <p:tag name="KSO_WM_BEAUTIFY_FLAG" val=""/>
</p:tagLst>
</file>

<file path=ppt/tags/tag157.xml><?xml version="1.0" encoding="utf-8"?>
<p:tagLst xmlns:p="http://schemas.openxmlformats.org/presentationml/2006/main">
  <p:tag name="KSO_WM_BEAUTIFY_FLAG" val=""/>
</p:tagLst>
</file>

<file path=ppt/tags/tag15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59.xml><?xml version="1.0" encoding="utf-8"?>
<p:tagLst xmlns:p="http://schemas.openxmlformats.org/presentationml/2006/main">
  <p:tag name="KSO_WPP_MARK_KEY" val="34a5c737-2527-451b-a6cc-313a70f4ce21"/>
  <p:tag name="COMMONDATA" val="eyJoZGlkIjoiYjc1YzI2Y2JkZDkxNWZiMmMzODViMTg0ZjQ0MTZjNGQifQ=="/>
  <p:tag name="commondata" val="eyJoZGlkIjoiOTU0OTA1YzQyZGViMmViNjJjNzg5MjM1YTE4ZGQ3NWEifQ==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BEAUTIFY_FLAG" val="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BEAUTIFY_FLAG" val="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BEAUTIFY_FLAG" val="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1342</Words>
  <Application>WPS 演示</Application>
  <PresentationFormat>宽屏</PresentationFormat>
  <Paragraphs>155</Paragraphs>
  <Slides>24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24</vt:i4>
      </vt:variant>
    </vt:vector>
  </HeadingPairs>
  <TitlesOfParts>
    <vt:vector size="40" baseType="lpstr">
      <vt:lpstr>Arial</vt:lpstr>
      <vt:lpstr>宋体</vt:lpstr>
      <vt:lpstr>Wingdings</vt:lpstr>
      <vt:lpstr>Wingdings</vt:lpstr>
      <vt:lpstr>思源黑体 CN Normal</vt:lpstr>
      <vt:lpstr>黑体</vt:lpstr>
      <vt:lpstr>Noto Sans S Chinese Medium</vt:lpstr>
      <vt:lpstr>Noto Sans S Chinese Black</vt:lpstr>
      <vt:lpstr>思源黑体 CN Medium</vt:lpstr>
      <vt:lpstr>思源黑体 CN Bold</vt:lpstr>
      <vt:lpstr>微软雅黑</vt:lpstr>
      <vt:lpstr>Arial Unicode MS</vt:lpstr>
      <vt:lpstr>Calibri</vt:lpstr>
      <vt:lpstr>思源黑体 Bold</vt:lpstr>
      <vt:lpstr>Office 主题​​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七开</cp:lastModifiedBy>
  <cp:revision>604</cp:revision>
  <dcterms:created xsi:type="dcterms:W3CDTF">2019-06-19T02:08:00Z</dcterms:created>
  <dcterms:modified xsi:type="dcterms:W3CDTF">2024-04-25T09:42:07Z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2052-12.1.0.16729</vt:lpwstr>
  </property>
  <property fmtid="{D5CDD505-2E9C-101B-9397-08002B2CF9AE}" pid="3" name="ICV">
    <vt:lpwstr>67F8E99CA25843CDBAFD0150A9FB820A</vt:lpwstr>
  </property>
</Properties>
</file>