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81" r:id="rId3"/>
    <p:sldId id="267" r:id="rId4"/>
    <p:sldId id="329" r:id="rId5"/>
    <p:sldId id="334" r:id="rId6"/>
    <p:sldId id="692" r:id="rId7"/>
    <p:sldId id="731" r:id="rId8"/>
    <p:sldId id="729" r:id="rId9"/>
    <p:sldId id="734" r:id="rId10"/>
    <p:sldId id="736" r:id="rId11"/>
    <p:sldId id="737" r:id="rId12"/>
    <p:sldId id="738" r:id="rId13"/>
    <p:sldId id="272" r:id="rId14"/>
    <p:sldId id="739" r:id="rId15"/>
    <p:sldId id="74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878" userDrawn="1">
          <p15:clr>
            <a:srgbClr val="A4A3A4"/>
          </p15:clr>
        </p15:guide>
        <p15:guide id="3" pos="47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00"/>
        <p:guide pos="3878"/>
        <p:guide pos="478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4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方建伟丨执业编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6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7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6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04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投资平</a:t>
            </a: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衡与总结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71035" y="95250"/>
            <a:ext cx="2717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策略总结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365" y="1182370"/>
            <a:ext cx="10765790" cy="4876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/>
              <a:t>2025</a:t>
            </a:r>
            <a:r>
              <a:rPr lang="zh-CN" altLang="en-US"/>
              <a:t>年：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平均股价表现：</a:t>
            </a:r>
            <a:r>
              <a:rPr lang="en-US" altLang="zh-CN"/>
              <a:t>+2.49%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中证</a:t>
            </a:r>
            <a:r>
              <a:rPr lang="en-US" altLang="zh-CN"/>
              <a:t>1000</a:t>
            </a:r>
            <a:r>
              <a:rPr lang="zh-CN" altLang="en-US"/>
              <a:t>早盘择时：</a:t>
            </a:r>
            <a:r>
              <a:rPr lang="en-US" altLang="zh-CN"/>
              <a:t>+3.92%</a:t>
            </a:r>
            <a:endParaRPr lang="en-US" altLang="zh-CN"/>
          </a:p>
          <a:p>
            <a:r>
              <a:rPr lang="zh-CN" altLang="en-US"/>
              <a:t>中证</a:t>
            </a:r>
            <a:r>
              <a:rPr lang="en-US" altLang="zh-CN"/>
              <a:t>1000</a:t>
            </a:r>
            <a:r>
              <a:rPr lang="zh-CN" altLang="en-US"/>
              <a:t>尾盘择时：</a:t>
            </a:r>
            <a:r>
              <a:rPr lang="en-US" altLang="zh-CN"/>
              <a:t>+7.10%</a:t>
            </a:r>
            <a:endParaRPr lang="en-US" altLang="zh-CN"/>
          </a:p>
          <a:p>
            <a:r>
              <a:rPr lang="zh-CN" altLang="en-US"/>
              <a:t>股商轮动：</a:t>
            </a:r>
            <a:r>
              <a:rPr lang="en-US" altLang="zh-CN"/>
              <a:t>+2.78%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以组合</a:t>
            </a:r>
            <a:r>
              <a:rPr lang="en-US" altLang="zh-CN"/>
              <a:t>334</a:t>
            </a:r>
            <a:r>
              <a:rPr lang="zh-CN" altLang="en-US"/>
              <a:t>计算，该组合年度表现为：</a:t>
            </a:r>
            <a:r>
              <a:rPr lang="en-US" altLang="zh-CN"/>
              <a:t>0.3*3.92% + 0.3*7.10% + 0.4*2.78% = 4.42%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560070" y="4040505"/>
            <a:ext cx="71945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注：以上数据不含滑点等，实际收益可能会有小幅偏差。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025" y="4547870"/>
            <a:ext cx="4270375" cy="145923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4547870"/>
            <a:ext cx="3090545" cy="149923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545" y="4547870"/>
            <a:ext cx="2245360" cy="15113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</p:pic>
      <p:sp>
        <p:nvSpPr>
          <p:cNvPr id="7" name="文本框 6"/>
          <p:cNvSpPr txBox="1"/>
          <p:nvPr/>
        </p:nvSpPr>
        <p:spPr>
          <a:xfrm>
            <a:off x="125730" y="6286500"/>
            <a:ext cx="11884660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300"/>
              <a:t>以上为公司用户部分较好的反馈展示，个别情况不代表普遍现象，个股历史涨幅不预示其未来表现，过往收益亦不代表未来收益承诺。市场有风险，投资需谨慎！</a:t>
            </a:r>
            <a:endParaRPr lang="zh-CN" altLang="en-US" sz="1300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1370" y="95250"/>
            <a:ext cx="2691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策略所向</a:t>
            </a:r>
            <a:r>
              <a:rPr lang="en-US" altLang="zh-CN" sz="3200" b="1">
                <a:solidFill>
                  <a:schemeClr val="bg1"/>
                </a:solidFill>
              </a:rPr>
              <a:t> - </a:t>
            </a:r>
            <a:r>
              <a:rPr lang="zh-CN" altLang="en-US" sz="3200" b="1">
                <a:solidFill>
                  <a:schemeClr val="bg1"/>
                </a:solidFill>
              </a:rPr>
              <a:t>稳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5810" y="4219575"/>
            <a:ext cx="84632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策略跟投追求的不是一次性的暴利，而是在股市中的长期稳定。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千万不要每天看一眼，会坚持不下去的。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如果手痒，那请自己留些仓位去做股票。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2970" y="1230630"/>
            <a:ext cx="101079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如果论</a:t>
            </a:r>
            <a:r>
              <a:rPr lang="en-US" altLang="zh-CN" sz="2400"/>
              <a:t>1</a:t>
            </a:r>
            <a:r>
              <a:rPr lang="zh-CN" altLang="en-US" sz="2400"/>
              <a:t>个月行情，可能</a:t>
            </a:r>
            <a:r>
              <a:rPr lang="en-US" altLang="zh-CN" sz="2400"/>
              <a:t>80%</a:t>
            </a:r>
            <a:r>
              <a:rPr lang="zh-CN" altLang="en-US" sz="2400"/>
              <a:t>的用户可以好过策略；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3</a:t>
            </a:r>
            <a:r>
              <a:rPr lang="zh-CN" altLang="en-US" sz="2400"/>
              <a:t>个月，可能还有</a:t>
            </a:r>
            <a:r>
              <a:rPr lang="en-US" altLang="zh-CN" sz="2400"/>
              <a:t>60%</a:t>
            </a:r>
            <a:r>
              <a:rPr lang="zh-CN" altLang="en-US" sz="2400"/>
              <a:t>的用户可以好过策略；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6</a:t>
            </a:r>
            <a:r>
              <a:rPr lang="zh-CN" altLang="en-US" sz="2400"/>
              <a:t>个月，可能只有</a:t>
            </a:r>
            <a:r>
              <a:rPr lang="en-US" altLang="zh-CN" sz="2400"/>
              <a:t>30%</a:t>
            </a:r>
            <a:r>
              <a:rPr lang="zh-CN" altLang="en-US" sz="2400"/>
              <a:t>的用户可以超过策略；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1</a:t>
            </a:r>
            <a:r>
              <a:rPr lang="zh-CN" altLang="en-US" sz="2400"/>
              <a:t>年，可能就仅不到</a:t>
            </a:r>
            <a:r>
              <a:rPr lang="en-US" altLang="zh-CN" sz="2400"/>
              <a:t>10%</a:t>
            </a:r>
            <a:r>
              <a:rPr lang="zh-CN" altLang="en-US" sz="2400"/>
              <a:t>了；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3</a:t>
            </a:r>
            <a:r>
              <a:rPr lang="zh-CN" altLang="en-US" sz="2400"/>
              <a:t>年，</a:t>
            </a:r>
            <a:r>
              <a:rPr lang="en-US" altLang="zh-CN" sz="2400"/>
              <a:t>5</a:t>
            </a:r>
            <a:r>
              <a:rPr lang="zh-CN" altLang="en-US" sz="2400"/>
              <a:t>年。。。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动态平</a:t>
            </a: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衡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策略总结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759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55030" y="3325495"/>
            <a:ext cx="5623560" cy="3176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、平均股从周一金叉向上突破并且出现</a:t>
            </a:r>
            <a:r>
              <a:rPr lang="en-US" altLang="zh-CN"/>
              <a:t>B</a:t>
            </a:r>
            <a:r>
              <a:rPr lang="zh-CN" altLang="en-US"/>
              <a:t>点信号；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、流动资金本周一直没有翻红，量能不足；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、向上突破无延续，周四进入死叉技术性调整；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、下方支撑位：牛线、智能辅助线；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、流动资金翻红要求很低，随时做好准备。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总：流动资金随时会翻红，选好个股等待冲锋号到来。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bg1"/>
                </a:solidFill>
              </a:rPr>
              <a:t>4</a:t>
            </a:r>
            <a:r>
              <a:rPr lang="zh-CN" sz="3200" b="1">
                <a:solidFill>
                  <a:schemeClr val="bg1"/>
                </a:solidFill>
              </a:rPr>
              <a:t>月</a:t>
            </a:r>
            <a:r>
              <a:rPr lang="en-US" altLang="zh-CN" sz="3200" b="1">
                <a:solidFill>
                  <a:schemeClr val="bg1"/>
                </a:solidFill>
              </a:rPr>
              <a:t>25</a:t>
            </a:r>
            <a:r>
              <a:rPr lang="zh-CN" altLang="en-US" sz="3200" b="1">
                <a:solidFill>
                  <a:schemeClr val="bg1"/>
                </a:solidFill>
              </a:rPr>
              <a:t>日行情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1026160"/>
            <a:ext cx="5571490" cy="524383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030" y="1026160"/>
            <a:ext cx="5381625" cy="20669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动态平</a:t>
            </a:r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衡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组合参考</a:t>
            </a:r>
            <a:endParaRPr lang="zh-CN" sz="3200" b="1">
              <a:solidFill>
                <a:schemeClr val="bg1"/>
              </a:solidFill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544830" y="1300480"/>
          <a:ext cx="11151874" cy="336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645"/>
                <a:gridCol w="1858645"/>
                <a:gridCol w="929323"/>
                <a:gridCol w="929323"/>
                <a:gridCol w="929323"/>
                <a:gridCol w="929323"/>
                <a:gridCol w="929323"/>
                <a:gridCol w="929323"/>
                <a:gridCol w="929323"/>
                <a:gridCol w="929323"/>
              </a:tblGrid>
              <a:tr h="48006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10W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20W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50W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100W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0060">
                <a:tc gridSpan="2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稳健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进取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稳健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进取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稳健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进取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稳健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进取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006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中证</a:t>
                      </a:r>
                      <a:r>
                        <a:rPr lang="en-US" altLang="zh-CN"/>
                        <a:t>1000</a:t>
                      </a:r>
                      <a:r>
                        <a:rPr lang="zh-CN" altLang="en-US"/>
                        <a:t>早盘择时</a:t>
                      </a:r>
                      <a:r>
                        <a:rPr lang="en-US" altLang="zh-CN"/>
                        <a:t> / </a:t>
                      </a:r>
                      <a:r>
                        <a:rPr lang="zh-CN" altLang="en-US" sz="1800">
                          <a:sym typeface="+mn-ea"/>
                        </a:rPr>
                        <a:t>小盘择时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50%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006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中证</a:t>
                      </a:r>
                      <a:r>
                        <a:rPr lang="en-US" altLang="zh-CN"/>
                        <a:t>1000</a:t>
                      </a:r>
                      <a:r>
                        <a:rPr lang="zh-CN" altLang="en-US"/>
                        <a:t>尾盘择时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30%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006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股商轮动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40%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006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固收轮动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当你分析认为股票阶</a:t>
                      </a:r>
                      <a:r>
                        <a:rPr lang="zh-CN" altLang="en-US"/>
                        <a:t>段性风险较大时，可选择固收轮动回避风险。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8006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进取型全天候</a:t>
                      </a: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 anchor="ctr" anchorCtr="0"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20%</a:t>
                      </a:r>
                      <a:endParaRPr lang="en-US" altLang="zh-CN"/>
                    </a:p>
                  </a:txBody>
                  <a:tcPr anchor="ctr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44830" y="5106670"/>
            <a:ext cx="111518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后续将会上线：中低频趋势类策略、动态调整策略配置方案等。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6470" y="95250"/>
            <a:ext cx="2412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动态平</a:t>
            </a:r>
            <a:r>
              <a:rPr lang="zh-CN" sz="3200" b="1">
                <a:solidFill>
                  <a:schemeClr val="bg1"/>
                </a:solidFill>
              </a:rPr>
              <a:t>衡</a:t>
            </a:r>
            <a:endParaRPr lang="zh-CN" sz="3200" b="1">
              <a:solidFill>
                <a:schemeClr val="bg1"/>
              </a:solidFill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445135" y="1131570"/>
          <a:ext cx="11231881" cy="2466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7970"/>
                <a:gridCol w="1999615"/>
                <a:gridCol w="1808163"/>
                <a:gridCol w="1808163"/>
                <a:gridCol w="2807970"/>
              </a:tblGrid>
              <a:tr h="616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策略</a:t>
                      </a:r>
                      <a:r>
                        <a:rPr lang="en-US" altLang="zh-CN"/>
                        <a:t> 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/>
                        <a:t>策略比例</a:t>
                      </a:r>
                      <a:endParaRPr 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/>
                        <a:t>原跟投资金</a:t>
                      </a:r>
                      <a:endParaRPr 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半年后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/>
                        <a:t>动态平</a:t>
                      </a:r>
                      <a:r>
                        <a:rPr lang="zh-CN" altLang="en-US"/>
                        <a:t>衡后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616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中证</a:t>
                      </a:r>
                      <a:r>
                        <a:rPr lang="en-US" altLang="zh-CN"/>
                        <a:t>1000</a:t>
                      </a:r>
                      <a:r>
                        <a:rPr lang="zh-CN" altLang="en-US"/>
                        <a:t>早盘择时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9W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11W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10.2W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616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中证</a:t>
                      </a:r>
                      <a:r>
                        <a:rPr lang="en-US" altLang="zh-CN"/>
                        <a:t>1000</a:t>
                      </a:r>
                      <a:r>
                        <a:rPr lang="zh-CN" altLang="en-US"/>
                        <a:t>尾盘择时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9W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11W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10.2W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6165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股商轮动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40%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12W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12W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/>
                        <a:t>13.6W</a:t>
                      </a:r>
                      <a:endParaRPr lang="en-US" altLang="zh-CN"/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45135" y="4126865"/>
            <a:ext cx="11316335" cy="2106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动态平衡的好处</a:t>
            </a:r>
            <a:endParaRPr lang="zh-CN" altLang="en-US"/>
          </a:p>
          <a:p>
            <a:r>
              <a:rPr lang="en-US" altLang="zh-CN"/>
              <a:t>‌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）降低风险</a:t>
            </a:r>
            <a:r>
              <a:rPr lang="en-US" altLang="zh-CN"/>
              <a:t>‌</a:t>
            </a:r>
            <a:r>
              <a:rPr lang="zh-CN" altLang="en-US"/>
              <a:t>：通过定期再平衡，可以避免某些资产类别过度集中风险，减少市场波动对投资组合的影响。</a:t>
            </a:r>
            <a:endParaRPr lang="zh-CN" altLang="en-US"/>
          </a:p>
          <a:p>
            <a:r>
              <a:rPr lang="en-US" altLang="zh-CN"/>
              <a:t>‌</a:t>
            </a: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）保持投资目标</a:t>
            </a:r>
            <a:r>
              <a:rPr lang="en-US" altLang="zh-CN"/>
              <a:t>‌</a:t>
            </a:r>
            <a:r>
              <a:rPr lang="zh-CN" altLang="en-US"/>
              <a:t>：通过定期调整，可以确保投资组合始终保持在预定的风险和收益水平上，帮助投资者实现长期投资目标。</a:t>
            </a:r>
            <a:endParaRPr lang="zh-CN" altLang="en-US"/>
          </a:p>
          <a:p>
            <a:r>
              <a:rPr lang="en-US" altLang="zh-CN"/>
              <a:t>‌</a:t>
            </a: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）心理稳定</a:t>
            </a:r>
            <a:r>
              <a:rPr lang="en-US" altLang="zh-CN"/>
              <a:t>‌</a:t>
            </a:r>
            <a:r>
              <a:rPr lang="zh-CN" altLang="en-US"/>
              <a:t>：对于投资者来说，动态平衡策略可以减少因市场波动带来的心理压力，保持投资的稳定性和连续性。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6470" y="95250"/>
            <a:ext cx="2700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择时策略研究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824865" y="1179830"/>
          <a:ext cx="1055878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710"/>
                <a:gridCol w="3042920"/>
                <a:gridCol w="1889887"/>
                <a:gridCol w="3247009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策略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时间（</a:t>
                      </a:r>
                      <a:r>
                        <a:rPr lang="en-US" altLang="zh-CN"/>
                        <a:t>2025</a:t>
                      </a:r>
                      <a:r>
                        <a:rPr lang="zh-CN" altLang="en-US"/>
                        <a:t>年）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策略收益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大盘分析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中证</a:t>
                      </a:r>
                      <a:r>
                        <a:rPr lang="en-US" altLang="zh-CN"/>
                        <a:t>1000</a:t>
                      </a:r>
                      <a:r>
                        <a:rPr lang="zh-CN" altLang="en-US"/>
                        <a:t>早盘择时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2</a:t>
                      </a:r>
                      <a:r>
                        <a:rPr lang="zh-CN" altLang="en-US"/>
                        <a:t>日</a:t>
                      </a:r>
                      <a:r>
                        <a:rPr lang="en-US" altLang="zh-CN"/>
                        <a:t>-4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25</a:t>
                      </a:r>
                      <a:r>
                        <a:rPr lang="zh-CN" altLang="en-US"/>
                        <a:t>日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3.92%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全年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17</a:t>
                      </a:r>
                      <a:r>
                        <a:rPr lang="zh-CN" altLang="en-US"/>
                        <a:t>日</a:t>
                      </a:r>
                      <a:r>
                        <a:rPr lang="en-US" altLang="zh-CN"/>
                        <a:t>-3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21</a:t>
                      </a:r>
                      <a:r>
                        <a:rPr lang="zh-CN" altLang="en-US"/>
                        <a:t>日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3.75%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21</a:t>
                      </a:r>
                      <a:r>
                        <a:rPr lang="zh-CN" altLang="en-US"/>
                        <a:t>日</a:t>
                      </a:r>
                      <a:r>
                        <a:rPr lang="en-US" altLang="zh-CN"/>
                        <a:t>-4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25</a:t>
                      </a:r>
                      <a:r>
                        <a:rPr lang="zh-CN" altLang="en-US"/>
                        <a:t>日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0.95%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 vMerge="1">
                  <a:tcPr anchor="ctr" anchorCtr="0"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/>
                </a:tc>
                <a:tc hMerge="1">
                  <a:tcPr anchor="ctr" anchorCtr="0"/>
                </a:tc>
                <a:tc hMerge="1">
                  <a:tcPr anchor="ctr" anchorCtr="0"/>
                </a:tc>
              </a:tr>
              <a:tr h="381000">
                <a:tc rowSpan="4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中证</a:t>
                      </a:r>
                      <a:r>
                        <a:rPr lang="en-US" altLang="zh-CN"/>
                        <a:t>1000</a:t>
                      </a:r>
                      <a:r>
                        <a:rPr lang="zh-CN" altLang="en-US"/>
                        <a:t>尾盘择时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</a:t>
                      </a:r>
                      <a:r>
                        <a:rPr lang="zh-CN" altLang="en-US" sz="1800">
                          <a:sym typeface="+mn-ea"/>
                        </a:rPr>
                        <a:t>月</a:t>
                      </a:r>
                      <a:r>
                        <a:rPr lang="en-US" altLang="zh-CN" sz="1800">
                          <a:sym typeface="+mn-ea"/>
                        </a:rPr>
                        <a:t>2</a:t>
                      </a:r>
                      <a:r>
                        <a:rPr lang="zh-CN" altLang="en-US" sz="1800">
                          <a:sym typeface="+mn-ea"/>
                        </a:rPr>
                        <a:t>日</a:t>
                      </a:r>
                      <a:r>
                        <a:rPr lang="en-US" altLang="zh-CN" sz="1800">
                          <a:sym typeface="+mn-ea"/>
                        </a:rPr>
                        <a:t>-4</a:t>
                      </a:r>
                      <a:r>
                        <a:rPr lang="zh-CN" altLang="en-US" sz="1800">
                          <a:sym typeface="+mn-ea"/>
                        </a:rPr>
                        <a:t>月</a:t>
                      </a:r>
                      <a:r>
                        <a:rPr lang="en-US" altLang="zh-CN" sz="1800">
                          <a:sym typeface="+mn-ea"/>
                        </a:rPr>
                        <a:t>25</a:t>
                      </a:r>
                      <a:r>
                        <a:rPr lang="zh-CN" altLang="en-US" sz="1800">
                          <a:sym typeface="+mn-ea"/>
                        </a:rPr>
                        <a:t>日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7.10%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全年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1</a:t>
                      </a:r>
                      <a:r>
                        <a:rPr lang="zh-CN" altLang="en-US" sz="1800">
                          <a:sym typeface="+mn-ea"/>
                        </a:rPr>
                        <a:t>月</a:t>
                      </a:r>
                      <a:r>
                        <a:rPr lang="en-US" altLang="zh-CN" sz="1800">
                          <a:sym typeface="+mn-ea"/>
                        </a:rPr>
                        <a:t>17</a:t>
                      </a:r>
                      <a:r>
                        <a:rPr lang="zh-CN" altLang="en-US" sz="1800">
                          <a:sym typeface="+mn-ea"/>
                        </a:rPr>
                        <a:t>日</a:t>
                      </a:r>
                      <a:r>
                        <a:rPr lang="en-US" altLang="zh-CN" sz="1800">
                          <a:sym typeface="+mn-ea"/>
                        </a:rPr>
                        <a:t>-3</a:t>
                      </a:r>
                      <a:r>
                        <a:rPr lang="zh-CN" altLang="en-US" sz="1800">
                          <a:sym typeface="+mn-ea"/>
                        </a:rPr>
                        <a:t>月</a:t>
                      </a:r>
                      <a:r>
                        <a:rPr lang="en-US" altLang="zh-CN" sz="1800">
                          <a:sym typeface="+mn-ea"/>
                        </a:rPr>
                        <a:t>21</a:t>
                      </a:r>
                      <a:r>
                        <a:rPr lang="zh-CN" altLang="en-US" sz="1800">
                          <a:sym typeface="+mn-ea"/>
                        </a:rPr>
                        <a:t>日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1.30%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B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3</a:t>
                      </a:r>
                      <a:r>
                        <a:rPr lang="zh-CN" altLang="en-US"/>
                        <a:t>日</a:t>
                      </a:r>
                      <a:r>
                        <a:rPr lang="en-US" altLang="zh-CN"/>
                        <a:t>-1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17</a:t>
                      </a:r>
                      <a:r>
                        <a:rPr lang="zh-CN" altLang="en-US"/>
                        <a:t>日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3.67%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超跌行情至</a:t>
                      </a:r>
                      <a:r>
                        <a:rPr lang="en-US" altLang="zh-CN"/>
                        <a:t>B</a:t>
                      </a:r>
                      <a:r>
                        <a:rPr lang="zh-CN" altLang="en-US"/>
                        <a:t>点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 vMerge="1"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7</a:t>
                      </a:r>
                      <a:r>
                        <a:rPr lang="zh-CN" altLang="en-US"/>
                        <a:t>日</a:t>
                      </a:r>
                      <a:r>
                        <a:rPr lang="en-US" altLang="zh-CN"/>
                        <a:t>-4</a:t>
                      </a:r>
                      <a:r>
                        <a:rPr lang="zh-CN" altLang="en-US"/>
                        <a:t>月</a:t>
                      </a:r>
                      <a:r>
                        <a:rPr lang="en-US" altLang="zh-CN"/>
                        <a:t>21</a:t>
                      </a:r>
                      <a:r>
                        <a:rPr lang="zh-CN" altLang="en-US"/>
                        <a:t>日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7.76%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超跌行情至</a:t>
                      </a:r>
                      <a:r>
                        <a:rPr lang="en-US" altLang="zh-CN" sz="1800">
                          <a:sym typeface="+mn-ea"/>
                        </a:rPr>
                        <a:t>B</a:t>
                      </a:r>
                      <a:r>
                        <a:rPr lang="zh-CN" altLang="en-US" sz="1800">
                          <a:sym typeface="+mn-ea"/>
                        </a:rPr>
                        <a:t>点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63270" y="4783455"/>
            <a:ext cx="71945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FF0000"/>
                </a:solidFill>
              </a:rPr>
              <a:t>注：以上数据不含滑点等，实际收益可能会有小幅偏差。</a:t>
            </a:r>
            <a:endParaRPr lang="zh-CN" altLang="en-US" sz="16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策略总结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TABLE_ENDDRAG_ORIGIN_RECT" val="878*264"/>
  <p:tag name="TABLE_ENDDRAG_RECT" val="42*102*878*264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TABLE_ENDDRAG_ORIGIN_RECT" val="884*194"/>
  <p:tag name="TABLE_ENDDRAG_RECT" val="35*121*884*194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NmFkOTM4YTBmYzkwNDBjOWYzNjBlMTAzZTIxNjcwNG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1648</Words>
  <Application>WPS 演示</Application>
  <PresentationFormat>宽屏</PresentationFormat>
  <Paragraphs>311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阿泽哝</cp:lastModifiedBy>
  <cp:revision>542</cp:revision>
  <dcterms:created xsi:type="dcterms:W3CDTF">2019-06-19T02:08:00Z</dcterms:created>
  <dcterms:modified xsi:type="dcterms:W3CDTF">2025-04-27T11:23:57Z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2DDFABF7C3B54CA8B6CA8207641CF730_13</vt:lpwstr>
  </property>
</Properties>
</file>