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35" r:id="rId3"/>
    <p:sldId id="586" r:id="rId4"/>
    <p:sldId id="591" r:id="rId5"/>
    <p:sldId id="562" r:id="rId6"/>
    <p:sldId id="597" r:id="rId7"/>
    <p:sldId id="593" r:id="rId8"/>
    <p:sldId id="587" r:id="rId9"/>
    <p:sldId id="599" r:id="rId10"/>
    <p:sldId id="595" r:id="rId11"/>
    <p:sldId id="589" r:id="rId12"/>
    <p:sldId id="27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5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2003FF"/>
    <a:srgbClr val="092BB1"/>
    <a:srgbClr val="B34500"/>
    <a:srgbClr val="FFBF75"/>
    <a:srgbClr val="FFD483"/>
    <a:srgbClr val="FFEFCE"/>
    <a:srgbClr val="FFD585"/>
    <a:srgbClr val="FFEFCF"/>
    <a:srgbClr val="FFE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08"/>
        <p:guide pos="3840"/>
        <p:guide pos="485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3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2" Type="http://schemas.openxmlformats.org/officeDocument/2006/relationships/image" Target="../media/image5.png"/><Relationship Id="rId11" Type="http://schemas.openxmlformats.org/officeDocument/2006/relationships/image" Target="../media/image4.jpe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6.jpe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12" name="图片 11" descr="介绍页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18" name="图片 17" descr="logo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目录页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80" name="文本框 79"/>
          <p:cNvSpPr txBox="1"/>
          <p:nvPr userDrawn="1"/>
        </p:nvSpPr>
        <p:spPr>
          <a:xfrm>
            <a:off x="937260" y="2353945"/>
            <a:ext cx="200850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优设标题黑" panose="00000500000000000000" charset="-122"/>
                <a:ea typeface="优设标题黑" panose="00000500000000000000" charset="-122"/>
                <a:cs typeface="优设标题黑" panose="00000500000000000000" charset="-122"/>
              </a:rPr>
              <a:t>目录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优设标题黑" panose="00000500000000000000" charset="-122"/>
              <a:ea typeface="优设标题黑" panose="00000500000000000000" charset="-122"/>
              <a:cs typeface="优设标题黑" panose="00000500000000000000" charset="-122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982345" y="3213100"/>
            <a:ext cx="26581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 Light" panose="020B0502040204020203" charset="-122"/>
                <a:ea typeface="微软雅黑 Light" panose="020B0502040204020203" charset="-122"/>
                <a:cs typeface="+mn-cs"/>
              </a:rPr>
              <a:t>CATALOGUE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charset="-122"/>
              <a:ea typeface="微软雅黑 Light" panose="020B0502040204020203" charset="-122"/>
              <a:cs typeface="+mn-cs"/>
            </a:endParaRPr>
          </a:p>
        </p:txBody>
      </p:sp>
      <p:sp>
        <p:nvSpPr>
          <p:cNvPr id="7" name="等腰三角形 6"/>
          <p:cNvSpPr/>
          <p:nvPr userDrawn="1"/>
        </p:nvSpPr>
        <p:spPr>
          <a:xfrm rot="5400000">
            <a:off x="286131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8" name="等腰三角形 7"/>
          <p:cNvSpPr/>
          <p:nvPr userDrawn="1"/>
        </p:nvSpPr>
        <p:spPr>
          <a:xfrm rot="5400000">
            <a:off x="3110865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0" name="等腰三角形 9"/>
          <p:cNvSpPr/>
          <p:nvPr userDrawn="1"/>
        </p:nvSpPr>
        <p:spPr>
          <a:xfrm rot="5400000">
            <a:off x="3360420" y="30016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pic>
        <p:nvPicPr>
          <p:cNvPr id="19" name="图片 1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0" name="图片 19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780415"/>
            <a:ext cx="12192000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39762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经传多赢资深投顾：方建伟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0012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A2025062200022x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pic>
        <p:nvPicPr>
          <p:cNvPr id="15" name="图片 1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-11430"/>
            <a:ext cx="12192000" cy="51568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5" y="622300"/>
            <a:ext cx="12192635" cy="6235700"/>
          </a:xfrm>
          <a:prstGeom prst="rect">
            <a:avLst/>
          </a:prstGeom>
        </p:spPr>
      </p:pic>
      <p:pic>
        <p:nvPicPr>
          <p:cNvPr id="5" name="图片 4" descr="PPT内页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35" y="0"/>
            <a:ext cx="12192000" cy="5156835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7" name="图片 6" descr="logo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657860" y="6382385"/>
            <a:ext cx="1113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经传多赢资深投顾：罗雪奎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A1120616080001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；基金从业编号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A20250619001216</a:t>
            </a:r>
            <a:endParaRPr lang="en-US" altLang="zh-CN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目录页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0" y="6703"/>
            <a:ext cx="12193200" cy="6866185"/>
          </a:xfrm>
          <a:prstGeom prst="rect">
            <a:avLst/>
          </a:prstGeom>
        </p:spPr>
      </p:pic>
      <p:sp>
        <p:nvSpPr>
          <p:cNvPr id="11" name="等腰三角形 10"/>
          <p:cNvSpPr/>
          <p:nvPr userDrawn="1"/>
        </p:nvSpPr>
        <p:spPr>
          <a:xfrm rot="5400000">
            <a:off x="4345305" y="2675890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 userDrawn="1"/>
        </p:nvSpPr>
        <p:spPr>
          <a:xfrm rot="5400000">
            <a:off x="4592320" y="267144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 userDrawn="1"/>
        </p:nvSpPr>
        <p:spPr>
          <a:xfrm rot="5400000">
            <a:off x="4843780" y="2682875"/>
            <a:ext cx="186055" cy="186055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 userDrawn="1"/>
        </p:nvCxnSpPr>
        <p:spPr>
          <a:xfrm>
            <a:off x="1203960" y="4286250"/>
            <a:ext cx="8296275" cy="0"/>
          </a:xfrm>
          <a:prstGeom prst="line">
            <a:avLst/>
          </a:prstGeom>
          <a:ln w="22225">
            <a:gradFill>
              <a:gsLst>
                <a:gs pos="0">
                  <a:srgbClr val="132AAC"/>
                </a:gs>
                <a:gs pos="47000">
                  <a:srgbClr val="7399DC"/>
                </a:gs>
                <a:gs pos="100000">
                  <a:srgbClr val="0A2EA8"/>
                </a:gs>
              </a:gsLst>
              <a:lin ang="108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图片 21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31450" y="182880"/>
            <a:ext cx="1594898" cy="360000"/>
          </a:xfrm>
          <a:prstGeom prst="rect">
            <a:avLst/>
          </a:prstGeom>
        </p:spPr>
      </p:pic>
      <p:pic>
        <p:nvPicPr>
          <p:cNvPr id="23" name="图片 22" descr="logo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330" y="219075"/>
            <a:ext cx="2474678" cy="324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9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0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31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1.xml"/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12.png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23.xml"/><Relationship Id="rId10" Type="http://schemas.openxmlformats.org/officeDocument/2006/relationships/tags" Target="../tags/tag22.xml"/><Relationship Id="rId1" Type="http://schemas.openxmlformats.org/officeDocument/2006/relationships/tags" Target="../tags/tag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2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6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28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9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建立三色主力股池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980" y="883920"/>
            <a:ext cx="5570220" cy="50895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025" y="1354455"/>
            <a:ext cx="4210050" cy="41484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305" y="2036445"/>
            <a:ext cx="4074160" cy="4147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" name="图片 34" descr="组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2235200"/>
            <a:ext cx="6927850" cy="714375"/>
          </a:xfrm>
          <a:prstGeom prst="rect">
            <a:avLst/>
          </a:prstGeom>
        </p:spPr>
      </p:pic>
      <p:pic>
        <p:nvPicPr>
          <p:cNvPr id="36" name="图片 35" descr="组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033520" y="3119755"/>
            <a:ext cx="6927850" cy="714375"/>
          </a:xfrm>
          <a:prstGeom prst="rect">
            <a:avLst/>
          </a:prstGeom>
        </p:spPr>
      </p:pic>
      <p:pic>
        <p:nvPicPr>
          <p:cNvPr id="37" name="图片 36" descr="组 2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47720" y="4004310"/>
            <a:ext cx="6927850" cy="71437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4902200" y="201803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市场简评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6"/>
            </p:custDataLst>
          </p:nvPr>
        </p:nvSpPr>
        <p:spPr>
          <a:xfrm>
            <a:off x="4109720" y="193484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0 1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4109720" y="3701415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0 3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8"/>
            </p:custDataLst>
          </p:nvPr>
        </p:nvSpPr>
        <p:spPr>
          <a:xfrm>
            <a:off x="4109720" y="2818130"/>
            <a:ext cx="782955" cy="10883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80000"/>
              </a:lnSpc>
            </a:pPr>
            <a:r>
              <a:rPr lang="en-US" altLang="zh-CN" sz="3600">
                <a:solidFill>
                  <a:schemeClr val="bg1"/>
                </a:solidFill>
                <a:latin typeface="Impact" panose="020B0806030902050204" charset="0"/>
                <a:ea typeface="思源黑体 CN Regular" panose="020B0500000000000000" charset="-122"/>
                <a:cs typeface="Impact" panose="020B0806030902050204" charset="0"/>
              </a:rPr>
              <a:t>0 2</a:t>
            </a:r>
            <a:endParaRPr lang="en-US" altLang="zh-CN" sz="3600">
              <a:solidFill>
                <a:schemeClr val="bg1"/>
              </a:solidFill>
              <a:latin typeface="Impact" panose="020B0806030902050204" charset="0"/>
              <a:ea typeface="思源黑体 CN Regular" panose="020B0500000000000000" charset="-122"/>
              <a:cs typeface="Impact" panose="020B0806030902050204" charset="0"/>
            </a:endParaRPr>
          </a:p>
        </p:txBody>
      </p:sp>
      <p:sp>
        <p:nvSpPr>
          <p:cNvPr id="13" name="文本框 12"/>
          <p:cNvSpPr txBox="1"/>
          <p:nvPr>
            <p:custDataLst>
              <p:tags r:id="rId9"/>
            </p:custDataLst>
          </p:nvPr>
        </p:nvSpPr>
        <p:spPr>
          <a:xfrm>
            <a:off x="4902200" y="2901315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  <a:sym typeface="+mn-ea"/>
              </a:rPr>
              <a:t>三色主力的使用方法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0"/>
            </p:custDataLst>
          </p:nvPr>
        </p:nvSpPr>
        <p:spPr>
          <a:xfrm>
            <a:off x="4902200" y="3784600"/>
            <a:ext cx="5340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80000"/>
              </a:lnSpc>
            </a:pPr>
            <a:r>
              <a:rPr lang="zh-CN" altLang="en-US" sz="3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rPr>
              <a:t>建立股池的方法</a:t>
            </a:r>
            <a:endParaRPr lang="zh-CN" altLang="en-US" sz="3000">
              <a:solidFill>
                <a:schemeClr val="bg1"/>
              </a:solidFill>
              <a:latin typeface="思源黑体 CN Regular" panose="020B0500000000000000" charset="-122"/>
              <a:ea typeface="思源黑体 CN Regular" panose="020B0500000000000000" charset="-122"/>
              <a:cs typeface="思源黑体 CN Regular" panose="020B0500000000000000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市场简评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四月底市场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22185" y="737870"/>
            <a:ext cx="4754245" cy="18681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7717155" y="1910080"/>
            <a:ext cx="25330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highlight>
                  <a:srgbClr val="FFFF00"/>
                </a:highlight>
              </a:rPr>
              <a:t>本周周线金叉</a:t>
            </a:r>
            <a:endParaRPr lang="zh-CN" altLang="en-US">
              <a:highlight>
                <a:srgbClr val="FFFF00"/>
              </a:highlight>
            </a:endParaRPr>
          </a:p>
          <a:p>
            <a:pPr algn="ctr"/>
            <a:r>
              <a:rPr lang="zh-CN" altLang="en-US">
                <a:highlight>
                  <a:srgbClr val="FFFF00"/>
                </a:highlight>
              </a:rPr>
              <a:t>（逆周期低位补涨）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2185" y="2712085"/>
            <a:ext cx="4754245" cy="35090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7877175" y="3697605"/>
            <a:ext cx="2372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四月没涨的板块开始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周线金叉，轮动补涨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95020" y="2791460"/>
            <a:ext cx="2945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周线金叉末期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到三月初高点，承压回落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855" y="1669415"/>
            <a:ext cx="3035935" cy="31692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文本框 9"/>
          <p:cNvSpPr txBox="1"/>
          <p:nvPr/>
        </p:nvSpPr>
        <p:spPr>
          <a:xfrm>
            <a:off x="4693920" y="2555240"/>
            <a:ext cx="22606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主线品种（光通信）周线死叉</a:t>
            </a:r>
            <a:endParaRPr lang="zh-CN" altLang="en-US">
              <a:highlight>
                <a:srgbClr val="FFFF00"/>
              </a:highlight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" y="737870"/>
            <a:ext cx="4090035" cy="19742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rcRect t="1806"/>
          <a:stretch>
            <a:fillRect/>
          </a:stretch>
        </p:blipFill>
        <p:spPr>
          <a:xfrm>
            <a:off x="83185" y="3515995"/>
            <a:ext cx="4090035" cy="17214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zh-CN" altLang="en-US" sz="3600">
                <a:solidFill>
                  <a:schemeClr val="bg1"/>
                </a:solidFill>
              </a:rPr>
              <a:t>率先趋势走强板块</a:t>
            </a:r>
            <a:endParaRPr lang="zh-CN" altLang="en-US" sz="360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1955" y="809625"/>
            <a:ext cx="6244590" cy="26193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900" y="1619885"/>
            <a:ext cx="5803265" cy="37528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2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三色主力使用方法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106045" y="4064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</a:rPr>
              <a:t>1.</a:t>
            </a:r>
            <a:r>
              <a:rPr lang="zh-CN" altLang="en-US" sz="3600">
                <a:solidFill>
                  <a:schemeClr val="bg1"/>
                </a:solidFill>
              </a:rPr>
              <a:t>三色主力的用法</a:t>
            </a:r>
            <a:endParaRPr lang="zh-CN" altLang="en-US" sz="360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7665" y="985520"/>
            <a:ext cx="572770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zh-CN" altLang="en-US" sz="1600"/>
          </a:p>
          <a:p>
            <a:endParaRPr lang="zh-CN" altLang="en-US" sz="1600"/>
          </a:p>
        </p:txBody>
      </p:sp>
      <p:sp>
        <p:nvSpPr>
          <p:cNvPr id="3" name="文本框 2"/>
          <p:cNvSpPr txBox="1"/>
          <p:nvPr/>
        </p:nvSpPr>
        <p:spPr>
          <a:xfrm>
            <a:off x="641985" y="5175250"/>
            <a:ext cx="1050353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/>
              <a:t>1、</a:t>
            </a:r>
            <a:r>
              <a:rPr lang="zh-CN" altLang="en-US">
                <a:solidFill>
                  <a:srgbClr val="2003FF"/>
                </a:solidFill>
              </a:rPr>
              <a:t>蓝</a:t>
            </a:r>
            <a:r>
              <a:rPr lang="zh-CN" altLang="en-US">
                <a:solidFill>
                  <a:srgbClr val="00B050"/>
                </a:solidFill>
              </a:rPr>
              <a:t>绿</a:t>
            </a:r>
            <a:r>
              <a:rPr lang="zh-CN" altLang="en-US"/>
              <a:t>柱状网格:代表短、中线超跌区域，散户资金主导，不可操作区域。</a:t>
            </a:r>
            <a:endParaRPr lang="zh-CN" altLang="en-US"/>
          </a:p>
          <a:p>
            <a:r>
              <a:rPr lang="zh-CN" altLang="en-US"/>
              <a:t>2、</a:t>
            </a:r>
            <a:r>
              <a:rPr lang="zh-CN" altLang="en-US">
                <a:solidFill>
                  <a:srgbClr val="AB5ED1"/>
                </a:solidFill>
              </a:rPr>
              <a:t>紫色</a:t>
            </a:r>
            <a:r>
              <a:rPr lang="zh-CN" altLang="en-US"/>
              <a:t>柱状网格:表示短线游资，有爆发力，如果只有紫色游资，短线参与但快进快出。</a:t>
            </a:r>
            <a:endParaRPr lang="zh-CN" altLang="en-US"/>
          </a:p>
          <a:p>
            <a:r>
              <a:rPr lang="zh-CN" altLang="en-US"/>
              <a:t>3、</a:t>
            </a:r>
            <a:r>
              <a:rPr lang="zh-CN" altLang="en-US">
                <a:solidFill>
                  <a:srgbClr val="FF0000"/>
                </a:solidFill>
              </a:rPr>
              <a:t>红色</a:t>
            </a:r>
            <a:r>
              <a:rPr lang="zh-CN" altLang="en-US"/>
              <a:t>柱状网格:表示中线机构，中线主力，机构吸筹，有中线主力个股走势更稳健。</a:t>
            </a:r>
            <a:endParaRPr lang="zh-CN" altLang="en-US"/>
          </a:p>
          <a:p>
            <a:r>
              <a:rPr lang="zh-CN" altLang="en-US"/>
              <a:t>4、</a:t>
            </a:r>
            <a:r>
              <a:rPr lang="zh-CN" altLang="en-US">
                <a:solidFill>
                  <a:srgbClr val="FFC000"/>
                </a:solidFill>
              </a:rPr>
              <a:t>黄色</a:t>
            </a:r>
            <a:r>
              <a:rPr lang="zh-CN" altLang="en-US"/>
              <a:t>柱状网格:表示主力控盘，说明主力吸筹完毕，有望形成主升浪，反复机会。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340" y="850900"/>
            <a:ext cx="8742045" cy="4248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620" y="1186180"/>
            <a:ext cx="3823335" cy="1114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左箭头 9"/>
          <p:cNvSpPr/>
          <p:nvPr/>
        </p:nvSpPr>
        <p:spPr>
          <a:xfrm rot="21240000">
            <a:off x="6614160" y="2082165"/>
            <a:ext cx="2183130" cy="163195"/>
          </a:xfrm>
          <a:prstGeom prst="left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300845" y="2560320"/>
            <a:ext cx="25660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当时三月中符合三色主力选了新宏泰。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55245" y="0"/>
            <a:ext cx="12192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lvl="1" indent="457200" algn="ctr"/>
            <a:r>
              <a:rPr lang="en-US" altLang="zh-CN" sz="3600">
                <a:solidFill>
                  <a:schemeClr val="bg1"/>
                </a:solidFill>
                <a:sym typeface="+mn-ea"/>
              </a:rPr>
              <a:t>2.</a:t>
            </a:r>
            <a:r>
              <a:rPr lang="zh-CN" altLang="en-US" sz="3600">
                <a:solidFill>
                  <a:schemeClr val="bg1"/>
                </a:solidFill>
                <a:sym typeface="+mn-ea"/>
              </a:rPr>
              <a:t>三色主力的买卖</a:t>
            </a:r>
            <a:endParaRPr lang="zh-CN" altLang="en-US" sz="3600">
              <a:solidFill>
                <a:schemeClr val="bg1"/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145" y="788035"/>
            <a:ext cx="9526905" cy="5565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椭圆 4"/>
          <p:cNvSpPr/>
          <p:nvPr/>
        </p:nvSpPr>
        <p:spPr>
          <a:xfrm>
            <a:off x="2400935" y="2896870"/>
            <a:ext cx="344805" cy="20193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2872740" y="2548890"/>
            <a:ext cx="344805" cy="201930"/>
          </a:xfrm>
          <a:prstGeom prst="ellipse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652270" y="3645535"/>
            <a:ext cx="14224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启动阶段：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沿着趋势线找机会低吸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587750" y="2548890"/>
            <a:ext cx="2574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磨顶阶段：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资金降低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股价反抽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（减仓信号）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67325" y="894080"/>
            <a:ext cx="1657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破位阶段：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跌破趋势线，牛线下移</a:t>
            </a:r>
            <a:endParaRPr lang="zh-CN" altLang="en-US">
              <a:highlight>
                <a:srgbClr val="FFFF00"/>
              </a:highlight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518525" y="3048635"/>
            <a:ext cx="4064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highlight>
                  <a:srgbClr val="FFFF00"/>
                </a:highlight>
              </a:rPr>
              <a:t>非理性反抽阶段：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无控盘不长久</a:t>
            </a:r>
            <a:endParaRPr lang="zh-CN" altLang="en-US">
              <a:highlight>
                <a:srgbClr val="FFFF00"/>
              </a:highlight>
            </a:endParaRPr>
          </a:p>
          <a:p>
            <a:r>
              <a:rPr lang="zh-CN" altLang="en-US">
                <a:highlight>
                  <a:srgbClr val="FFFF00"/>
                </a:highlight>
              </a:rPr>
              <a:t>紫色拉升</a:t>
            </a:r>
            <a:r>
              <a:rPr lang="en-US" altLang="zh-CN">
                <a:highlight>
                  <a:srgbClr val="FFFF00"/>
                </a:highlight>
              </a:rPr>
              <a:t>+</a:t>
            </a:r>
            <a:r>
              <a:rPr lang="zh-CN" altLang="en-US">
                <a:highlight>
                  <a:srgbClr val="FFFF00"/>
                </a:highlight>
              </a:rPr>
              <a:t>死叉卖点</a:t>
            </a:r>
            <a:endParaRPr lang="zh-CN" altLang="en-US">
              <a:highlight>
                <a:srgbClr val="FFFF00"/>
              </a:highlight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 userDrawn="1"/>
        </p:nvSpPr>
        <p:spPr>
          <a:xfrm>
            <a:off x="1104265" y="2071370"/>
            <a:ext cx="31991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思源黑体 CN Light" panose="020B0300000000000000" charset="-122"/>
                <a:ea typeface="思源黑体 CN Light" panose="020B0300000000000000" charset="-122"/>
                <a:cs typeface="思源黑体 CN Normal" panose="020B0400000000000000" charset="-122"/>
              </a:rPr>
              <a:t>3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1104265" y="3038475"/>
            <a:ext cx="983932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 b="1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建立股池</a:t>
            </a:r>
            <a:endParaRPr lang="zh-CN" altLang="en-US" sz="6600" b="1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5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6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7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8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19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1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2.xml><?xml version="1.0" encoding="utf-8"?>
<p:tagLst xmlns:p="http://schemas.openxmlformats.org/presentationml/2006/main">
  <p:tag name="KSO_WM_DIAGRAM_VIRTUALLY_FRAME" val="{&quot;height&quot;:365.25,&quot;left&quot;:261,&quot;top&quot;:61.5,&quot;width&quot;:602.1}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演示</Application>
  <PresentationFormat>宽屏</PresentationFormat>
  <Paragraphs>68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8" baseType="lpstr">
      <vt:lpstr>Arial</vt:lpstr>
      <vt:lpstr>宋体</vt:lpstr>
      <vt:lpstr>Wingdings</vt:lpstr>
      <vt:lpstr>微软雅黑</vt:lpstr>
      <vt:lpstr>Wingdings</vt:lpstr>
      <vt:lpstr>优设标题黑</vt:lpstr>
      <vt:lpstr>黑体</vt:lpstr>
      <vt:lpstr>微软雅黑 Light</vt:lpstr>
      <vt:lpstr>思源黑体 CN Normal</vt:lpstr>
      <vt:lpstr>思源黑体 CN Light</vt:lpstr>
      <vt:lpstr>思源黑体 CN Bold</vt:lpstr>
      <vt:lpstr>思源黑体 CN Regular</vt:lpstr>
      <vt:lpstr>Impact</vt:lpstr>
      <vt:lpstr>思源黑体 CN Medium</vt:lpstr>
      <vt:lpstr>Arial Unicode MS</vt:lpstr>
      <vt:lpstr>Calibri</vt:lpstr>
      <vt:lpstr>优设标题黑</vt:lpstr>
      <vt:lpstr>思源黑体 CN Bold</vt:lpstr>
      <vt:lpstr>思源黑体 CN Light</vt:lpstr>
      <vt:lpstr>思源黑体 CN Medium</vt:lpstr>
      <vt:lpstr>思源黑体 CN Normal</vt:lpstr>
      <vt:lpstr>思源黑体 CN Regular</vt:lpstr>
      <vt:lpstr>文道标题黑</vt:lpstr>
      <vt:lpstr>清雅黑体</vt:lpstr>
      <vt:lpstr>方正宝黑体 简 Light</vt:lpstr>
      <vt:lpstr>方正宝黑体 简 Medium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孙</cp:lastModifiedBy>
  <cp:revision>703</cp:revision>
  <dcterms:created xsi:type="dcterms:W3CDTF">2019-06-19T02:08:00Z</dcterms:created>
  <dcterms:modified xsi:type="dcterms:W3CDTF">2026-04-27T09:40:39Z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59BC3DF784374FFE9248BDD012039189_13</vt:lpwstr>
  </property>
</Properties>
</file>