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rels" ContentType="application/vnd.openxmlformats-package.relationships+xml"/>
  <Override PartName="/customXml/itemProps78.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18.svg" ContentType="image/svg+xml"/>
  <Override PartName="/ppt/media/image20.svg" ContentType="image/svg+xml"/>
  <Override PartName="/ppt/media/image2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3" r:id="rId3"/>
  </p:sldMasterIdLst>
  <p:notesMasterIdLst>
    <p:notesMasterId r:id="rId30"/>
  </p:notesMasterIdLst>
  <p:handoutMasterIdLst>
    <p:handoutMasterId r:id="rId31"/>
  </p:handoutMasterIdLst>
  <p:sldIdLst>
    <p:sldId id="307" r:id="rId4"/>
    <p:sldId id="1090" r:id="rId5"/>
    <p:sldId id="1027" r:id="rId6"/>
    <p:sldId id="1091" r:id="rId7"/>
    <p:sldId id="1098" r:id="rId8"/>
    <p:sldId id="1082" r:id="rId9"/>
    <p:sldId id="1084" r:id="rId10"/>
    <p:sldId id="1092" r:id="rId11"/>
    <p:sldId id="1093" r:id="rId12"/>
    <p:sldId id="1086" r:id="rId13"/>
    <p:sldId id="1097" r:id="rId14"/>
    <p:sldId id="1073" r:id="rId15"/>
    <p:sldId id="1083" r:id="rId16"/>
    <p:sldId id="1099" r:id="rId17"/>
    <p:sldId id="1074" r:id="rId18"/>
    <p:sldId id="1094" r:id="rId19"/>
    <p:sldId id="1076" r:id="rId20"/>
    <p:sldId id="1100" r:id="rId21"/>
    <p:sldId id="1101" r:id="rId22"/>
    <p:sldId id="1102" r:id="rId23"/>
    <p:sldId id="1103" r:id="rId24"/>
    <p:sldId id="1104" r:id="rId25"/>
    <p:sldId id="1105" r:id="rId26"/>
    <p:sldId id="1106" r:id="rId27"/>
    <p:sldId id="1107" r:id="rId28"/>
    <p:sldId id="503" r:id="rId29"/>
  </p:sldIdLst>
  <p:sldSz cx="12192000" cy="6858000"/>
  <p:notesSz cx="6858000" cy="9144000"/>
  <p:embeddedFontLst>
    <p:embeddedFont>
      <p:font typeface="微软雅黑" panose="020B0503020204020204" pitchFamily="34" charset="-122"/>
      <p:regular r:id="rId38"/>
    </p:embeddedFont>
    <p:embeddedFont>
      <p:font typeface="方正宝黑体 简 Light" panose="02000400000000000000" charset="-122"/>
      <p:regular r:id="rId39"/>
    </p:embeddedFont>
    <p:embeddedFont>
      <p:font typeface="黑体" panose="02010609060101010101" charset="-122"/>
      <p:regular r:id="rId40"/>
    </p:embeddedFont>
    <p:embeddedFont>
      <p:font typeface="标准粗黑" panose="02000503000000000000" charset="-122"/>
      <p:regular r:id="rId41"/>
    </p:embeddedFont>
    <p:embeddedFont>
      <p:font typeface="Calibri" panose="020F0502020204030204" charset="0"/>
      <p:regular r:id="rId42"/>
      <p:bold r:id="rId43"/>
      <p:italic r:id="rId44"/>
      <p:boldItalic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7" userDrawn="1">
          <p15:clr>
            <a:srgbClr val="A4A3A4"/>
          </p15:clr>
        </p15:guide>
        <p15:guide id="2" pos="377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10BB8"/>
    <a:srgbClr val="241789"/>
    <a:srgbClr val="D9D9D9"/>
    <a:srgbClr val="742F01"/>
    <a:srgbClr val="4A4A4A"/>
    <a:srgbClr val="FFFEEB"/>
    <a:srgbClr val="FFF4A3"/>
    <a:srgbClr val="7C0000"/>
    <a:srgbClr val="7E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77"/>
        <p:guide pos="377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79.xml"/><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ustomXml" Target="../customXml/item1.xml"/><Relationship Id="rId36" Type="http://schemas.openxmlformats.org/officeDocument/2006/relationships/customXmlProps" Target="../customXml/itemProps78.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15.xml"/><Relationship Id="rId3" Type="http://schemas.openxmlformats.org/officeDocument/2006/relationships/image" Target="../media/image3.png"/><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4" name="图片 3" descr="//192.168.10.86/素材/营销策划/7.课程/炒股进阶班课程项目/2024年/2024年6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sp>
        <p:nvSpPr>
          <p:cNvPr id="18" name="文本框 17"/>
          <p:cNvSpPr txBox="1"/>
          <p:nvPr userDrawn="1">
            <p:custDataLst>
              <p:tags r:id="rId4"/>
            </p:custDataLst>
          </p:nvPr>
        </p:nvSpPr>
        <p:spPr>
          <a:xfrm>
            <a:off x="9048750" y="6337300"/>
            <a:ext cx="2801620" cy="354330"/>
          </a:xfrm>
          <a:prstGeom prst="rect">
            <a:avLst/>
          </a:prstGeom>
          <a:noFill/>
        </p:spPr>
        <p:txBody>
          <a:bodyPr wrap="square" rtlCol="0">
            <a:noAutofit/>
          </a:bodyPr>
          <a:p>
            <a:pPr fontAlgn="auto">
              <a:lnSpc>
                <a:spcPct val="120000"/>
              </a:lnSpc>
            </a:pP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股市有风险</a:t>
            </a:r>
            <a:r>
              <a:rPr lang="en-US" altLang="zh-CN"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a:t>
            </a: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投资需谨慎！</a:t>
            </a:r>
            <a:endPar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2" name="图片 1" descr="目录页"/>
          <p:cNvPicPr>
            <a:picLocks noChangeAspect="1"/>
          </p:cNvPicPr>
          <p:nvPr userDrawn="1"/>
        </p:nvPicPr>
        <p:blipFill>
          <a:blip r:embed="rId5"/>
          <a:stretch>
            <a:fillRect/>
          </a:stretch>
        </p:blipFill>
        <p:spPr>
          <a:xfrm>
            <a:off x="-600" y="6703"/>
            <a:ext cx="12193200" cy="6866185"/>
          </a:xfrm>
          <a:prstGeom prst="rect">
            <a:avLst/>
          </a:prstGeom>
        </p:spPr>
      </p:pic>
      <p:pic>
        <p:nvPicPr>
          <p:cNvPr id="22" name="图片 21" descr="经传logo白色"/>
          <p:cNvPicPr>
            <a:picLocks noChangeAspect="1"/>
          </p:cNvPicPr>
          <p:nvPr userDrawn="1"/>
        </p:nvPicPr>
        <p:blipFill>
          <a:blip r:embed="rId6"/>
          <a:stretch>
            <a:fillRect/>
          </a:stretch>
        </p:blipFill>
        <p:spPr>
          <a:xfrm>
            <a:off x="10331450" y="182880"/>
            <a:ext cx="1594898" cy="360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8"/>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13.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5.xml"/><Relationship Id="rId4" Type="http://schemas.openxmlformats.org/officeDocument/2006/relationships/image" Target="../media/image9.png"/><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9" Type="http://schemas.openxmlformats.org/officeDocument/2006/relationships/image" Target="../media/image11.svg"/><Relationship Id="rId8" Type="http://schemas.openxmlformats.org/officeDocument/2006/relationships/image" Target="../media/image10.png"/><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3" Type="http://schemas.openxmlformats.org/officeDocument/2006/relationships/slideLayout" Target="../slideLayouts/slideLayout2.xml"/><Relationship Id="rId22" Type="http://schemas.openxmlformats.org/officeDocument/2006/relationships/tags" Target="../tags/tag41.xml"/><Relationship Id="rId21" Type="http://schemas.openxmlformats.org/officeDocument/2006/relationships/tags" Target="../tags/tag40.xml"/><Relationship Id="rId20" Type="http://schemas.openxmlformats.org/officeDocument/2006/relationships/image" Target="../media/image15.svg"/><Relationship Id="rId2" Type="http://schemas.openxmlformats.org/officeDocument/2006/relationships/tags" Target="../tags/tag27.xml"/><Relationship Id="rId19" Type="http://schemas.openxmlformats.org/officeDocument/2006/relationships/image" Target="../media/image14.png"/><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image" Target="../media/image13.svg"/><Relationship Id="rId13" Type="http://schemas.openxmlformats.org/officeDocument/2006/relationships/image" Target="../media/image12.png"/><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1.xml"/><Relationship Id="rId2" Type="http://schemas.openxmlformats.org/officeDocument/2006/relationships/image" Target="../media/image39.png"/><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75.xml"/><Relationship Id="rId2" Type="http://schemas.openxmlformats.org/officeDocument/2006/relationships/image" Target="../media/image44.png"/><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76.xml"/><Relationship Id="rId2" Type="http://schemas.openxmlformats.org/officeDocument/2006/relationships/image" Target="../media/image45.png"/><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0" Type="http://schemas.openxmlformats.org/officeDocument/2006/relationships/slideLayout" Target="../slideLayouts/slideLayout2.xml"/><Relationship Id="rId2" Type="http://schemas.openxmlformats.org/officeDocument/2006/relationships/tags" Target="../tags/tag44.xml"/><Relationship Id="rId19" Type="http://schemas.openxmlformats.org/officeDocument/2006/relationships/tags" Target="../tags/tag55.xml"/><Relationship Id="rId18" Type="http://schemas.openxmlformats.org/officeDocument/2006/relationships/image" Target="../media/image22.svg"/><Relationship Id="rId17" Type="http://schemas.openxmlformats.org/officeDocument/2006/relationships/image" Target="../media/image21.png"/><Relationship Id="rId16" Type="http://schemas.openxmlformats.org/officeDocument/2006/relationships/tags" Target="../tags/tag54.xml"/><Relationship Id="rId15" Type="http://schemas.openxmlformats.org/officeDocument/2006/relationships/image" Target="../media/image20.svg"/><Relationship Id="rId14" Type="http://schemas.openxmlformats.org/officeDocument/2006/relationships/image" Target="../media/image19.png"/><Relationship Id="rId13" Type="http://schemas.openxmlformats.org/officeDocument/2006/relationships/tags" Target="../tags/tag53.xml"/><Relationship Id="rId12" Type="http://schemas.openxmlformats.org/officeDocument/2006/relationships/image" Target="../media/image18.svg"/><Relationship Id="rId11" Type="http://schemas.openxmlformats.org/officeDocument/2006/relationships/image" Target="../media/image17.png"/><Relationship Id="rId10" Type="http://schemas.openxmlformats.org/officeDocument/2006/relationships/tags" Target="../tags/tag52.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框 17"/>
          <p:cNvSpPr txBox="1"/>
          <p:nvPr>
            <p:custDataLst>
              <p:tags r:id="rId1"/>
            </p:custDataLst>
          </p:nvPr>
        </p:nvSpPr>
        <p:spPr>
          <a:xfrm>
            <a:off x="1950085" y="4187825"/>
            <a:ext cx="6123305" cy="1071245"/>
          </a:xfrm>
          <a:prstGeom prst="rect">
            <a:avLst/>
          </a:prstGeom>
          <a:noFill/>
        </p:spPr>
        <p:txBody>
          <a:bodyPr wrap="square" rtlCol="0">
            <a:noAutofit/>
          </a:bodyPr>
          <a:p>
            <a:pPr algn="just" fontAlgn="auto">
              <a:lnSpc>
                <a:spcPct val="120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十多年从业经验,专注实战操作研究，独创《人气战法》《黄金战法》《绝对龙头战法》，熟知散户操作心理，建立完整盈利模式，精湛的短线技术，准确把握市场热点，帮助散户们在操作中确定方向，深受全国用户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2"/>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5" name="文本框 4"/>
          <p:cNvSpPr txBox="1"/>
          <p:nvPr>
            <p:custDataLst>
              <p:tags r:id="rId3"/>
            </p:custDataLst>
          </p:nvPr>
        </p:nvSpPr>
        <p:spPr>
          <a:xfrm>
            <a:off x="4290060" y="3625850"/>
            <a:ext cx="4839335" cy="384810"/>
          </a:xfrm>
          <a:prstGeom prst="rect">
            <a:avLst/>
          </a:prstGeom>
          <a:noFill/>
        </p:spPr>
        <p:txBody>
          <a:bodyPr wrap="square" rtlCol="0">
            <a:noAutofit/>
          </a:bodyPr>
          <a:p>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刘</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涛</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执业编号:A1120619060024</a:t>
            </a:r>
            <a:endPar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4" name="文本框 3"/>
          <p:cNvSpPr txBox="1"/>
          <p:nvPr userDrawn="1"/>
        </p:nvSpPr>
        <p:spPr>
          <a:xfrm>
            <a:off x="1205230" y="3541395"/>
            <a:ext cx="2522855" cy="491490"/>
          </a:xfrm>
          <a:prstGeom prst="rect">
            <a:avLst/>
          </a:prstGeom>
          <a:noFill/>
        </p:spPr>
        <p:txBody>
          <a:bodyPr wrap="square" rtlCol="0">
            <a:spAutoFit/>
          </a:bodyPr>
          <a:p>
            <a:r>
              <a:rPr lang="en-US" sz="2600" dirty="0">
                <a:solidFill>
                  <a:srgbClr val="915C09"/>
                </a:solidFill>
                <a:latin typeface="思源黑体 CN Medium" panose="020B0600000000000000" pitchFamily="34" charset="-122"/>
                <a:ea typeface="思源黑体 CN Medium" panose="020B0600000000000000" pitchFamily="34" charset="-122"/>
                <a:sym typeface="+mn-ea"/>
              </a:rPr>
              <a:t>4</a:t>
            </a:r>
            <a:r>
              <a:rPr sz="2600" dirty="0">
                <a:solidFill>
                  <a:srgbClr val="915C09"/>
                </a:solidFill>
                <a:latin typeface="思源黑体 CN Medium" panose="020B0600000000000000" pitchFamily="34" charset="-122"/>
                <a:ea typeface="思源黑体 CN Medium" panose="020B0600000000000000" pitchFamily="34" charset="-122"/>
                <a:sym typeface="+mn-ea"/>
              </a:rPr>
              <a:t>月</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29</a:t>
            </a:r>
            <a:r>
              <a:rPr sz="2600" dirty="0">
                <a:solidFill>
                  <a:srgbClr val="915C09"/>
                </a:solidFill>
                <a:latin typeface="思源黑体 CN Medium" panose="020B0600000000000000" pitchFamily="34" charset="-122"/>
                <a:ea typeface="思源黑体 CN Medium" panose="020B0600000000000000" pitchFamily="34" charset="-122"/>
                <a:sym typeface="+mn-ea"/>
              </a:rPr>
              <a:t>日</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 20</a:t>
            </a:r>
            <a:r>
              <a:rPr lang="zh-CN" altLang="en-US" sz="2600" dirty="0">
                <a:solidFill>
                  <a:srgbClr val="915C09"/>
                </a:solidFill>
                <a:latin typeface="思源黑体 CN Medium" panose="020B0600000000000000" pitchFamily="34" charset="-122"/>
                <a:ea typeface="思源黑体 CN Medium" panose="020B0600000000000000" pitchFamily="34" charset="-122"/>
                <a:sym typeface="+mn-ea"/>
              </a:rPr>
              <a:t>：</a:t>
            </a:r>
            <a:r>
              <a:rPr lang="en-US" altLang="zh-CN" sz="2600" dirty="0">
                <a:solidFill>
                  <a:srgbClr val="915C09"/>
                </a:solidFill>
                <a:latin typeface="思源黑体 CN Medium" panose="020B0600000000000000" pitchFamily="34" charset="-122"/>
                <a:ea typeface="思源黑体 CN Medium" panose="020B0600000000000000" pitchFamily="34" charset="-122"/>
                <a:sym typeface="+mn-ea"/>
              </a:rPr>
              <a:t>15</a:t>
            </a:r>
            <a:r>
              <a:rPr sz="2600" dirty="0">
                <a:solidFill>
                  <a:srgbClr val="915C09"/>
                </a:solidFill>
                <a:latin typeface="思源黑体 CN Medium" panose="020B0600000000000000" pitchFamily="34" charset="-122"/>
                <a:ea typeface="思源黑体 CN Medium" panose="020B0600000000000000" pitchFamily="34" charset="-122"/>
                <a:sym typeface="+mn-ea"/>
              </a:rPr>
              <a:t> </a:t>
            </a:r>
            <a:endParaRPr sz="2600" dirty="0">
              <a:solidFill>
                <a:srgbClr val="915C09"/>
              </a:solidFill>
              <a:latin typeface="思源黑体 CN Medium" panose="020B0600000000000000" pitchFamily="34" charset="-122"/>
              <a:ea typeface="思源黑体 CN Medium" panose="020B0600000000000000" pitchFamily="34" charset="-122"/>
              <a:sym typeface="+mn-ea"/>
            </a:endParaRPr>
          </a:p>
        </p:txBody>
      </p:sp>
      <p:pic>
        <p:nvPicPr>
          <p:cNvPr id="7" name="图片 6" descr="刘涛_1661826554142"/>
          <p:cNvPicPr>
            <a:picLocks noChangeAspect="1"/>
          </p:cNvPicPr>
          <p:nvPr/>
        </p:nvPicPr>
        <p:blipFill>
          <a:blip r:embed="rId4"/>
          <a:srcRect b="9903"/>
          <a:stretch>
            <a:fillRect/>
          </a:stretch>
        </p:blipFill>
        <p:spPr>
          <a:xfrm>
            <a:off x="8133080" y="675640"/>
            <a:ext cx="3101340" cy="5083810"/>
          </a:xfrm>
          <a:prstGeom prst="rect">
            <a:avLst/>
          </a:prstGeom>
        </p:spPr>
      </p:pic>
      <p:sp>
        <p:nvSpPr>
          <p:cNvPr id="9" name="文本框 8"/>
          <p:cNvSpPr txBox="1"/>
          <p:nvPr/>
        </p:nvSpPr>
        <p:spPr>
          <a:xfrm>
            <a:off x="1279525" y="906145"/>
            <a:ext cx="7658100" cy="2343150"/>
          </a:xfrm>
          <a:prstGeom prst="rect">
            <a:avLst/>
          </a:prstGeom>
          <a:noFill/>
        </p:spPr>
        <p:txBody>
          <a:bodyPr wrap="square" rtlCol="0">
            <a:noAutofit/>
          </a:bodyPr>
          <a:p>
            <a:pPr algn="ctr">
              <a:lnSpc>
                <a:spcPct val="90000"/>
              </a:lnSpc>
            </a:pPr>
            <a:r>
              <a:rPr lang="en-US" altLang="zh-CN" sz="6000" b="0" i="0" dirty="0">
                <a:solidFill>
                  <a:schemeClr val="bg1"/>
                </a:solidFill>
                <a:effectLst/>
                <a:latin typeface="思源黑体 CN Heavy" panose="020B0A00000000000000" pitchFamily="34" charset="-122"/>
                <a:ea typeface="思源黑体 CN Heavy" panose="020B0A00000000000000" pitchFamily="34" charset="-122"/>
              </a:rPr>
              <a:t> </a:t>
            </a:r>
            <a:endParaRPr lang="zh-CN" altLang="en-US" sz="6000" b="0" i="0" dirty="0">
              <a:solidFill>
                <a:schemeClr val="bg1"/>
              </a:solidFill>
              <a:effectLst/>
              <a:latin typeface="思源黑体 CN Heavy" panose="020B0A00000000000000" pitchFamily="34" charset="-122"/>
              <a:ea typeface="思源黑体 CN Heavy" panose="020B0A00000000000000" pitchFamily="34" charset="-122"/>
            </a:endParaRPr>
          </a:p>
        </p:txBody>
      </p:sp>
      <p:sp>
        <p:nvSpPr>
          <p:cNvPr id="2" name="文本框 1"/>
          <p:cNvSpPr txBox="1"/>
          <p:nvPr/>
        </p:nvSpPr>
        <p:spPr>
          <a:xfrm>
            <a:off x="609600" y="1209040"/>
            <a:ext cx="8155305" cy="1753235"/>
          </a:xfrm>
          <a:prstGeom prst="rect">
            <a:avLst/>
          </a:prstGeom>
          <a:noFill/>
        </p:spPr>
        <p:txBody>
          <a:bodyPr wrap="square" rtlCol="0" anchor="t">
            <a:spAutoFit/>
          </a:bodyPr>
          <a:p>
            <a:pPr algn="ctr">
              <a:lnSpc>
                <a:spcPct val="90000"/>
              </a:lnSpc>
            </a:pPr>
            <a:endPar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endParaRPr>
          </a:p>
          <a:p>
            <a:pPr algn="ctr">
              <a:lnSpc>
                <a:spcPct val="90000"/>
              </a:lnSpc>
            </a:pPr>
            <a:r>
              <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rPr>
              <a:t>资金篇，三大</a:t>
            </a:r>
            <a:r>
              <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rPr>
              <a:t>核心</a:t>
            </a:r>
            <a:endPar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资金持续泛绿，新高无望，做好</a:t>
            </a:r>
            <a:r>
              <a:rPr lang="zh-CN" altLang="en-US" sz="2800" b="1">
                <a:solidFill>
                  <a:schemeClr val="bg1"/>
                </a:solidFill>
              </a:rPr>
              <a:t>止盈</a:t>
            </a:r>
            <a:endParaRPr lang="zh-CN" altLang="en-US" sz="2800" b="1">
              <a:solidFill>
                <a:schemeClr val="bg1"/>
              </a:solidFill>
            </a:endParaRPr>
          </a:p>
        </p:txBody>
      </p:sp>
      <p:pic>
        <p:nvPicPr>
          <p:cNvPr id="2" name="图片 1"/>
          <p:cNvPicPr>
            <a:picLocks noChangeAspect="1"/>
          </p:cNvPicPr>
          <p:nvPr/>
        </p:nvPicPr>
        <p:blipFill>
          <a:blip r:embed="rId1"/>
          <a:stretch>
            <a:fillRect/>
          </a:stretch>
        </p:blipFill>
        <p:spPr>
          <a:xfrm>
            <a:off x="0" y="850265"/>
            <a:ext cx="12068810" cy="4669790"/>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sym typeface="+mn-ea"/>
              </a:rPr>
              <a:t>                         </a:t>
            </a:r>
            <a:r>
              <a:rPr lang="zh-CN" altLang="en-US" sz="2800" b="1">
                <a:solidFill>
                  <a:schemeClr val="bg1"/>
                </a:solidFill>
                <a:sym typeface="+mn-ea"/>
              </a:rPr>
              <a:t>回档成功与否看</a:t>
            </a:r>
            <a:r>
              <a:rPr lang="zh-CN" altLang="en-US" sz="2800" b="1">
                <a:solidFill>
                  <a:schemeClr val="bg1"/>
                </a:solidFill>
                <a:sym typeface="+mn-ea"/>
              </a:rPr>
              <a:t>支撑</a:t>
            </a:r>
            <a:endParaRPr lang="zh-CN" altLang="en-US" sz="2800" b="1">
              <a:solidFill>
                <a:schemeClr val="bg1"/>
              </a:solidFill>
              <a:sym typeface="+mn-ea"/>
            </a:endParaRPr>
          </a:p>
        </p:txBody>
      </p:sp>
      <p:pic>
        <p:nvPicPr>
          <p:cNvPr id="3" name="图片 2"/>
          <p:cNvPicPr>
            <a:picLocks noChangeAspect="1"/>
          </p:cNvPicPr>
          <p:nvPr/>
        </p:nvPicPr>
        <p:blipFill>
          <a:blip r:embed="rId1"/>
          <a:stretch>
            <a:fillRect/>
          </a:stretch>
        </p:blipFill>
        <p:spPr>
          <a:xfrm>
            <a:off x="685800" y="882650"/>
            <a:ext cx="11132185" cy="5388610"/>
          </a:xfrm>
          <a:prstGeom prst="rect">
            <a:avLst/>
          </a:prstGeom>
        </p:spPr>
      </p:pic>
      <p:sp>
        <p:nvSpPr>
          <p:cNvPr id="4" name="矩形标注 3"/>
          <p:cNvSpPr/>
          <p:nvPr/>
        </p:nvSpPr>
        <p:spPr>
          <a:xfrm>
            <a:off x="3356610" y="2487295"/>
            <a:ext cx="1795780" cy="535305"/>
          </a:xfrm>
          <a:prstGeom prst="wedgeRectCallout">
            <a:avLst>
              <a:gd name="adj1" fmla="val -55551"/>
              <a:gd name="adj2" fmla="val 75029"/>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a:t>资金泛绿</a:t>
            </a:r>
            <a:r>
              <a:rPr lang="en-US" altLang="zh-CN" sz="1200"/>
              <a:t>2</a:t>
            </a:r>
            <a:r>
              <a:rPr lang="zh-CN" altLang="en-US" sz="1200"/>
              <a:t>日，关键位置，一旦破位做好止损</a:t>
            </a:r>
            <a:endParaRPr lang="zh-CN" altLang="en-US" sz="1200"/>
          </a:p>
        </p:txBody>
      </p:sp>
      <p:sp>
        <p:nvSpPr>
          <p:cNvPr id="5" name="圆角矩形标注 4"/>
          <p:cNvSpPr/>
          <p:nvPr/>
        </p:nvSpPr>
        <p:spPr>
          <a:xfrm>
            <a:off x="6650355" y="3888740"/>
            <a:ext cx="2756535" cy="1138555"/>
          </a:xfrm>
          <a:prstGeom prst="wedgeRoundRectCallout">
            <a:avLst>
              <a:gd name="adj1" fmla="val -46344"/>
              <a:gd name="adj2" fmla="val 60503"/>
              <a:gd name="adj3" fmla="val 16667"/>
            </a:avLst>
          </a:prstGeom>
        </p:spPr>
        <p:style>
          <a:lnRef idx="0">
            <a:srgbClr val="FFFFFF"/>
          </a:lnRef>
          <a:fillRef idx="1">
            <a:schemeClr val="accent5"/>
          </a:fillRef>
          <a:effectRef idx="2">
            <a:schemeClr val="accent5"/>
          </a:effectRef>
          <a:fontRef idx="minor">
            <a:schemeClr val="dk1"/>
          </a:fontRef>
        </p:style>
        <p:txBody>
          <a:bodyPr rtlCol="0" anchor="ctr"/>
          <a:p>
            <a:pPr algn="ctr"/>
            <a:r>
              <a:rPr lang="zh-CN" altLang="en-US" sz="1400"/>
              <a:t>股价回档，资金泛绿不能超过</a:t>
            </a:r>
            <a:r>
              <a:rPr lang="en-US" altLang="zh-CN" sz="1400"/>
              <a:t>3</a:t>
            </a:r>
            <a:r>
              <a:rPr lang="zh-CN" altLang="en-US" sz="1400"/>
              <a:t>天，时间拉长股价会没劲，一旦资金持续泛绿，跌破智能辅助线的概率会很大</a:t>
            </a:r>
            <a:endParaRPr lang="zh-CN" altLang="en-US" sz="1400"/>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242945" y="74295"/>
            <a:ext cx="7621270" cy="521970"/>
          </a:xfrm>
          <a:prstGeom prst="rect">
            <a:avLst/>
          </a:prstGeom>
          <a:noFill/>
        </p:spPr>
        <p:txBody>
          <a:bodyPr wrap="square" rtlCol="0">
            <a:spAutoFit/>
          </a:bodyPr>
          <a:p>
            <a:r>
              <a:rPr lang="zh-CN" altLang="en-US" sz="2800" b="1">
                <a:solidFill>
                  <a:schemeClr val="bg1"/>
                </a:solidFill>
              </a:rPr>
              <a:t>人气的持续性，代表股价的上涨</a:t>
            </a:r>
            <a:r>
              <a:rPr lang="zh-CN" altLang="en-US" sz="2800" b="1">
                <a:solidFill>
                  <a:schemeClr val="bg1"/>
                </a:solidFill>
              </a:rPr>
              <a:t>持续性</a:t>
            </a:r>
            <a:endParaRPr lang="zh-CN" altLang="en-US" sz="2800" b="1">
              <a:solidFill>
                <a:schemeClr val="bg1"/>
              </a:solidFill>
            </a:endParaRPr>
          </a:p>
        </p:txBody>
      </p:sp>
      <p:sp>
        <p:nvSpPr>
          <p:cNvPr id="5" name="文本框 4"/>
          <p:cNvSpPr txBox="1"/>
          <p:nvPr/>
        </p:nvSpPr>
        <p:spPr>
          <a:xfrm>
            <a:off x="2232660" y="5554345"/>
            <a:ext cx="8204200" cy="833755"/>
          </a:xfrm>
          <a:prstGeom prst="rect">
            <a:avLst/>
          </a:prstGeom>
          <a:noFill/>
        </p:spPr>
        <p:txBody>
          <a:bodyPr wrap="square" rtlCol="0">
            <a:noAutofit/>
          </a:bodyPr>
          <a:p>
            <a:r>
              <a:rPr lang="zh-CN" altLang="en-US"/>
              <a:t>股价可以反复甚至下跌，但资金只要持续跟上，那么股价在智能辅助线形成支撑出现大阳线的概率很大。当然如果在结合一下主力动向</a:t>
            </a:r>
            <a:r>
              <a:rPr lang="zh-CN" altLang="en-US"/>
              <a:t>更好</a:t>
            </a:r>
            <a:endParaRPr lang="zh-CN" altLang="en-US"/>
          </a:p>
          <a:p>
            <a:endParaRPr lang="zh-CN" altLang="en-US"/>
          </a:p>
          <a:p>
            <a:endParaRPr lang="zh-CN" altLang="en-US"/>
          </a:p>
        </p:txBody>
      </p:sp>
      <p:pic>
        <p:nvPicPr>
          <p:cNvPr id="3" name="图片 2"/>
          <p:cNvPicPr>
            <a:picLocks noChangeAspect="1"/>
          </p:cNvPicPr>
          <p:nvPr/>
        </p:nvPicPr>
        <p:blipFill>
          <a:blip r:embed="rId1"/>
          <a:stretch>
            <a:fillRect/>
          </a:stretch>
        </p:blipFill>
        <p:spPr>
          <a:xfrm>
            <a:off x="274320" y="791845"/>
            <a:ext cx="11801475" cy="456692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249045" y="835025"/>
            <a:ext cx="9694545" cy="5793740"/>
          </a:xfrm>
          <a:prstGeom prst="rect">
            <a:avLst/>
          </a:prstGeom>
        </p:spPr>
      </p:pic>
      <p:sp>
        <p:nvSpPr>
          <p:cNvPr id="5" name="文本框 4"/>
          <p:cNvSpPr txBox="1"/>
          <p:nvPr/>
        </p:nvSpPr>
        <p:spPr>
          <a:xfrm>
            <a:off x="2973705" y="0"/>
            <a:ext cx="7410450" cy="723265"/>
          </a:xfrm>
          <a:prstGeom prst="rect">
            <a:avLst/>
          </a:prstGeom>
          <a:noFill/>
        </p:spPr>
        <p:txBody>
          <a:bodyPr wrap="square" rtlCol="0" anchor="t">
            <a:noAutofit/>
          </a:bodyPr>
          <a:p>
            <a:r>
              <a:rPr lang="en-US" altLang="zh-CN" sz="2800" b="1">
                <a:solidFill>
                  <a:schemeClr val="bg1"/>
                </a:solidFill>
                <a:sym typeface="+mn-ea"/>
              </a:rPr>
              <a:t>           </a:t>
            </a:r>
            <a:r>
              <a:rPr lang="zh-CN" altLang="en-US" sz="2800" b="1">
                <a:solidFill>
                  <a:schemeClr val="bg1"/>
                </a:solidFill>
                <a:sym typeface="+mn-ea"/>
              </a:rPr>
              <a:t>底部启动持续性看</a:t>
            </a:r>
            <a:r>
              <a:rPr lang="zh-CN" altLang="en-US" sz="2800" b="1">
                <a:solidFill>
                  <a:schemeClr val="bg1"/>
                </a:solidFill>
                <a:sym typeface="+mn-ea"/>
              </a:rPr>
              <a:t>流动资金</a:t>
            </a:r>
            <a:endParaRPr lang="zh-CN" altLang="en-US" sz="2800" b="1">
              <a:solidFill>
                <a:schemeClr val="bg1"/>
              </a:solidFill>
              <a:sym typeface="+mn-ea"/>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973705" y="0"/>
            <a:ext cx="7410450" cy="723265"/>
          </a:xfrm>
          <a:prstGeom prst="rect">
            <a:avLst/>
          </a:prstGeom>
          <a:noFill/>
        </p:spPr>
        <p:txBody>
          <a:bodyPr wrap="square" rtlCol="0" anchor="t">
            <a:noAutofit/>
          </a:bodyPr>
          <a:p>
            <a:r>
              <a:rPr lang="zh-CN" altLang="en-US" sz="2800" b="1">
                <a:solidFill>
                  <a:schemeClr val="bg1"/>
                </a:solidFill>
                <a:sym typeface="+mn-ea"/>
              </a:rPr>
              <a:t>当个股进入高控盘状态后，不看流动资金</a:t>
            </a:r>
            <a:endParaRPr lang="zh-CN" altLang="en-US" sz="2800" b="1">
              <a:solidFill>
                <a:schemeClr val="bg1"/>
              </a:solidFill>
              <a:sym typeface="+mn-ea"/>
            </a:endParaRPr>
          </a:p>
        </p:txBody>
      </p:sp>
      <p:sp>
        <p:nvSpPr>
          <p:cNvPr id="2" name="文本框 1"/>
          <p:cNvSpPr txBox="1"/>
          <p:nvPr/>
        </p:nvSpPr>
        <p:spPr>
          <a:xfrm>
            <a:off x="2282190" y="768985"/>
            <a:ext cx="8678545" cy="829945"/>
          </a:xfrm>
          <a:prstGeom prst="rect">
            <a:avLst/>
          </a:prstGeom>
        </p:spPr>
        <p:txBody>
          <a:bodyPr wrap="square">
            <a:spAutoFit/>
          </a:bodyPr>
          <a:p>
            <a:pPr marL="0" indent="0" algn="l"/>
            <a:r>
              <a:rPr lang="zh-CN" altLang="en-US" sz="1600" b="0" i="0">
                <a:solidFill>
                  <a:srgbClr val="191919"/>
                </a:solidFill>
                <a:latin typeface="PingFang SC"/>
                <a:ea typeface="PingFang SC"/>
              </a:rPr>
              <a:t>个股进入高控盘状态时，说明大部分筹码都掌握在主力手上，股价变动的决定权更多是掌控在主力手中，并不怎么需要流动资金助推，甚至有时流动资金下行也不影响控盘型的锁仓拉升。对这类个股，可用主力净买额等指标看资金流动。</a:t>
            </a:r>
            <a:endParaRPr lang="zh-CN" altLang="en-US" sz="1600" b="0" i="0">
              <a:solidFill>
                <a:srgbClr val="191919"/>
              </a:solidFill>
              <a:latin typeface="PingFang SC"/>
              <a:ea typeface="PingFang SC"/>
            </a:endParaRPr>
          </a:p>
        </p:txBody>
      </p:sp>
      <p:pic>
        <p:nvPicPr>
          <p:cNvPr id="6" name="图片 5"/>
          <p:cNvPicPr>
            <a:picLocks noChangeAspect="1"/>
          </p:cNvPicPr>
          <p:nvPr/>
        </p:nvPicPr>
        <p:blipFill>
          <a:blip r:embed="rId1"/>
          <a:stretch>
            <a:fillRect/>
          </a:stretch>
        </p:blipFill>
        <p:spPr>
          <a:xfrm>
            <a:off x="1426210" y="1693545"/>
            <a:ext cx="10268585" cy="479742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洞察主力动向，轻松跟庄</a:t>
            </a:r>
            <a:r>
              <a:rPr lang="zh-CN" altLang="en-US" sz="2800" b="1">
                <a:solidFill>
                  <a:schemeClr val="bg1"/>
                </a:solidFill>
              </a:rPr>
              <a:t>操作</a:t>
            </a:r>
            <a:endParaRPr lang="zh-CN" altLang="en-US" sz="2800" b="1">
              <a:solidFill>
                <a:schemeClr val="bg1"/>
              </a:solidFill>
            </a:endParaRPr>
          </a:p>
        </p:txBody>
      </p:sp>
      <p:sp>
        <p:nvSpPr>
          <p:cNvPr id="2" name="文本框 1"/>
          <p:cNvSpPr txBox="1"/>
          <p:nvPr/>
        </p:nvSpPr>
        <p:spPr>
          <a:xfrm>
            <a:off x="2684780" y="779145"/>
            <a:ext cx="6909435" cy="1814830"/>
          </a:xfrm>
          <a:prstGeom prst="rect">
            <a:avLst/>
          </a:prstGeom>
        </p:spPr>
        <p:txBody>
          <a:bodyPr wrap="square">
            <a:spAutoFit/>
          </a:bodyPr>
          <a:p>
            <a:pPr marL="0" indent="0" algn="just">
              <a:spcBef>
                <a:spcPct val="0"/>
              </a:spcBef>
              <a:spcAft>
                <a:spcPct val="0"/>
              </a:spcAft>
            </a:pPr>
            <a:r>
              <a:rPr lang="zh-CN" altLang="en-US" sz="1600" b="0" i="0">
                <a:solidFill>
                  <a:srgbClr val="000000"/>
                </a:solidFill>
                <a:latin typeface="微软雅黑" panose="020B0503020204020204" pitchFamily="34" charset="-122"/>
                <a:ea typeface="微软雅黑" panose="020B0503020204020204" pitchFamily="34" charset="-122"/>
              </a:rPr>
              <a:t>指标释义：</a:t>
            </a: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ct val="0"/>
              </a:spcAft>
            </a:pPr>
            <a:r>
              <a:rPr lang="en-US" altLang="zh-CN" sz="1600" b="0" i="0">
                <a:solidFill>
                  <a:srgbClr val="424242"/>
                </a:solidFill>
                <a:latin typeface="微软雅黑" panose="020B0503020204020204" pitchFamily="34" charset="-122"/>
                <a:ea typeface="微软雅黑" panose="020B0503020204020204" pitchFamily="34" charset="-122"/>
              </a:rPr>
              <a:t>1</a:t>
            </a:r>
            <a:r>
              <a:rPr lang="zh-CN" altLang="en-US" sz="1600" b="0" i="0">
                <a:solidFill>
                  <a:srgbClr val="424242"/>
                </a:solidFill>
                <a:latin typeface="微软雅黑" panose="020B0503020204020204" pitchFamily="34" charset="-122"/>
                <a:ea typeface="微软雅黑" panose="020B0503020204020204" pitchFamily="34" charset="-122"/>
              </a:rPr>
              <a:t>、</a:t>
            </a:r>
            <a:r>
              <a:rPr lang="zh-CN" altLang="en-US" sz="1600" b="0" i="0">
                <a:solidFill>
                  <a:srgbClr val="FF0000"/>
                </a:solidFill>
                <a:latin typeface="微软雅黑" panose="020B0503020204020204" pitchFamily="34" charset="-122"/>
                <a:ea typeface="微软雅黑" panose="020B0503020204020204" pitchFamily="34" charset="-122"/>
              </a:rPr>
              <a:t>红色代表大资金主动进场意愿强；</a:t>
            </a:r>
            <a:endParaRPr lang="zh-CN" altLang="en-US" sz="1600" b="0" i="0">
              <a:solidFill>
                <a:srgbClr val="FF0000"/>
              </a:solidFill>
              <a:latin typeface="微软雅黑" panose="020B0503020204020204" pitchFamily="34" charset="-122"/>
              <a:ea typeface="微软雅黑" panose="020B0503020204020204" pitchFamily="34" charset="-122"/>
            </a:endParaRPr>
          </a:p>
          <a:p>
            <a:pPr marL="0" indent="0" algn="just">
              <a:spcBef>
                <a:spcPct val="0"/>
              </a:spcBef>
              <a:spcAft>
                <a:spcPct val="0"/>
              </a:spcAft>
            </a:pPr>
            <a:r>
              <a:rPr lang="en-US" altLang="zh-CN" sz="1600" b="0" i="0">
                <a:solidFill>
                  <a:srgbClr val="424242"/>
                </a:solidFill>
                <a:latin typeface="微软雅黑" panose="020B0503020204020204" pitchFamily="34" charset="-122"/>
                <a:ea typeface="微软雅黑" panose="020B0503020204020204" pitchFamily="34" charset="-122"/>
              </a:rPr>
              <a:t>2</a:t>
            </a:r>
            <a:r>
              <a:rPr lang="zh-CN" altLang="en-US" sz="1600" b="0" i="0">
                <a:solidFill>
                  <a:srgbClr val="424242"/>
                </a:solidFill>
                <a:latin typeface="微软雅黑" panose="020B0503020204020204" pitchFamily="34" charset="-122"/>
                <a:ea typeface="微软雅黑" panose="020B0503020204020204" pitchFamily="34" charset="-122"/>
              </a:rPr>
              <a:t>、</a:t>
            </a:r>
            <a:r>
              <a:rPr lang="zh-CN" altLang="en-US" sz="1600" b="0" i="0">
                <a:solidFill>
                  <a:srgbClr val="00B050"/>
                </a:solidFill>
                <a:latin typeface="微软雅黑" panose="020B0503020204020204" pitchFamily="34" charset="-122"/>
                <a:ea typeface="微软雅黑" panose="020B0503020204020204" pitchFamily="34" charset="-122"/>
              </a:rPr>
              <a:t>绿色表示大资金砸盘意愿强；</a:t>
            </a:r>
            <a:endParaRPr lang="zh-CN" altLang="en-US" sz="1600" b="0" i="0">
              <a:solidFill>
                <a:srgbClr val="00B050"/>
              </a:solidFill>
              <a:latin typeface="微软雅黑" panose="020B0503020204020204" pitchFamily="34" charset="-122"/>
              <a:ea typeface="微软雅黑" panose="020B0503020204020204" pitchFamily="34" charset="-122"/>
            </a:endParaRPr>
          </a:p>
          <a:p>
            <a:pPr marL="0" indent="0" algn="just">
              <a:spcBef>
                <a:spcPct val="0"/>
              </a:spcBef>
              <a:spcAft>
                <a:spcPct val="0"/>
              </a:spcAft>
            </a:pPr>
            <a:r>
              <a:rPr lang="en-US" altLang="zh-CN" sz="1600" b="0" i="0">
                <a:solidFill>
                  <a:srgbClr val="424242"/>
                </a:solidFill>
                <a:latin typeface="微软雅黑" panose="020B0503020204020204" pitchFamily="34" charset="-122"/>
                <a:ea typeface="微软雅黑" panose="020B0503020204020204" pitchFamily="34" charset="-122"/>
              </a:rPr>
              <a:t>3</a:t>
            </a:r>
            <a:r>
              <a:rPr lang="zh-CN" altLang="en-US" sz="1600" b="0" i="0">
                <a:solidFill>
                  <a:srgbClr val="424242"/>
                </a:solidFill>
                <a:latin typeface="微软雅黑" panose="020B0503020204020204" pitchFamily="34" charset="-122"/>
                <a:ea typeface="微软雅黑" panose="020B0503020204020204" pitchFamily="34" charset="-122"/>
              </a:rPr>
              <a:t>、</a:t>
            </a:r>
            <a:r>
              <a:rPr lang="zh-CN" altLang="en-US" sz="1600" b="0" i="0">
                <a:solidFill>
                  <a:srgbClr val="7030A0"/>
                </a:solidFill>
                <a:latin typeface="微软雅黑" panose="020B0503020204020204" pitchFamily="34" charset="-122"/>
                <a:ea typeface="微软雅黑" panose="020B0503020204020204" pitchFamily="34" charset="-122"/>
              </a:rPr>
              <a:t>紫色表示大资金不仅主动进场意愿强，并且对当天成交起主导作用；</a:t>
            </a:r>
            <a:endParaRPr lang="zh-CN" altLang="en-US" sz="1600" b="0" i="0">
              <a:solidFill>
                <a:srgbClr val="424242"/>
              </a:solidFill>
              <a:latin typeface="微软雅黑" panose="020B0503020204020204" pitchFamily="34" charset="-122"/>
              <a:ea typeface="微软雅黑" panose="020B0503020204020204" pitchFamily="34" charset="-122"/>
            </a:endParaRPr>
          </a:p>
          <a:p>
            <a:pPr marL="0" indent="0" algn="just">
              <a:spcBef>
                <a:spcPct val="0"/>
              </a:spcBef>
              <a:spcAft>
                <a:spcPct val="0"/>
              </a:spcAft>
            </a:pPr>
            <a:r>
              <a:rPr lang="en-US" altLang="zh-CN" sz="1600" b="0" i="0">
                <a:solidFill>
                  <a:srgbClr val="424242"/>
                </a:solidFill>
                <a:latin typeface="微软雅黑" panose="020B0503020204020204" pitchFamily="34" charset="-122"/>
                <a:ea typeface="微软雅黑" panose="020B0503020204020204" pitchFamily="34" charset="-122"/>
              </a:rPr>
              <a:t>4</a:t>
            </a:r>
            <a:r>
              <a:rPr lang="zh-CN" altLang="en-US" sz="1600" b="0" i="0">
                <a:solidFill>
                  <a:srgbClr val="424242"/>
                </a:solidFill>
                <a:latin typeface="微软雅黑" panose="020B0503020204020204" pitchFamily="34" charset="-122"/>
                <a:ea typeface="微软雅黑" panose="020B0503020204020204" pitchFamily="34" charset="-122"/>
              </a:rPr>
              <a:t>、</a:t>
            </a:r>
            <a:r>
              <a:rPr lang="zh-CN" altLang="en-US" sz="1600" b="0" i="0">
                <a:solidFill>
                  <a:srgbClr val="0070C0"/>
                </a:solidFill>
                <a:latin typeface="微软雅黑" panose="020B0503020204020204" pitchFamily="34" charset="-122"/>
                <a:ea typeface="微软雅黑" panose="020B0503020204020204" pitchFamily="34" charset="-122"/>
              </a:rPr>
              <a:t>蓝色表示大资金不仅砸盘意愿强</a:t>
            </a:r>
            <a:r>
              <a:rPr lang="en-US" altLang="zh-CN" sz="1600" b="0" i="0">
                <a:solidFill>
                  <a:srgbClr val="0070C0"/>
                </a:solidFill>
                <a:latin typeface="微软雅黑" panose="020B0503020204020204" pitchFamily="34" charset="-122"/>
                <a:ea typeface="微软雅黑" panose="020B0503020204020204" pitchFamily="34" charset="-122"/>
              </a:rPr>
              <a:t>,</a:t>
            </a:r>
            <a:r>
              <a:rPr lang="zh-CN" altLang="en-US" sz="1600" b="0" i="0">
                <a:solidFill>
                  <a:srgbClr val="0070C0"/>
                </a:solidFill>
                <a:latin typeface="微软雅黑" panose="020B0503020204020204" pitchFamily="34" charset="-122"/>
                <a:ea typeface="微软雅黑" panose="020B0503020204020204" pitchFamily="34" charset="-122"/>
              </a:rPr>
              <a:t>并且对当天成交起主导作用。</a:t>
            </a:r>
            <a:endParaRPr lang="zh-CN" altLang="en-US" sz="1600" b="0" i="0">
              <a:solidFill>
                <a:srgbClr val="0070C0"/>
              </a:solidFill>
              <a:latin typeface="微软雅黑" panose="020B0503020204020204" pitchFamily="34" charset="-122"/>
              <a:ea typeface="微软雅黑" panose="020B0503020204020204" pitchFamily="34" charset="-122"/>
            </a:endParaRPr>
          </a:p>
          <a:p>
            <a:pPr marL="0" indent="0" algn="just">
              <a:spcBef>
                <a:spcPct val="0"/>
              </a:spcBef>
              <a:spcAft>
                <a:spcPct val="0"/>
              </a:spcAft>
            </a:pPr>
            <a:endParaRPr lang="zh-CN" altLang="en-US" sz="1600" b="0" i="0">
              <a:solidFill>
                <a:srgbClr val="0070C0"/>
              </a:solidFill>
              <a:latin typeface="微软雅黑" panose="020B0503020204020204" pitchFamily="34" charset="-122"/>
              <a:ea typeface="微软雅黑" panose="020B0503020204020204" pitchFamily="34" charset="-122"/>
            </a:endParaRPr>
          </a:p>
          <a:p>
            <a:pPr marL="0" indent="0" algn="just">
              <a:spcBef>
                <a:spcPct val="0"/>
              </a:spcBef>
              <a:spcAft>
                <a:spcPct val="0"/>
              </a:spcAft>
            </a:pPr>
            <a:endParaRPr lang="zh-CN" altLang="en-US" sz="1600" b="0" i="0">
              <a:solidFill>
                <a:srgbClr val="424242"/>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670050" y="2259965"/>
            <a:ext cx="8491220" cy="422402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突然间的主力异动会形成</a:t>
            </a:r>
            <a:r>
              <a:rPr lang="zh-CN" altLang="en-US" sz="2800" b="1">
                <a:solidFill>
                  <a:schemeClr val="bg1"/>
                </a:solidFill>
              </a:rPr>
              <a:t>爆量</a:t>
            </a:r>
            <a:endParaRPr lang="zh-CN" altLang="en-US" sz="2800" b="1">
              <a:solidFill>
                <a:schemeClr val="bg1"/>
              </a:solidFill>
            </a:endParaRPr>
          </a:p>
        </p:txBody>
      </p:sp>
      <p:pic>
        <p:nvPicPr>
          <p:cNvPr id="2" name="图片 1"/>
          <p:cNvPicPr>
            <a:picLocks noChangeAspect="1"/>
          </p:cNvPicPr>
          <p:nvPr/>
        </p:nvPicPr>
        <p:blipFill>
          <a:blip r:embed="rId1"/>
          <a:stretch>
            <a:fillRect/>
          </a:stretch>
        </p:blipFill>
        <p:spPr>
          <a:xfrm>
            <a:off x="588010" y="1125220"/>
            <a:ext cx="11269345" cy="495681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资金的连续性</a:t>
            </a:r>
            <a:r>
              <a:rPr lang="zh-CN" altLang="en-US" sz="2800" b="1">
                <a:solidFill>
                  <a:schemeClr val="bg1"/>
                </a:solidFill>
              </a:rPr>
              <a:t>问题</a:t>
            </a:r>
            <a:endParaRPr lang="zh-CN" altLang="en-US" sz="2800" b="1">
              <a:solidFill>
                <a:schemeClr val="bg1"/>
              </a:solidFill>
            </a:endParaRPr>
          </a:p>
        </p:txBody>
      </p:sp>
      <p:pic>
        <p:nvPicPr>
          <p:cNvPr id="2" name="图片 1"/>
          <p:cNvPicPr>
            <a:picLocks noChangeAspect="1"/>
          </p:cNvPicPr>
          <p:nvPr/>
        </p:nvPicPr>
        <p:blipFill>
          <a:blip r:embed="rId1"/>
          <a:stretch>
            <a:fillRect/>
          </a:stretch>
        </p:blipFill>
        <p:spPr>
          <a:xfrm>
            <a:off x="775970" y="1034415"/>
            <a:ext cx="11102340" cy="519239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资金的连续性</a:t>
            </a:r>
            <a:r>
              <a:rPr lang="zh-CN" altLang="en-US" sz="2800" b="1">
                <a:solidFill>
                  <a:schemeClr val="bg1"/>
                </a:solidFill>
              </a:rPr>
              <a:t>问题</a:t>
            </a:r>
            <a:endParaRPr lang="zh-CN" altLang="en-US" sz="2800" b="1">
              <a:solidFill>
                <a:schemeClr val="bg1"/>
              </a:solidFill>
            </a:endParaRPr>
          </a:p>
        </p:txBody>
      </p:sp>
      <p:pic>
        <p:nvPicPr>
          <p:cNvPr id="3" name="图片 2"/>
          <p:cNvPicPr/>
          <p:nvPr/>
        </p:nvPicPr>
        <p:blipFill>
          <a:blip r:embed="rId1"/>
          <a:stretch>
            <a:fillRect/>
          </a:stretch>
        </p:blipFill>
        <p:spPr>
          <a:xfrm>
            <a:off x="88265" y="783590"/>
            <a:ext cx="12016105" cy="560514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短打，主力</a:t>
            </a:r>
            <a:r>
              <a:rPr lang="zh-CN" altLang="en-US" sz="2800" b="1">
                <a:solidFill>
                  <a:schemeClr val="bg1"/>
                </a:solidFill>
              </a:rPr>
              <a:t>动向</a:t>
            </a:r>
            <a:endParaRPr lang="zh-CN" altLang="en-US" sz="2800" b="1">
              <a:solidFill>
                <a:schemeClr val="bg1"/>
              </a:solidFill>
            </a:endParaRPr>
          </a:p>
        </p:txBody>
      </p:sp>
      <p:pic>
        <p:nvPicPr>
          <p:cNvPr id="2" name="图片 1"/>
          <p:cNvPicPr>
            <a:picLocks noChangeAspect="1"/>
          </p:cNvPicPr>
          <p:nvPr/>
        </p:nvPicPr>
        <p:blipFill>
          <a:blip r:embed="rId1"/>
          <a:stretch>
            <a:fillRect/>
          </a:stretch>
        </p:blipFill>
        <p:spPr>
          <a:xfrm>
            <a:off x="537210" y="832485"/>
            <a:ext cx="11261090" cy="568325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政治局会议重要</a:t>
            </a:r>
            <a:r>
              <a:rPr lang="zh-CN" altLang="en-US" sz="2800" b="1">
                <a:solidFill>
                  <a:schemeClr val="bg1"/>
                </a:solidFill>
              </a:rPr>
              <a:t>内容</a:t>
            </a:r>
            <a:endParaRPr lang="zh-CN" altLang="en-US" sz="2800" b="1">
              <a:solidFill>
                <a:schemeClr val="bg1"/>
              </a:solidFill>
            </a:endParaRPr>
          </a:p>
        </p:txBody>
      </p:sp>
      <p:sp useBgFill="1">
        <p:nvSpPr>
          <p:cNvPr id="8" name="圆角矩形 7"/>
          <p:cNvSpPr/>
          <p:nvPr>
            <p:custDataLst>
              <p:tags r:id="rId1"/>
            </p:custDataLst>
          </p:nvPr>
        </p:nvSpPr>
        <p:spPr>
          <a:xfrm>
            <a:off x="8266113" y="1666240"/>
            <a:ext cx="3067050" cy="4013835"/>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539750" rIns="215900" numCol="1" spcCol="0" rtlCol="0" fromWordArt="0" anchor="ctr" anchorCtr="0" forceAA="0" compatLnSpc="1">
            <a:noAutofit/>
          </a:bodyPr>
          <a:p>
            <a:pPr lvl="0" algn="just">
              <a:lnSpc>
                <a:spcPct val="130000"/>
              </a:lnSpc>
              <a:buClrTx/>
              <a:buSzTx/>
              <a:buFontTx/>
            </a:pPr>
            <a:endParaRPr lang="zh-CN" altLang="en-US" sz="1600">
              <a:solidFill>
                <a:schemeClr val="tx1">
                  <a:lumMod val="85000"/>
                  <a:lumOff val="15000"/>
                </a:schemeClr>
              </a:solidFill>
              <a:latin typeface="+mn-ea"/>
              <a:cs typeface="+mn-ea"/>
              <a:sym typeface="+mn-ea"/>
            </a:endParaRPr>
          </a:p>
        </p:txBody>
      </p:sp>
      <p:sp useBgFill="1">
        <p:nvSpPr>
          <p:cNvPr id="9" name="圆角矩形 8"/>
          <p:cNvSpPr/>
          <p:nvPr>
            <p:custDataLst>
              <p:tags r:id="rId2"/>
            </p:custDataLst>
          </p:nvPr>
        </p:nvSpPr>
        <p:spPr>
          <a:xfrm>
            <a:off x="4602163" y="1666240"/>
            <a:ext cx="3068320" cy="4013835"/>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lIns="144145" tIns="539750" rIns="215900" rtlCol="0" anchor="ctr"/>
          <a:p>
            <a:pPr indent="0" algn="just" fontAlgn="auto">
              <a:lnSpc>
                <a:spcPct val="130000"/>
              </a:lnSpc>
            </a:pPr>
            <a:endParaRPr lang="zh-CN" altLang="en-US" sz="1600">
              <a:solidFill>
                <a:schemeClr val="tx1">
                  <a:lumMod val="85000"/>
                  <a:lumOff val="15000"/>
                </a:schemeClr>
              </a:solidFill>
              <a:latin typeface="+mn-ea"/>
              <a:cs typeface="+mn-ea"/>
              <a:sym typeface="+mn-ea"/>
            </a:endParaRPr>
          </a:p>
        </p:txBody>
      </p:sp>
      <p:sp useBgFill="1">
        <p:nvSpPr>
          <p:cNvPr id="10" name="圆角矩形 9"/>
          <p:cNvSpPr/>
          <p:nvPr>
            <p:custDataLst>
              <p:tags r:id="rId3"/>
            </p:custDataLst>
          </p:nvPr>
        </p:nvSpPr>
        <p:spPr>
          <a:xfrm>
            <a:off x="939483" y="1666240"/>
            <a:ext cx="3067050" cy="4013835"/>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539750" rIns="215900" numCol="1" spcCol="0" rtlCol="0" fromWordArt="0" anchor="ctr" anchorCtr="0" forceAA="0" compatLnSpc="1">
            <a:noAutofit/>
          </a:bodyPr>
          <a:p>
            <a:pPr lvl="0" algn="just">
              <a:lnSpc>
                <a:spcPct val="130000"/>
              </a:lnSpc>
              <a:buClrTx/>
              <a:buSzTx/>
              <a:buFontTx/>
            </a:pPr>
            <a:endParaRPr lang="zh-CN" altLang="en-US" sz="1600">
              <a:solidFill>
                <a:schemeClr val="tx1">
                  <a:lumMod val="85000"/>
                  <a:lumOff val="15000"/>
                </a:schemeClr>
              </a:solidFill>
              <a:latin typeface="+mn-ea"/>
              <a:cs typeface="+mn-ea"/>
              <a:sym typeface="+mn-ea"/>
            </a:endParaRPr>
          </a:p>
        </p:txBody>
      </p:sp>
      <p:sp>
        <p:nvSpPr>
          <p:cNvPr id="25" name="圆角矩形 24"/>
          <p:cNvSpPr/>
          <p:nvPr>
            <p:custDataLst>
              <p:tags r:id="rId4"/>
            </p:custDataLst>
          </p:nvPr>
        </p:nvSpPr>
        <p:spPr>
          <a:xfrm>
            <a:off x="8266113" y="1666240"/>
            <a:ext cx="3067050" cy="4013835"/>
          </a:xfrm>
          <a:prstGeom prst="roundRect">
            <a:avLst>
              <a:gd name="adj" fmla="val 13095"/>
            </a:avLst>
          </a:prstGeom>
          <a:solidFill>
            <a:srgbClr val="FFFFFF">
              <a:alpha val="15000"/>
            </a:srgb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539750" rIns="215900" numCol="1" spcCol="0" rtlCol="0" fromWordArt="0" anchor="ctr" anchorCtr="0" forceAA="0" compatLnSpc="1">
            <a:noAutofit/>
          </a:bodyPr>
          <a:p>
            <a:pPr lvl="0" algn="just">
              <a:lnSpc>
                <a:spcPct val="130000"/>
              </a:lnSpc>
              <a:buClrTx/>
              <a:buSzTx/>
              <a:buFontTx/>
            </a:pPr>
            <a:r>
              <a:rPr lang="en-US" altLang="zh-CN" sz="1600">
                <a:solidFill>
                  <a:schemeClr val="tx1">
                    <a:lumMod val="85000"/>
                    <a:lumOff val="15000"/>
                  </a:schemeClr>
                </a:solidFill>
                <a:latin typeface="+mn-ea"/>
                <a:cs typeface="+mn-ea"/>
                <a:sym typeface="+mn-ea"/>
              </a:rPr>
              <a:t>“</a:t>
            </a:r>
            <a:r>
              <a:rPr lang="zh-CN" altLang="en-US" sz="1600">
                <a:solidFill>
                  <a:schemeClr val="tx1">
                    <a:lumMod val="85000"/>
                    <a:lumOff val="15000"/>
                  </a:schemeClr>
                </a:solidFill>
                <a:latin typeface="+mn-ea"/>
                <a:cs typeface="+mn-ea"/>
                <a:sym typeface="+mn-ea"/>
              </a:rPr>
              <a:t>加快实施</a:t>
            </a:r>
            <a:r>
              <a:rPr lang="en-US" altLang="zh-CN" sz="1600">
                <a:solidFill>
                  <a:schemeClr val="tx1">
                    <a:lumMod val="85000"/>
                    <a:lumOff val="15000"/>
                  </a:schemeClr>
                </a:solidFill>
                <a:latin typeface="+mn-ea"/>
                <a:cs typeface="+mn-ea"/>
                <a:sym typeface="+mn-ea"/>
              </a:rPr>
              <a:t>‘</a:t>
            </a:r>
            <a:r>
              <a:rPr lang="zh-CN" altLang="en-US" sz="1600">
                <a:solidFill>
                  <a:schemeClr val="tx1">
                    <a:lumMod val="85000"/>
                    <a:lumOff val="15000"/>
                  </a:schemeClr>
                </a:solidFill>
                <a:latin typeface="+mn-ea"/>
                <a:cs typeface="+mn-ea"/>
                <a:sym typeface="+mn-ea"/>
              </a:rPr>
              <a:t>人工智能</a:t>
            </a:r>
            <a:r>
              <a:rPr lang="en-US" altLang="zh-CN" sz="1600">
                <a:solidFill>
                  <a:schemeClr val="tx1">
                    <a:lumMod val="85000"/>
                    <a:lumOff val="15000"/>
                  </a:schemeClr>
                </a:solidFill>
                <a:latin typeface="+mn-ea"/>
                <a:cs typeface="+mn-ea"/>
                <a:sym typeface="+mn-ea"/>
              </a:rPr>
              <a:t>+’</a:t>
            </a:r>
            <a:r>
              <a:rPr lang="zh-CN" altLang="en-US" sz="1600">
                <a:solidFill>
                  <a:schemeClr val="tx1">
                    <a:lumMod val="85000"/>
                    <a:lumOff val="15000"/>
                  </a:schemeClr>
                </a:solidFill>
                <a:latin typeface="+mn-ea"/>
                <a:cs typeface="+mn-ea"/>
                <a:sym typeface="+mn-ea"/>
              </a:rPr>
              <a:t>行动，本次会议指出</a:t>
            </a:r>
            <a:r>
              <a:rPr lang="en-US" altLang="zh-CN" sz="1600">
                <a:solidFill>
                  <a:schemeClr val="tx1">
                    <a:lumMod val="85000"/>
                    <a:lumOff val="15000"/>
                  </a:schemeClr>
                </a:solidFill>
                <a:latin typeface="+mn-ea"/>
                <a:cs typeface="+mn-ea"/>
                <a:sym typeface="+mn-ea"/>
              </a:rPr>
              <a:t>“</a:t>
            </a:r>
            <a:r>
              <a:rPr lang="zh-CN" altLang="en-US" sz="1600">
                <a:solidFill>
                  <a:schemeClr val="tx1">
                    <a:lumMod val="85000"/>
                    <a:lumOff val="15000"/>
                  </a:schemeClr>
                </a:solidFill>
                <a:latin typeface="+mn-ea"/>
                <a:cs typeface="+mn-ea"/>
                <a:sym typeface="+mn-ea"/>
              </a:rPr>
              <a:t>培育壮大新质生产力，打造一批新兴支柱产业</a:t>
            </a:r>
            <a:r>
              <a:rPr lang="en-US" altLang="zh-CN" sz="1600">
                <a:solidFill>
                  <a:schemeClr val="tx1">
                    <a:lumMod val="85000"/>
                    <a:lumOff val="15000"/>
                  </a:schemeClr>
                </a:solidFill>
                <a:latin typeface="+mn-ea"/>
                <a:cs typeface="+mn-ea"/>
                <a:sym typeface="+mn-ea"/>
              </a:rPr>
              <a:t>”</a:t>
            </a:r>
            <a:r>
              <a:rPr lang="zh-CN" altLang="en-US" sz="1600">
                <a:solidFill>
                  <a:schemeClr val="tx1">
                    <a:lumMod val="85000"/>
                    <a:lumOff val="15000"/>
                  </a:schemeClr>
                </a:solidFill>
                <a:latin typeface="+mn-ea"/>
                <a:cs typeface="+mn-ea"/>
                <a:sym typeface="+mn-ea"/>
              </a:rPr>
              <a:t>新型举国体制优势，坚持自立自强，突出应用导向。</a:t>
            </a:r>
            <a:endParaRPr lang="zh-CN" altLang="en-US" sz="1600">
              <a:solidFill>
                <a:schemeClr val="tx1">
                  <a:lumMod val="85000"/>
                  <a:lumOff val="15000"/>
                </a:schemeClr>
              </a:solidFill>
              <a:latin typeface="+mn-ea"/>
              <a:cs typeface="+mn-ea"/>
              <a:sym typeface="+mn-ea"/>
            </a:endParaRPr>
          </a:p>
        </p:txBody>
      </p:sp>
      <p:sp>
        <p:nvSpPr>
          <p:cNvPr id="36" name="椭圆 35"/>
          <p:cNvSpPr/>
          <p:nvPr>
            <p:custDataLst>
              <p:tags r:id="rId5"/>
            </p:custDataLst>
          </p:nvPr>
        </p:nvSpPr>
        <p:spPr>
          <a:xfrm>
            <a:off x="9494203" y="1981835"/>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cxnSp>
        <p:nvCxnSpPr>
          <p:cNvPr id="37" name="直接连接符 36"/>
          <p:cNvCxnSpPr/>
          <p:nvPr>
            <p:custDataLst>
              <p:tags r:id="rId6"/>
            </p:custDataLst>
          </p:nvPr>
        </p:nvCxnSpPr>
        <p:spPr>
          <a:xfrm>
            <a:off x="9608503" y="5287645"/>
            <a:ext cx="381635" cy="0"/>
          </a:xfrm>
          <a:prstGeom prst="line">
            <a:avLst/>
          </a:prstGeom>
          <a:ln w="44450" cap="rnd">
            <a:solidFill>
              <a:schemeClr val="accent1"/>
            </a:solidFill>
          </a:ln>
        </p:spPr>
        <p:style>
          <a:lnRef idx="2">
            <a:schemeClr val="accent1"/>
          </a:lnRef>
          <a:fillRef idx="0">
            <a:srgbClr val="FFFFFF"/>
          </a:fillRef>
          <a:effectRef idx="0">
            <a:srgbClr val="FFFFFF"/>
          </a:effectRef>
          <a:fontRef idx="minor">
            <a:schemeClr val="tx1"/>
          </a:fontRef>
        </p:style>
      </p:cxnSp>
      <p:pic>
        <p:nvPicPr>
          <p:cNvPr id="11" name="图片 11" descr="343439383331313b343532303032373bbfcdbba7b5b5b0b8"/>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9673273" y="2169795"/>
            <a:ext cx="252000" cy="252000"/>
          </a:xfrm>
          <a:prstGeom prst="rect">
            <a:avLst/>
          </a:prstGeom>
        </p:spPr>
      </p:pic>
      <p:sp>
        <p:nvSpPr>
          <p:cNvPr id="21" name="圆角矩形 20"/>
          <p:cNvSpPr/>
          <p:nvPr>
            <p:custDataLst>
              <p:tags r:id="rId10"/>
            </p:custDataLst>
          </p:nvPr>
        </p:nvSpPr>
        <p:spPr>
          <a:xfrm>
            <a:off x="4602163" y="1666240"/>
            <a:ext cx="3068320" cy="4013835"/>
          </a:xfrm>
          <a:prstGeom prst="roundRect">
            <a:avLst>
              <a:gd name="adj" fmla="val 13095"/>
            </a:avLst>
          </a:prstGeom>
          <a:solidFill>
            <a:srgbClr val="FFFFFF">
              <a:alpha val="15000"/>
            </a:srgbClr>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lIns="144145" tIns="539750" rIns="215900" rtlCol="0" anchor="ctr"/>
          <a:p>
            <a:pPr indent="0" algn="just" fontAlgn="auto">
              <a:lnSpc>
                <a:spcPct val="130000"/>
              </a:lnSpc>
            </a:pPr>
            <a:r>
              <a:rPr lang="zh-CN" altLang="en-US" sz="1600">
                <a:solidFill>
                  <a:schemeClr val="tx1">
                    <a:lumMod val="85000"/>
                    <a:lumOff val="15000"/>
                  </a:schemeClr>
                </a:solidFill>
                <a:latin typeface="+mn-ea"/>
                <a:cs typeface="+mn-ea"/>
                <a:sym typeface="+mn-ea"/>
              </a:rPr>
              <a:t>持续稳定和活跃资本</a:t>
            </a:r>
            <a:r>
              <a:rPr lang="zh-CN" altLang="en-US" sz="1600">
                <a:solidFill>
                  <a:schemeClr val="tx1">
                    <a:lumMod val="85000"/>
                    <a:lumOff val="15000"/>
                  </a:schemeClr>
                </a:solidFill>
                <a:latin typeface="+mn-ea"/>
                <a:cs typeface="+mn-ea"/>
                <a:sym typeface="+mn-ea"/>
              </a:rPr>
              <a:t>市场，明确活跃资本市场的重要意义，各方坚决行动起来，让人民有实实在在的获得感，进而有力地刺激消费，促进中国经济高质量转型更加顺利地进行</a:t>
            </a:r>
            <a:endParaRPr lang="zh-CN" altLang="en-US" sz="1600">
              <a:solidFill>
                <a:schemeClr val="tx1">
                  <a:lumMod val="85000"/>
                  <a:lumOff val="15000"/>
                </a:schemeClr>
              </a:solidFill>
              <a:latin typeface="+mn-ea"/>
              <a:cs typeface="+mn-ea"/>
              <a:sym typeface="+mn-ea"/>
            </a:endParaRPr>
          </a:p>
        </p:txBody>
      </p:sp>
      <p:sp>
        <p:nvSpPr>
          <p:cNvPr id="33" name="椭圆 32"/>
          <p:cNvSpPr/>
          <p:nvPr>
            <p:custDataLst>
              <p:tags r:id="rId11"/>
            </p:custDataLst>
          </p:nvPr>
        </p:nvSpPr>
        <p:spPr>
          <a:xfrm>
            <a:off x="5830888" y="1981835"/>
            <a:ext cx="610235" cy="610235"/>
          </a:xfrm>
          <a:prstGeom prst="ellipse">
            <a:avLst/>
          </a:prstGeom>
          <a:noFill/>
          <a:ln w="25400">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2" name="图片 3" descr="343439383331313b343532303031393bd2b5bca8b9dcc0ed"/>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6009958" y="2169795"/>
            <a:ext cx="252000" cy="252000"/>
          </a:xfrm>
          <a:prstGeom prst="rect">
            <a:avLst/>
          </a:prstGeom>
        </p:spPr>
      </p:pic>
      <p:cxnSp>
        <p:nvCxnSpPr>
          <p:cNvPr id="34" name="直接连接符 33"/>
          <p:cNvCxnSpPr/>
          <p:nvPr>
            <p:custDataLst>
              <p:tags r:id="rId15"/>
            </p:custDataLst>
          </p:nvPr>
        </p:nvCxnSpPr>
        <p:spPr>
          <a:xfrm>
            <a:off x="5945188" y="5287645"/>
            <a:ext cx="381635" cy="0"/>
          </a:xfrm>
          <a:prstGeom prst="line">
            <a:avLst/>
          </a:prstGeom>
          <a:ln w="44450" cap="rnd">
            <a:solidFill>
              <a:schemeClr val="accent2"/>
            </a:solidFill>
          </a:ln>
        </p:spPr>
        <p:style>
          <a:lnRef idx="2">
            <a:schemeClr val="accent1"/>
          </a:lnRef>
          <a:fillRef idx="0">
            <a:srgbClr val="FFFFFF"/>
          </a:fillRef>
          <a:effectRef idx="0">
            <a:srgbClr val="FFFFFF"/>
          </a:effectRef>
          <a:fontRef idx="minor">
            <a:schemeClr val="tx1"/>
          </a:fontRef>
        </p:style>
      </p:cxnSp>
      <p:sp>
        <p:nvSpPr>
          <p:cNvPr id="19" name="圆角矩形 18"/>
          <p:cNvSpPr/>
          <p:nvPr>
            <p:custDataLst>
              <p:tags r:id="rId16"/>
            </p:custDataLst>
          </p:nvPr>
        </p:nvSpPr>
        <p:spPr>
          <a:xfrm>
            <a:off x="939483" y="1666240"/>
            <a:ext cx="3067050" cy="4013835"/>
          </a:xfrm>
          <a:prstGeom prst="roundRect">
            <a:avLst>
              <a:gd name="adj" fmla="val 13095"/>
            </a:avLst>
          </a:prstGeom>
          <a:solidFill>
            <a:srgbClr val="FFFFFF">
              <a:alpha val="15000"/>
            </a:srgb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539750" rIns="215900" numCol="1" spcCol="0" rtlCol="0" fromWordArt="0" anchor="ctr" anchorCtr="0" forceAA="0" compatLnSpc="1">
            <a:noAutofit/>
          </a:bodyPr>
          <a:p>
            <a:pPr lvl="0" algn="just">
              <a:lnSpc>
                <a:spcPct val="130000"/>
              </a:lnSpc>
              <a:buClrTx/>
              <a:buSzTx/>
              <a:buFontTx/>
            </a:pPr>
            <a:r>
              <a:rPr lang="zh-CN" altLang="en-US" sz="1600">
                <a:solidFill>
                  <a:schemeClr val="tx1">
                    <a:lumMod val="85000"/>
                    <a:lumOff val="15000"/>
                  </a:schemeClr>
                </a:solidFill>
                <a:latin typeface="+mn-ea"/>
                <a:cs typeface="+mn-ea"/>
                <a:sym typeface="+mn-ea"/>
              </a:rPr>
              <a:t>政策口径整体温和有力</a:t>
            </a:r>
            <a:endParaRPr lang="zh-CN" altLang="en-US" sz="1600">
              <a:solidFill>
                <a:schemeClr val="tx1">
                  <a:lumMod val="85000"/>
                  <a:lumOff val="15000"/>
                </a:schemeClr>
              </a:solidFill>
              <a:latin typeface="+mn-ea"/>
              <a:cs typeface="+mn-ea"/>
              <a:sym typeface="+mn-ea"/>
            </a:endParaRPr>
          </a:p>
          <a:p>
            <a:pPr lvl="0" algn="just">
              <a:lnSpc>
                <a:spcPct val="130000"/>
              </a:lnSpc>
              <a:buClrTx/>
              <a:buSzTx/>
              <a:buFontTx/>
            </a:pPr>
            <a:r>
              <a:rPr lang="zh-CN" altLang="en-US" sz="1600">
                <a:solidFill>
                  <a:schemeClr val="tx1">
                    <a:lumMod val="85000"/>
                    <a:lumOff val="15000"/>
                  </a:schemeClr>
                </a:solidFill>
                <a:latin typeface="+mn-ea"/>
                <a:cs typeface="+mn-ea"/>
                <a:sym typeface="+mn-ea"/>
              </a:rPr>
              <a:t>着力于稳就业和保民生</a:t>
            </a:r>
            <a:endParaRPr lang="zh-CN" altLang="en-US" sz="1600">
              <a:solidFill>
                <a:schemeClr val="tx1">
                  <a:lumMod val="85000"/>
                  <a:lumOff val="15000"/>
                </a:schemeClr>
              </a:solidFill>
              <a:latin typeface="+mn-ea"/>
              <a:cs typeface="+mn-ea"/>
              <a:sym typeface="+mn-ea"/>
            </a:endParaRPr>
          </a:p>
          <a:p>
            <a:pPr lvl="0" algn="just">
              <a:lnSpc>
                <a:spcPct val="130000"/>
              </a:lnSpc>
              <a:buClrTx/>
              <a:buSzTx/>
              <a:buFontTx/>
            </a:pPr>
            <a:r>
              <a:rPr lang="zh-CN" altLang="en-US" sz="1600">
                <a:solidFill>
                  <a:schemeClr val="tx1">
                    <a:lumMod val="85000"/>
                    <a:lumOff val="15000"/>
                  </a:schemeClr>
                </a:solidFill>
                <a:latin typeface="+mn-ea"/>
                <a:cs typeface="+mn-ea"/>
                <a:sym typeface="+mn-ea"/>
              </a:rPr>
              <a:t>提高中低收入群体收入、大力发展服务消费，扩大内需。中国扩内需可能是中美关税战未来最确定性的破局点</a:t>
            </a:r>
            <a:endParaRPr lang="zh-CN" altLang="en-US" sz="1600">
              <a:solidFill>
                <a:schemeClr val="tx1">
                  <a:lumMod val="85000"/>
                  <a:lumOff val="15000"/>
                </a:schemeClr>
              </a:solidFill>
              <a:latin typeface="+mn-ea"/>
              <a:cs typeface="+mn-ea"/>
              <a:sym typeface="+mn-ea"/>
            </a:endParaRPr>
          </a:p>
          <a:p>
            <a:pPr lvl="0" algn="just">
              <a:lnSpc>
                <a:spcPct val="130000"/>
              </a:lnSpc>
              <a:buClrTx/>
              <a:buSzTx/>
              <a:buFontTx/>
            </a:pPr>
            <a:endParaRPr lang="zh-CN" altLang="en-US" sz="1600">
              <a:solidFill>
                <a:schemeClr val="tx1">
                  <a:lumMod val="85000"/>
                  <a:lumOff val="15000"/>
                </a:schemeClr>
              </a:solidFill>
              <a:latin typeface="+mn-ea"/>
              <a:cs typeface="+mn-ea"/>
              <a:sym typeface="+mn-ea"/>
            </a:endParaRPr>
          </a:p>
        </p:txBody>
      </p:sp>
      <p:sp>
        <p:nvSpPr>
          <p:cNvPr id="28" name="椭圆 27"/>
          <p:cNvSpPr/>
          <p:nvPr>
            <p:custDataLst>
              <p:tags r:id="rId17"/>
            </p:custDataLst>
          </p:nvPr>
        </p:nvSpPr>
        <p:spPr>
          <a:xfrm>
            <a:off x="2167573" y="1981835"/>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3" name="图片 4" descr="343439383331313b343532303032303bb8f6c8cbd0c5cfa2"/>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2346643" y="2160905"/>
            <a:ext cx="252095" cy="252095"/>
          </a:xfrm>
          <a:prstGeom prst="rect">
            <a:avLst/>
          </a:prstGeom>
        </p:spPr>
      </p:pic>
      <p:cxnSp>
        <p:nvCxnSpPr>
          <p:cNvPr id="29" name="直接连接符 28"/>
          <p:cNvCxnSpPr/>
          <p:nvPr>
            <p:custDataLst>
              <p:tags r:id="rId21"/>
            </p:custDataLst>
          </p:nvPr>
        </p:nvCxnSpPr>
        <p:spPr>
          <a:xfrm>
            <a:off x="2281873" y="5287645"/>
            <a:ext cx="381635" cy="0"/>
          </a:xfrm>
          <a:prstGeom prst="line">
            <a:avLst/>
          </a:prstGeom>
          <a:ln w="44450" cap="rnd">
            <a:solidFill>
              <a:schemeClr val="accent1"/>
            </a:solidFill>
          </a:ln>
        </p:spPr>
        <p:style>
          <a:lnRef idx="2">
            <a:schemeClr val="accent1"/>
          </a:lnRef>
          <a:fillRef idx="0">
            <a:srgbClr val="FFFFFF"/>
          </a:fillRef>
          <a:effectRef idx="0">
            <a:srgbClr val="FFFFFF"/>
          </a:effectRef>
          <a:fontRef idx="minor">
            <a:schemeClr val="tx1"/>
          </a:fontRef>
        </p:style>
      </p:cxnSp>
    </p:spTree>
    <p:custDataLst>
      <p:tags r:id="rId2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中线筹码，坐庄</a:t>
            </a:r>
            <a:r>
              <a:rPr lang="zh-CN" altLang="en-US" sz="2800" b="1">
                <a:solidFill>
                  <a:schemeClr val="bg1"/>
                </a:solidFill>
              </a:rPr>
              <a:t>行为</a:t>
            </a:r>
            <a:endParaRPr lang="zh-CN" altLang="en-US" sz="2800" b="1">
              <a:solidFill>
                <a:schemeClr val="bg1"/>
              </a:solidFill>
            </a:endParaRPr>
          </a:p>
        </p:txBody>
      </p:sp>
      <p:pic>
        <p:nvPicPr>
          <p:cNvPr id="3" name="图片 2"/>
          <p:cNvPicPr>
            <a:picLocks noChangeAspect="1"/>
          </p:cNvPicPr>
          <p:nvPr/>
        </p:nvPicPr>
        <p:blipFill>
          <a:blip r:embed="rId1"/>
          <a:stretch>
            <a:fillRect/>
          </a:stretch>
        </p:blipFill>
        <p:spPr>
          <a:xfrm>
            <a:off x="222250" y="803275"/>
            <a:ext cx="4307840" cy="5251450"/>
          </a:xfrm>
          <a:prstGeom prst="rect">
            <a:avLst/>
          </a:prstGeom>
        </p:spPr>
      </p:pic>
      <p:pic>
        <p:nvPicPr>
          <p:cNvPr id="4" name="图片 3"/>
          <p:cNvPicPr>
            <a:picLocks noChangeAspect="1"/>
          </p:cNvPicPr>
          <p:nvPr/>
        </p:nvPicPr>
        <p:blipFill>
          <a:blip r:embed="rId2"/>
          <a:stretch>
            <a:fillRect/>
          </a:stretch>
        </p:blipFill>
        <p:spPr>
          <a:xfrm>
            <a:off x="4530090" y="881380"/>
            <a:ext cx="6669405" cy="3943350"/>
          </a:xfrm>
          <a:prstGeom prst="rect">
            <a:avLst/>
          </a:prstGeom>
        </p:spPr>
      </p:pic>
      <p:sp>
        <p:nvSpPr>
          <p:cNvPr id="5" name="文本框 4"/>
          <p:cNvSpPr txBox="1"/>
          <p:nvPr/>
        </p:nvSpPr>
        <p:spPr>
          <a:xfrm>
            <a:off x="4949825" y="5086350"/>
            <a:ext cx="6692900" cy="1476375"/>
          </a:xfrm>
          <a:prstGeom prst="rect">
            <a:avLst/>
          </a:prstGeom>
          <a:noFill/>
        </p:spPr>
        <p:txBody>
          <a:bodyPr wrap="square" rtlCol="0">
            <a:spAutoFit/>
          </a:bodyPr>
          <a:p>
            <a:r>
              <a:rPr lang="zh-CN" altLang="en-US"/>
              <a:t>一半山峰不会独立存在，一定有低峰和高峰以及主峰【</a:t>
            </a:r>
            <a:r>
              <a:rPr lang="zh-CN" altLang="en-US"/>
              <a:t>最雄伟】</a:t>
            </a:r>
            <a:endParaRPr lang="zh-CN" altLang="en-US"/>
          </a:p>
          <a:p>
            <a:r>
              <a:rPr lang="zh-CN" altLang="en-US"/>
              <a:t>主力坐庄不会一下子形成，必然会反复吸筹进入高控盘【</a:t>
            </a:r>
            <a:r>
              <a:rPr lang="zh-CN" altLang="en-US"/>
              <a:t>主升浪】</a:t>
            </a:r>
            <a:endParaRPr lang="zh-CN" altLang="en-US"/>
          </a:p>
          <a:p>
            <a:r>
              <a:rPr lang="zh-CN" altLang="en-US"/>
              <a:t>没有控盘</a:t>
            </a:r>
            <a:r>
              <a:rPr lang="en-US" altLang="zh-CN"/>
              <a:t>=</a:t>
            </a:r>
            <a:r>
              <a:rPr lang="zh-CN" altLang="en-US"/>
              <a:t>没有坐庄，</a:t>
            </a:r>
            <a:r>
              <a:rPr lang="en-US" altLang="zh-CN"/>
              <a:t> </a:t>
            </a:r>
            <a:r>
              <a:rPr lang="zh-CN" altLang="en-US"/>
              <a:t>没有坐庄，就不具备持续上涨，所以要么是底仓要么是</a:t>
            </a:r>
            <a:r>
              <a:rPr lang="zh-CN" altLang="en-US"/>
              <a:t>等待！</a:t>
            </a:r>
            <a:endParaRPr lang="zh-CN" altLang="en-US"/>
          </a:p>
          <a:p>
            <a:endParaRPr lang="zh-CN" altLang="en-US"/>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控盘阶段是主升浪的最后一个</a:t>
            </a:r>
            <a:r>
              <a:rPr lang="zh-CN" altLang="en-US" sz="2800" b="1">
                <a:solidFill>
                  <a:schemeClr val="bg1"/>
                </a:solidFill>
              </a:rPr>
              <a:t>阶段</a:t>
            </a:r>
            <a:endParaRPr lang="zh-CN" altLang="en-US" sz="2800" b="1">
              <a:solidFill>
                <a:schemeClr val="bg1"/>
              </a:solidFill>
            </a:endParaRPr>
          </a:p>
        </p:txBody>
      </p:sp>
      <p:pic>
        <p:nvPicPr>
          <p:cNvPr id="2" name="图片 1"/>
          <p:cNvPicPr>
            <a:picLocks noChangeAspect="1"/>
          </p:cNvPicPr>
          <p:nvPr/>
        </p:nvPicPr>
        <p:blipFill>
          <a:blip r:embed="rId1"/>
          <a:stretch>
            <a:fillRect/>
          </a:stretch>
        </p:blipFill>
        <p:spPr>
          <a:xfrm>
            <a:off x="76200" y="781050"/>
            <a:ext cx="12039600" cy="5451475"/>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控盘减少</a:t>
            </a:r>
            <a:r>
              <a:rPr lang="en-US" altLang="zh-CN" sz="2800" b="1">
                <a:solidFill>
                  <a:schemeClr val="bg1"/>
                </a:solidFill>
              </a:rPr>
              <a:t>+</a:t>
            </a:r>
            <a:r>
              <a:rPr lang="zh-CN" altLang="en-US" sz="2800" b="1">
                <a:solidFill>
                  <a:schemeClr val="bg1"/>
                </a:solidFill>
              </a:rPr>
              <a:t>资金泛绿</a:t>
            </a:r>
            <a:r>
              <a:rPr lang="en-US" altLang="zh-CN" sz="2800" b="1">
                <a:solidFill>
                  <a:schemeClr val="bg1"/>
                </a:solidFill>
              </a:rPr>
              <a:t>=</a:t>
            </a:r>
            <a:r>
              <a:rPr lang="zh-CN" altLang="en-US" sz="2800" b="1">
                <a:solidFill>
                  <a:schemeClr val="bg1"/>
                </a:solidFill>
              </a:rPr>
              <a:t>短期顶部</a:t>
            </a:r>
            <a:r>
              <a:rPr lang="en-US" altLang="zh-CN" sz="2800" b="1">
                <a:solidFill>
                  <a:schemeClr val="bg1"/>
                </a:solidFill>
              </a:rPr>
              <a:t>=</a:t>
            </a:r>
            <a:r>
              <a:rPr lang="zh-CN" altLang="en-US" sz="2800" b="1">
                <a:solidFill>
                  <a:schemeClr val="bg1"/>
                </a:solidFill>
              </a:rPr>
              <a:t>减</a:t>
            </a:r>
            <a:r>
              <a:rPr lang="zh-CN" altLang="en-US" sz="2800" b="1">
                <a:solidFill>
                  <a:schemeClr val="bg1"/>
                </a:solidFill>
              </a:rPr>
              <a:t>大仓位</a:t>
            </a:r>
            <a:endParaRPr lang="zh-CN" altLang="en-US" sz="2800" b="1">
              <a:solidFill>
                <a:schemeClr val="bg1"/>
              </a:solidFill>
            </a:endParaRPr>
          </a:p>
        </p:txBody>
      </p:sp>
      <p:pic>
        <p:nvPicPr>
          <p:cNvPr id="3" name="图片 2"/>
          <p:cNvPicPr>
            <a:picLocks noChangeAspect="1"/>
          </p:cNvPicPr>
          <p:nvPr/>
        </p:nvPicPr>
        <p:blipFill>
          <a:blip r:embed="rId1"/>
          <a:stretch>
            <a:fillRect/>
          </a:stretch>
        </p:blipFill>
        <p:spPr>
          <a:xfrm>
            <a:off x="1179830" y="783590"/>
            <a:ext cx="10377805" cy="5875655"/>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总结</a:t>
            </a:r>
            <a:endParaRPr lang="zh-CN" altLang="en-US" sz="2800" b="1">
              <a:solidFill>
                <a:schemeClr val="bg1"/>
              </a:solidFill>
            </a:endParaRPr>
          </a:p>
        </p:txBody>
      </p:sp>
      <p:pic>
        <p:nvPicPr>
          <p:cNvPr id="2" name="C9F754DE-2CAD-44b6-B708-469DEB6407EB-1" descr="wpp"/>
          <p:cNvPicPr>
            <a:picLocks noChangeAspect="1"/>
          </p:cNvPicPr>
          <p:nvPr/>
        </p:nvPicPr>
        <p:blipFill>
          <a:blip r:embed="rId1"/>
          <a:stretch>
            <a:fillRect/>
          </a:stretch>
        </p:blipFill>
        <p:spPr>
          <a:xfrm>
            <a:off x="0" y="850265"/>
            <a:ext cx="12192000" cy="5354320"/>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2"/>
          <a:stretch>
            <a:fillRect/>
          </a:stretch>
        </p:blipFill>
        <p:spPr>
          <a:xfrm>
            <a:off x="-25400" y="-635"/>
            <a:ext cx="12215495" cy="6871970"/>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2"/>
          <a:stretch>
            <a:fillRect/>
          </a:stretch>
        </p:blipFill>
        <p:spPr>
          <a:xfrm>
            <a:off x="-22860" y="14605"/>
            <a:ext cx="12214225" cy="6871335"/>
          </a:xfrm>
          <a:prstGeom prst="rect">
            <a:avLst/>
          </a:prstGeom>
        </p:spPr>
      </p:pic>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400" b="1">
                <a:solidFill>
                  <a:schemeClr val="bg1"/>
                </a:solidFill>
              </a:rPr>
              <a:t>政策不确定性落地，准备迎接新挑战</a:t>
            </a:r>
            <a:endParaRPr lang="zh-CN" altLang="en-US" sz="2400" b="1">
              <a:solidFill>
                <a:schemeClr val="bg1"/>
              </a:solidFill>
            </a:endParaRPr>
          </a:p>
        </p:txBody>
      </p:sp>
      <p:pic>
        <p:nvPicPr>
          <p:cNvPr id="2" name="图片 1"/>
          <p:cNvPicPr>
            <a:picLocks noChangeAspect="1"/>
          </p:cNvPicPr>
          <p:nvPr/>
        </p:nvPicPr>
        <p:blipFill>
          <a:blip r:embed="rId1"/>
          <a:stretch>
            <a:fillRect/>
          </a:stretch>
        </p:blipFill>
        <p:spPr>
          <a:xfrm>
            <a:off x="71755" y="699135"/>
            <a:ext cx="6783070" cy="5676900"/>
          </a:xfrm>
          <a:prstGeom prst="rect">
            <a:avLst/>
          </a:prstGeom>
        </p:spPr>
      </p:pic>
      <p:sp>
        <p:nvSpPr>
          <p:cNvPr id="5" name="文本框 4"/>
          <p:cNvSpPr txBox="1"/>
          <p:nvPr/>
        </p:nvSpPr>
        <p:spPr>
          <a:xfrm>
            <a:off x="7003415" y="914400"/>
            <a:ext cx="4822190" cy="5077460"/>
          </a:xfrm>
          <a:prstGeom prst="rect">
            <a:avLst/>
          </a:prstGeom>
          <a:noFill/>
        </p:spPr>
        <p:txBody>
          <a:bodyPr wrap="square" rtlCol="0">
            <a:spAutoFit/>
          </a:bodyPr>
          <a:p>
            <a:r>
              <a:rPr lang="zh-CN" altLang="en-US" b="1">
                <a:latin typeface="标准粗黑" panose="02000503000000000000" charset="-122"/>
                <a:ea typeface="标准粗黑" panose="02000503000000000000" charset="-122"/>
                <a:cs typeface="标准粗黑" panose="02000503000000000000" charset="-122"/>
              </a:rPr>
              <a:t>平均股价出现周线弱势金叉，不确定性的政策落地，年报接近于尾声，市场在周五出现缩量十字星变盘点，下周是否出现放量是形成周线破局的开始，成交量达到</a:t>
            </a:r>
            <a:r>
              <a:rPr lang="en-US" altLang="zh-CN" b="1">
                <a:latin typeface="标准粗黑" panose="02000503000000000000" charset="-122"/>
                <a:ea typeface="标准粗黑" panose="02000503000000000000" charset="-122"/>
                <a:cs typeface="标准粗黑" panose="02000503000000000000" charset="-122"/>
              </a:rPr>
              <a:t>1.5</a:t>
            </a:r>
            <a:r>
              <a:rPr lang="zh-CN" altLang="en-US" b="1">
                <a:latin typeface="标准粗黑" panose="02000503000000000000" charset="-122"/>
                <a:ea typeface="标准粗黑" panose="02000503000000000000" charset="-122"/>
                <a:cs typeface="标准粗黑" panose="02000503000000000000" charset="-122"/>
              </a:rPr>
              <a:t>万亿市场有科技与消费并存拉升的市场投资机会。</a:t>
            </a:r>
            <a:endParaRPr lang="zh-CN" altLang="en-US" b="1">
              <a:latin typeface="标准粗黑" panose="02000503000000000000" charset="-122"/>
              <a:ea typeface="标准粗黑" panose="02000503000000000000" charset="-122"/>
              <a:cs typeface="标准粗黑" panose="02000503000000000000" charset="-122"/>
            </a:endParaRPr>
          </a:p>
          <a:p>
            <a:endParaRPr lang="zh-CN" altLang="en-US" b="1">
              <a:latin typeface="标准粗黑" panose="02000503000000000000" charset="-122"/>
              <a:ea typeface="标准粗黑" panose="02000503000000000000" charset="-122"/>
              <a:cs typeface="标准粗黑" panose="02000503000000000000" charset="-122"/>
            </a:endParaRPr>
          </a:p>
          <a:p>
            <a:r>
              <a:rPr lang="zh-CN" altLang="en-US" b="1">
                <a:latin typeface="标准粗黑" panose="02000503000000000000" charset="-122"/>
                <a:ea typeface="标准粗黑" panose="02000503000000000000" charset="-122"/>
                <a:cs typeface="标准粗黑" panose="02000503000000000000" charset="-122"/>
              </a:rPr>
              <a:t>由于中美贸易战在短期内难以得到彻底解决，为对冲出口减少的刺激政策同样难以一蹴而就，很难会有大规模、超预期的刺激政策出台，再考虑到贸易战对中国经济肯定会有冲击，中国经济大概率维持稳健复苏，但</a:t>
            </a:r>
            <a:r>
              <a:rPr lang="en-US" altLang="zh-CN" b="1">
                <a:latin typeface="标准粗黑" panose="02000503000000000000" charset="-122"/>
                <a:ea typeface="标准粗黑" panose="02000503000000000000" charset="-122"/>
                <a:cs typeface="标准粗黑" panose="02000503000000000000" charset="-122"/>
              </a:rPr>
              <a:t>AI</a:t>
            </a:r>
            <a:r>
              <a:rPr lang="zh-CN" altLang="en-US" b="1">
                <a:latin typeface="标准粗黑" panose="02000503000000000000" charset="-122"/>
                <a:ea typeface="标准粗黑" panose="02000503000000000000" charset="-122"/>
                <a:cs typeface="标准粗黑" panose="02000503000000000000" charset="-122"/>
              </a:rPr>
              <a:t>、机器人等产业赛道已经展现出产业升级和技术突破可能，下游龙头企业加大资本开支抢占市场份额的确定性依然存在</a:t>
            </a:r>
            <a:endParaRPr lang="zh-CN" altLang="en-US" b="1">
              <a:latin typeface="标准粗黑" panose="02000503000000000000" charset="-122"/>
              <a:ea typeface="标准粗黑" panose="02000503000000000000" charset="-122"/>
              <a:cs typeface="标准粗黑" panose="02000503000000000000" charset="-122"/>
            </a:endParaRPr>
          </a:p>
          <a:p>
            <a:endParaRPr lang="zh-CN" altLang="en-US" b="1">
              <a:latin typeface="标准粗黑" panose="02000503000000000000" charset="-122"/>
              <a:ea typeface="标准粗黑" panose="02000503000000000000" charset="-122"/>
              <a:cs typeface="标准粗黑" panose="02000503000000000000" charset="-122"/>
            </a:endParaRPr>
          </a:p>
          <a:p>
            <a:r>
              <a:rPr lang="zh-CN" altLang="en-US" b="1">
                <a:latin typeface="标准粗黑" panose="02000503000000000000" charset="-122"/>
                <a:ea typeface="标准粗黑" panose="02000503000000000000" charset="-122"/>
                <a:cs typeface="标准粗黑" panose="02000503000000000000" charset="-122"/>
              </a:rPr>
              <a:t>站在中长期角度，稳经济</a:t>
            </a:r>
            <a:r>
              <a:rPr lang="en-US" altLang="zh-CN" b="1">
                <a:latin typeface="标准粗黑" panose="02000503000000000000" charset="-122"/>
                <a:ea typeface="标准粗黑" panose="02000503000000000000" charset="-122"/>
                <a:cs typeface="标准粗黑" panose="02000503000000000000" charset="-122"/>
              </a:rPr>
              <a:t>+</a:t>
            </a:r>
            <a:r>
              <a:rPr lang="zh-CN" altLang="en-US" b="1">
                <a:latin typeface="标准粗黑" panose="02000503000000000000" charset="-122"/>
                <a:ea typeface="标准粗黑" panose="02000503000000000000" charset="-122"/>
                <a:cs typeface="标准粗黑" panose="02000503000000000000" charset="-122"/>
              </a:rPr>
              <a:t>宽货币</a:t>
            </a:r>
            <a:r>
              <a:rPr lang="en-US" altLang="zh-CN" b="1">
                <a:latin typeface="标准粗黑" panose="02000503000000000000" charset="-122"/>
                <a:ea typeface="标准粗黑" panose="02000503000000000000" charset="-122"/>
                <a:cs typeface="标准粗黑" panose="02000503000000000000" charset="-122"/>
              </a:rPr>
              <a:t>+</a:t>
            </a:r>
            <a:r>
              <a:rPr lang="zh-CN" altLang="en-US" b="1">
                <a:latin typeface="标准粗黑" panose="02000503000000000000" charset="-122"/>
                <a:ea typeface="标准粗黑" panose="02000503000000000000" charset="-122"/>
                <a:cs typeface="标准粗黑" panose="02000503000000000000" charset="-122"/>
              </a:rPr>
              <a:t>新趋势，</a:t>
            </a:r>
            <a:r>
              <a:rPr lang="en-US" altLang="zh-CN" b="1">
                <a:latin typeface="标准粗黑" panose="02000503000000000000" charset="-122"/>
                <a:ea typeface="标准粗黑" panose="02000503000000000000" charset="-122"/>
                <a:cs typeface="标准粗黑" panose="02000503000000000000" charset="-122"/>
              </a:rPr>
              <a:t>A</a:t>
            </a:r>
            <a:r>
              <a:rPr lang="zh-CN" altLang="en-US" b="1">
                <a:latin typeface="标准粗黑" panose="02000503000000000000" charset="-122"/>
                <a:ea typeface="标准粗黑" panose="02000503000000000000" charset="-122"/>
                <a:cs typeface="标准粗黑" panose="02000503000000000000" charset="-122"/>
              </a:rPr>
              <a:t>股向下整理空间非常有限，年内科技牛大概率依然会出现</a:t>
            </a:r>
            <a:endParaRPr lang="zh-CN" altLang="en-US" b="1">
              <a:latin typeface="标准粗黑" panose="02000503000000000000" charset="-122"/>
              <a:ea typeface="标准粗黑" panose="02000503000000000000" charset="-122"/>
              <a:cs typeface="标准粗黑" panose="02000503000000000000" charset="-122"/>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400" b="1">
                <a:solidFill>
                  <a:schemeClr val="bg1"/>
                </a:solidFill>
              </a:rPr>
              <a:t>关注资金篇，三大</a:t>
            </a:r>
            <a:r>
              <a:rPr lang="zh-CN" altLang="en-US" sz="2400" b="1">
                <a:solidFill>
                  <a:schemeClr val="bg1"/>
                </a:solidFill>
              </a:rPr>
              <a:t>核心</a:t>
            </a:r>
            <a:endParaRPr lang="zh-CN" altLang="en-US" sz="2400" b="1">
              <a:solidFill>
                <a:schemeClr val="bg1"/>
              </a:solidFill>
            </a:endParaRPr>
          </a:p>
        </p:txBody>
      </p:sp>
      <p:sp>
        <p:nvSpPr>
          <p:cNvPr id="3" name="椭圆 2"/>
          <p:cNvSpPr/>
          <p:nvPr>
            <p:custDataLst>
              <p:tags r:id="rId1"/>
            </p:custDataLst>
          </p:nvPr>
        </p:nvSpPr>
        <p:spPr>
          <a:xfrm rot="10800000">
            <a:off x="5987415" y="1505268"/>
            <a:ext cx="1887855" cy="1887855"/>
          </a:xfrm>
          <a:prstGeom prst="ellipse">
            <a:avLst/>
          </a:prstGeom>
          <a:solidFill>
            <a:schemeClr val="accent2">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 name="椭圆 3"/>
          <p:cNvSpPr/>
          <p:nvPr>
            <p:custDataLst>
              <p:tags r:id="rId2"/>
            </p:custDataLst>
          </p:nvPr>
        </p:nvSpPr>
        <p:spPr>
          <a:xfrm rot="10800000">
            <a:off x="4401185" y="1505268"/>
            <a:ext cx="1887855" cy="1887855"/>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8" name="矩形 7"/>
          <p:cNvSpPr/>
          <p:nvPr>
            <p:custDataLst>
              <p:tags r:id="rId3"/>
            </p:custDataLst>
          </p:nvPr>
        </p:nvSpPr>
        <p:spPr>
          <a:xfrm>
            <a:off x="2671445" y="5326698"/>
            <a:ext cx="6932910" cy="772159"/>
          </a:xfrm>
          <a:prstGeom prst="rect">
            <a:avLst/>
          </a:prstGeom>
        </p:spPr>
        <p:txBody>
          <a:bodyPr wrap="square" lIns="0" tIns="0" rIns="0" bIns="0">
            <a:noAutofit/>
          </a:bodyPr>
          <a:p>
            <a:pPr algn="just">
              <a:lnSpc>
                <a:spcPct val="130000"/>
              </a:lnSpc>
              <a:spcBef>
                <a:spcPct val="0"/>
              </a:spcBef>
              <a:spcAft>
                <a:spcPct val="0"/>
              </a:spcAft>
            </a:pPr>
            <a:r>
              <a:rPr lang="zh-CN" altLang="en-US" sz="1400" b="1" dirty="0">
                <a:solidFill>
                  <a:schemeClr val="accent4">
                    <a:lumMod val="50000"/>
                  </a:schemeClr>
                </a:solidFill>
                <a:latin typeface="+mn-ea"/>
                <a:cs typeface="+mn-ea"/>
              </a:rPr>
              <a:t>股价有真假，资金则是实打实的，用主力动向看清主力意图，股价出现阴线，但是资金主动买入，那就是资金在选择进入，红肥绿瘦，买的多卖的少，股价自然形成上涨，相反股价要么震荡，要么下跌。</a:t>
            </a:r>
            <a:endParaRPr lang="zh-CN" altLang="en-US" sz="1400" b="1" dirty="0">
              <a:solidFill>
                <a:schemeClr val="accent4">
                  <a:lumMod val="50000"/>
                </a:schemeClr>
              </a:solidFill>
              <a:latin typeface="+mn-ea"/>
              <a:cs typeface="+mn-ea"/>
            </a:endParaRPr>
          </a:p>
        </p:txBody>
      </p:sp>
      <p:sp>
        <p:nvSpPr>
          <p:cNvPr id="11" name="矩形 10"/>
          <p:cNvSpPr/>
          <p:nvPr>
            <p:custDataLst>
              <p:tags r:id="rId4"/>
            </p:custDataLst>
          </p:nvPr>
        </p:nvSpPr>
        <p:spPr>
          <a:xfrm>
            <a:off x="2671445" y="4886008"/>
            <a:ext cx="6932910" cy="368300"/>
          </a:xfrm>
          <a:prstGeom prst="rect">
            <a:avLst/>
          </a:prstGeom>
          <a:noFill/>
        </p:spPr>
        <p:txBody>
          <a:bodyPr wrap="square" lIns="0" tIns="0" rIns="0" bIns="0" rtlCol="0" anchor="b" anchorCtr="0">
            <a:noAutofit/>
          </a:bodyPr>
          <a:p>
            <a:pPr algn="ctr">
              <a:spcBef>
                <a:spcPct val="0"/>
              </a:spcBef>
              <a:spcAft>
                <a:spcPct val="0"/>
              </a:spcAft>
            </a:pPr>
            <a:r>
              <a:rPr lang="zh-CN" altLang="en-US" sz="2000" b="1" kern="0">
                <a:solidFill>
                  <a:schemeClr val="accent1"/>
                </a:solidFill>
                <a:latin typeface="+mn-ea"/>
                <a:cs typeface="+mn-ea"/>
              </a:rPr>
              <a:t>主力</a:t>
            </a:r>
            <a:r>
              <a:rPr lang="zh-CN" altLang="en-US" sz="2000" b="1" kern="0">
                <a:solidFill>
                  <a:schemeClr val="accent1"/>
                </a:solidFill>
                <a:latin typeface="+mn-ea"/>
                <a:cs typeface="+mn-ea"/>
              </a:rPr>
              <a:t>意图</a:t>
            </a:r>
            <a:endParaRPr lang="zh-CN" altLang="en-US" sz="2000" b="1" kern="0">
              <a:solidFill>
                <a:schemeClr val="accent1"/>
              </a:solidFill>
              <a:latin typeface="+mn-ea"/>
              <a:cs typeface="+mn-ea"/>
            </a:endParaRPr>
          </a:p>
        </p:txBody>
      </p:sp>
      <p:sp>
        <p:nvSpPr>
          <p:cNvPr id="12" name="矩形 11"/>
          <p:cNvSpPr/>
          <p:nvPr>
            <p:custDataLst>
              <p:tags r:id="rId5"/>
            </p:custDataLst>
          </p:nvPr>
        </p:nvSpPr>
        <p:spPr>
          <a:xfrm>
            <a:off x="8274685" y="1933893"/>
            <a:ext cx="3168000" cy="1752599"/>
          </a:xfrm>
          <a:prstGeom prst="rect">
            <a:avLst/>
          </a:prstGeom>
        </p:spPr>
        <p:txBody>
          <a:bodyPr wrap="square" lIns="0" tIns="0" rIns="0" bIns="0">
            <a:noAutofit/>
          </a:bodyPr>
          <a:p>
            <a:pPr>
              <a:lnSpc>
                <a:spcPct val="130000"/>
              </a:lnSpc>
              <a:spcBef>
                <a:spcPct val="0"/>
              </a:spcBef>
              <a:spcAft>
                <a:spcPct val="0"/>
              </a:spcAft>
            </a:pPr>
            <a:r>
              <a:rPr lang="zh-CN" altLang="en-US" sz="1400" b="1" dirty="0">
                <a:solidFill>
                  <a:srgbClr val="00B0F0"/>
                </a:solidFill>
                <a:latin typeface="+mn-ea"/>
                <a:cs typeface="+mn-ea"/>
              </a:rPr>
              <a:t>流动资金指标作为市场人气指标，关注的一个股票的交投活跃情况，</a:t>
            </a:r>
            <a:r>
              <a:rPr lang="en-US" altLang="zh-CN" sz="1400" b="1" dirty="0">
                <a:solidFill>
                  <a:srgbClr val="00B0F0"/>
                </a:solidFill>
                <a:latin typeface="+mn-ea"/>
                <a:cs typeface="+mn-ea"/>
              </a:rPr>
              <a:t> </a:t>
            </a:r>
            <a:r>
              <a:rPr lang="zh-CN" altLang="en-US" sz="1400" b="1" dirty="0">
                <a:solidFill>
                  <a:srgbClr val="00B0F0"/>
                </a:solidFill>
                <a:latin typeface="+mn-ea"/>
                <a:cs typeface="+mn-ea"/>
              </a:rPr>
              <a:t>当一个股票持续的交易活跃，就是买卖的人多，</a:t>
            </a:r>
            <a:r>
              <a:rPr lang="en-US" altLang="zh-CN" sz="1400" b="1" dirty="0">
                <a:solidFill>
                  <a:srgbClr val="00B0F0"/>
                </a:solidFill>
                <a:latin typeface="+mn-ea"/>
                <a:cs typeface="+mn-ea"/>
              </a:rPr>
              <a:t> </a:t>
            </a:r>
            <a:r>
              <a:rPr lang="zh-CN" altLang="en-US" sz="1400" b="1" dirty="0">
                <a:solidFill>
                  <a:srgbClr val="00B0F0"/>
                </a:solidFill>
                <a:latin typeface="+mn-ea"/>
                <a:cs typeface="+mn-ea"/>
              </a:rPr>
              <a:t>那么就会有机会在某一天呈现出有大资金的买卖。当资金持续泛绿的时候，交易达不到一定的量，那股价会反复筑底。</a:t>
            </a:r>
            <a:endParaRPr lang="zh-CN" altLang="en-US" sz="1400" b="1" dirty="0">
              <a:solidFill>
                <a:srgbClr val="00B0F0"/>
              </a:solidFill>
              <a:latin typeface="+mn-ea"/>
              <a:cs typeface="+mn-ea"/>
            </a:endParaRPr>
          </a:p>
        </p:txBody>
      </p:sp>
      <p:sp>
        <p:nvSpPr>
          <p:cNvPr id="13" name="矩形 12"/>
          <p:cNvSpPr/>
          <p:nvPr>
            <p:custDataLst>
              <p:tags r:id="rId6"/>
            </p:custDataLst>
          </p:nvPr>
        </p:nvSpPr>
        <p:spPr>
          <a:xfrm>
            <a:off x="8274685" y="1474788"/>
            <a:ext cx="3168000" cy="368300"/>
          </a:xfrm>
          <a:prstGeom prst="rect">
            <a:avLst/>
          </a:prstGeom>
          <a:noFill/>
        </p:spPr>
        <p:txBody>
          <a:bodyPr wrap="square" lIns="0" tIns="0" rIns="0" bIns="0" rtlCol="0" anchor="b" anchorCtr="0">
            <a:noAutofit/>
          </a:bodyPr>
          <a:p>
            <a:pPr>
              <a:spcBef>
                <a:spcPct val="0"/>
              </a:spcBef>
              <a:spcAft>
                <a:spcPct val="0"/>
              </a:spcAft>
            </a:pPr>
            <a:r>
              <a:rPr lang="zh-CN" altLang="en-US" sz="2000" b="1" kern="0">
                <a:solidFill>
                  <a:schemeClr val="accent2"/>
                </a:solidFill>
                <a:latin typeface="+mn-ea"/>
                <a:cs typeface="+mn-ea"/>
              </a:rPr>
              <a:t>短期</a:t>
            </a:r>
            <a:r>
              <a:rPr lang="zh-CN" altLang="en-US" sz="2000" b="1" kern="0">
                <a:solidFill>
                  <a:schemeClr val="accent2"/>
                </a:solidFill>
                <a:latin typeface="+mn-ea"/>
                <a:cs typeface="+mn-ea"/>
              </a:rPr>
              <a:t>情绪</a:t>
            </a:r>
            <a:endParaRPr lang="zh-CN" altLang="en-US" sz="2000" b="1" kern="0">
              <a:solidFill>
                <a:schemeClr val="accent2"/>
              </a:solidFill>
              <a:latin typeface="+mn-ea"/>
              <a:cs typeface="+mn-ea"/>
            </a:endParaRPr>
          </a:p>
        </p:txBody>
      </p:sp>
      <p:sp>
        <p:nvSpPr>
          <p:cNvPr id="14" name="矩形 13"/>
          <p:cNvSpPr/>
          <p:nvPr>
            <p:custDataLst>
              <p:tags r:id="rId7"/>
            </p:custDataLst>
          </p:nvPr>
        </p:nvSpPr>
        <p:spPr>
          <a:xfrm>
            <a:off x="831215" y="1933893"/>
            <a:ext cx="3168000" cy="1752599"/>
          </a:xfrm>
          <a:prstGeom prst="rect">
            <a:avLst/>
          </a:prstGeom>
        </p:spPr>
        <p:txBody>
          <a:bodyPr wrap="square" lIns="0" tIns="0" rIns="0" bIns="0">
            <a:noAutofit/>
          </a:bodyPr>
          <a:p>
            <a:pPr algn="r">
              <a:lnSpc>
                <a:spcPct val="130000"/>
              </a:lnSpc>
              <a:spcBef>
                <a:spcPct val="0"/>
              </a:spcBef>
              <a:spcAft>
                <a:spcPct val="0"/>
              </a:spcAft>
            </a:pPr>
            <a:r>
              <a:rPr lang="zh-CN" altLang="en-US" sz="1600" b="1" dirty="0">
                <a:solidFill>
                  <a:schemeClr val="accent5"/>
                </a:solidFill>
                <a:latin typeface="+mn-ea"/>
                <a:cs typeface="+mn-ea"/>
              </a:rPr>
              <a:t>一个股票形成中期筹码是庄家形成合理和对股价控制能力的一种表现，庄能控制股票，就是坐庄行为，只有形成庄，才能有确定性的机会，而抵抗市场风险的能力就越强</a:t>
            </a:r>
            <a:endParaRPr lang="zh-CN" altLang="en-US" sz="1600" b="1" dirty="0">
              <a:solidFill>
                <a:schemeClr val="accent5"/>
              </a:solidFill>
              <a:latin typeface="+mn-ea"/>
              <a:cs typeface="+mn-ea"/>
            </a:endParaRPr>
          </a:p>
        </p:txBody>
      </p:sp>
      <p:sp>
        <p:nvSpPr>
          <p:cNvPr id="15" name="矩形 14"/>
          <p:cNvSpPr/>
          <p:nvPr>
            <p:custDataLst>
              <p:tags r:id="rId8"/>
            </p:custDataLst>
          </p:nvPr>
        </p:nvSpPr>
        <p:spPr>
          <a:xfrm>
            <a:off x="831215" y="1474788"/>
            <a:ext cx="3168000" cy="368300"/>
          </a:xfrm>
          <a:prstGeom prst="rect">
            <a:avLst/>
          </a:prstGeom>
          <a:noFill/>
        </p:spPr>
        <p:txBody>
          <a:bodyPr wrap="square" lIns="0" tIns="0" rIns="0" bIns="0" rtlCol="0" anchor="b" anchorCtr="0">
            <a:noAutofit/>
          </a:bodyPr>
          <a:p>
            <a:pPr algn="r">
              <a:spcBef>
                <a:spcPct val="0"/>
              </a:spcBef>
              <a:spcAft>
                <a:spcPct val="0"/>
              </a:spcAft>
            </a:pPr>
            <a:r>
              <a:rPr lang="zh-CN" altLang="en-US" sz="2000" b="1" kern="0">
                <a:solidFill>
                  <a:schemeClr val="accent1"/>
                </a:solidFill>
                <a:latin typeface="+mn-ea"/>
                <a:cs typeface="+mn-ea"/>
              </a:rPr>
              <a:t>中期</a:t>
            </a:r>
            <a:r>
              <a:rPr lang="zh-CN" altLang="en-US" sz="2000" b="1" kern="0">
                <a:solidFill>
                  <a:schemeClr val="accent1"/>
                </a:solidFill>
                <a:latin typeface="+mn-ea"/>
                <a:cs typeface="+mn-ea"/>
              </a:rPr>
              <a:t>筹码</a:t>
            </a:r>
            <a:endParaRPr lang="zh-CN" altLang="en-US" sz="2000" b="1" kern="0">
              <a:solidFill>
                <a:schemeClr val="accent1"/>
              </a:solidFill>
              <a:latin typeface="+mn-ea"/>
              <a:cs typeface="+mn-ea"/>
            </a:endParaRPr>
          </a:p>
        </p:txBody>
      </p:sp>
      <p:sp>
        <p:nvSpPr>
          <p:cNvPr id="23" name="椭圆 22"/>
          <p:cNvSpPr/>
          <p:nvPr>
            <p:custDataLst>
              <p:tags r:id="rId9"/>
            </p:custDataLst>
          </p:nvPr>
        </p:nvSpPr>
        <p:spPr>
          <a:xfrm rot="10800000">
            <a:off x="5214620" y="2838133"/>
            <a:ext cx="1887855" cy="1887855"/>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6" name="图片 4" descr="343439383331313b343532303032303bb8f6c8cbd0c5cfa2"/>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6736715" y="2254568"/>
            <a:ext cx="388799" cy="388799"/>
          </a:xfrm>
          <a:prstGeom prst="rect">
            <a:avLst/>
          </a:prstGeom>
        </p:spPr>
      </p:pic>
      <p:pic>
        <p:nvPicPr>
          <p:cNvPr id="17" name="图片 3" descr="343439383331313b343532303031393bd2b5bca8b9dcc0ed"/>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5147310" y="2251393"/>
            <a:ext cx="396000" cy="396000"/>
          </a:xfrm>
          <a:prstGeom prst="rect">
            <a:avLst/>
          </a:prstGeom>
        </p:spPr>
      </p:pic>
      <p:pic>
        <p:nvPicPr>
          <p:cNvPr id="18" name="图片 7" descr="343439383331313b343532303032333bc6f3d2b5bcf2bde9"/>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5963920" y="3587433"/>
            <a:ext cx="388800" cy="388800"/>
          </a:xfrm>
          <a:prstGeom prst="rect">
            <a:avLst/>
          </a:prstGeom>
        </p:spPr>
      </p:pic>
    </p:spTree>
    <p:custDataLst>
      <p:tags r:id="rId1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87040" y="125730"/>
            <a:ext cx="609600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高位暴跌出现翻红，只做</a:t>
            </a:r>
            <a:r>
              <a:rPr lang="zh-CN" altLang="en-US" sz="2800" b="1">
                <a:solidFill>
                  <a:schemeClr val="bg1"/>
                </a:solidFill>
                <a:sym typeface="+mn-ea"/>
              </a:rPr>
              <a:t>反弹</a:t>
            </a:r>
            <a:endParaRPr lang="zh-CN" altLang="en-US" sz="2800" b="1">
              <a:solidFill>
                <a:schemeClr val="bg1"/>
              </a:solidFill>
              <a:sym typeface="+mn-ea"/>
            </a:endParaRPr>
          </a:p>
        </p:txBody>
      </p:sp>
      <p:pic>
        <p:nvPicPr>
          <p:cNvPr id="3" name="图片 2"/>
          <p:cNvPicPr>
            <a:picLocks noChangeAspect="1"/>
          </p:cNvPicPr>
          <p:nvPr/>
        </p:nvPicPr>
        <p:blipFill>
          <a:blip r:embed="rId1"/>
          <a:stretch>
            <a:fillRect/>
          </a:stretch>
        </p:blipFill>
        <p:spPr>
          <a:xfrm>
            <a:off x="287020" y="1562735"/>
            <a:ext cx="11618595" cy="5046980"/>
          </a:xfrm>
          <a:prstGeom prst="rect">
            <a:avLst/>
          </a:prstGeom>
        </p:spPr>
      </p:pic>
      <p:sp>
        <p:nvSpPr>
          <p:cNvPr id="4" name="文本框 3"/>
          <p:cNvSpPr txBox="1"/>
          <p:nvPr/>
        </p:nvSpPr>
        <p:spPr>
          <a:xfrm>
            <a:off x="2607310" y="878205"/>
            <a:ext cx="8061960" cy="583565"/>
          </a:xfrm>
          <a:prstGeom prst="rect">
            <a:avLst/>
          </a:prstGeom>
        </p:spPr>
        <p:txBody>
          <a:bodyPr wrap="square">
            <a:spAutoFit/>
          </a:bodyPr>
          <a:p>
            <a:pPr marL="0" indent="0" algn="l"/>
            <a:r>
              <a:rPr lang="zh-CN" altLang="en-US" sz="1600" b="0" i="0">
                <a:solidFill>
                  <a:srgbClr val="191919"/>
                </a:solidFill>
                <a:latin typeface="PingFang SC"/>
                <a:ea typeface="PingFang SC"/>
              </a:rPr>
              <a:t>放量说明市场交易活跃，流动资金会翻红。股价高位放量暴跌需要警惕，这往往是主力在出货，大量卖出股票，进来接盘的增量资金往往是小散，他们无力维持股价高位。</a:t>
            </a:r>
            <a:endParaRPr lang="zh-CN" altLang="en-US" sz="1600" b="0" i="0">
              <a:solidFill>
                <a:srgbClr val="191919"/>
              </a:solidFill>
              <a:latin typeface="PingFang SC"/>
              <a:ea typeface="PingFang SC"/>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87040" y="125730"/>
            <a:ext cx="609600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牛熊市场转换看</a:t>
            </a:r>
            <a:r>
              <a:rPr lang="zh-CN" altLang="en-US" sz="2800" b="1">
                <a:solidFill>
                  <a:schemeClr val="bg1"/>
                </a:solidFill>
                <a:sym typeface="+mn-ea"/>
              </a:rPr>
              <a:t>流动资金</a:t>
            </a:r>
            <a:endParaRPr lang="zh-CN" altLang="en-US" sz="2800" b="1">
              <a:solidFill>
                <a:schemeClr val="bg1"/>
              </a:solidFill>
              <a:sym typeface="+mn-ea"/>
            </a:endParaRPr>
          </a:p>
        </p:txBody>
      </p:sp>
      <p:pic>
        <p:nvPicPr>
          <p:cNvPr id="5" name="图片 4"/>
          <p:cNvPicPr>
            <a:picLocks noChangeAspect="1"/>
          </p:cNvPicPr>
          <p:nvPr/>
        </p:nvPicPr>
        <p:blipFill>
          <a:blip r:embed="rId1"/>
          <a:stretch>
            <a:fillRect/>
          </a:stretch>
        </p:blipFill>
        <p:spPr>
          <a:xfrm>
            <a:off x="1122045" y="910590"/>
            <a:ext cx="9948545" cy="5363210"/>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196590" y="167005"/>
            <a:ext cx="6096000" cy="521970"/>
          </a:xfrm>
          <a:prstGeom prst="rect">
            <a:avLst/>
          </a:prstGeom>
          <a:noFill/>
        </p:spPr>
        <p:txBody>
          <a:bodyPr wrap="square" rtlCol="0" anchor="t">
            <a:spAutoFit/>
          </a:bodyPr>
          <a:p>
            <a:pPr marL="0" indent="0" algn="l">
              <a:spcBef>
                <a:spcPct val="0"/>
              </a:spcBef>
              <a:spcAft>
                <a:spcPct val="0"/>
              </a:spcAft>
            </a:pPr>
            <a:r>
              <a:rPr lang="en-US" altLang="zh-CN" sz="2800" b="1">
                <a:solidFill>
                  <a:schemeClr val="bg1"/>
                </a:solidFill>
                <a:latin typeface="PingFang SC"/>
                <a:ea typeface="PingFang SC"/>
                <a:sym typeface="+mn-ea"/>
              </a:rPr>
              <a:t>       </a:t>
            </a:r>
            <a:r>
              <a:rPr lang="zh-CN" altLang="en-US" sz="2800" b="1">
                <a:solidFill>
                  <a:schemeClr val="bg1"/>
                </a:solidFill>
                <a:latin typeface="+mj-ea"/>
                <a:ea typeface="+mj-ea"/>
                <a:sym typeface="+mn-ea"/>
              </a:rPr>
              <a:t>流动资金适合接近盘后观看</a:t>
            </a:r>
            <a:endParaRPr lang="zh-CN" altLang="en-US" sz="2800" b="1">
              <a:solidFill>
                <a:schemeClr val="bg1"/>
              </a:solidFill>
              <a:latin typeface="+mj-ea"/>
              <a:ea typeface="+mj-ea"/>
              <a:sym typeface="+mn-ea"/>
            </a:endParaRPr>
          </a:p>
        </p:txBody>
      </p:sp>
      <p:pic>
        <p:nvPicPr>
          <p:cNvPr id="7" name="图片 6"/>
          <p:cNvPicPr>
            <a:picLocks noChangeAspect="1"/>
          </p:cNvPicPr>
          <p:nvPr/>
        </p:nvPicPr>
        <p:blipFill>
          <a:blip r:embed="rId1"/>
          <a:stretch>
            <a:fillRect/>
          </a:stretch>
        </p:blipFill>
        <p:spPr>
          <a:xfrm>
            <a:off x="95250" y="946150"/>
            <a:ext cx="11807825" cy="528129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400" b="1">
                <a:solidFill>
                  <a:schemeClr val="bg1"/>
                </a:solidFill>
              </a:rPr>
              <a:t>先说人气，短期股价上涨的</a:t>
            </a:r>
            <a:r>
              <a:rPr lang="zh-CN" altLang="en-US" sz="2400" b="1">
                <a:solidFill>
                  <a:schemeClr val="bg1"/>
                </a:solidFill>
              </a:rPr>
              <a:t>核心</a:t>
            </a:r>
            <a:endParaRPr lang="zh-CN" altLang="en-US" sz="2400" b="1">
              <a:solidFill>
                <a:schemeClr val="bg1"/>
              </a:solidFill>
            </a:endParaRPr>
          </a:p>
        </p:txBody>
      </p:sp>
      <p:pic>
        <p:nvPicPr>
          <p:cNvPr id="2" name="图片 1"/>
          <p:cNvPicPr>
            <a:picLocks noChangeAspect="1"/>
          </p:cNvPicPr>
          <p:nvPr/>
        </p:nvPicPr>
        <p:blipFill>
          <a:blip r:embed="rId1"/>
          <a:stretch>
            <a:fillRect/>
          </a:stretch>
        </p:blipFill>
        <p:spPr>
          <a:xfrm>
            <a:off x="193675" y="735965"/>
            <a:ext cx="11781790" cy="4434205"/>
          </a:xfrm>
          <a:prstGeom prst="rect">
            <a:avLst/>
          </a:prstGeom>
        </p:spPr>
      </p:pic>
      <p:sp>
        <p:nvSpPr>
          <p:cNvPr id="4" name="文本框 3"/>
          <p:cNvSpPr txBox="1"/>
          <p:nvPr/>
        </p:nvSpPr>
        <p:spPr>
          <a:xfrm>
            <a:off x="1517650" y="5521960"/>
            <a:ext cx="9632950" cy="645160"/>
          </a:xfrm>
          <a:prstGeom prst="rect">
            <a:avLst/>
          </a:prstGeom>
          <a:noFill/>
        </p:spPr>
        <p:txBody>
          <a:bodyPr wrap="square" rtlCol="0">
            <a:spAutoFit/>
          </a:bodyPr>
          <a:p>
            <a:r>
              <a:rPr lang="zh-CN" altLang="en-US"/>
              <a:t>绝大多数个股的短线加速拉升都需要得到活跃的资金推动，个股的中线趋势也需要活跃资金来延续，资金可以进进出出，但是不能持续流出，会出现短期资金匮乏而引起的破位</a:t>
            </a:r>
            <a:r>
              <a:rPr lang="zh-CN" altLang="en-US"/>
              <a:t>走势</a:t>
            </a:r>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创新高需要</a:t>
            </a:r>
            <a:r>
              <a:rPr lang="zh-CN" altLang="en-US" sz="2800" b="1">
                <a:solidFill>
                  <a:schemeClr val="bg1"/>
                </a:solidFill>
              </a:rPr>
              <a:t>人气配合</a:t>
            </a:r>
            <a:endParaRPr lang="zh-CN" altLang="en-US" sz="2800" b="1">
              <a:solidFill>
                <a:schemeClr val="bg1"/>
              </a:solidFill>
            </a:endParaRPr>
          </a:p>
        </p:txBody>
      </p:sp>
      <p:pic>
        <p:nvPicPr>
          <p:cNvPr id="3" name="图片 2"/>
          <p:cNvPicPr>
            <a:picLocks noChangeAspect="1"/>
          </p:cNvPicPr>
          <p:nvPr/>
        </p:nvPicPr>
        <p:blipFill>
          <a:blip r:embed="rId1"/>
          <a:stretch>
            <a:fillRect/>
          </a:stretch>
        </p:blipFill>
        <p:spPr>
          <a:xfrm>
            <a:off x="303530" y="822960"/>
            <a:ext cx="11847195" cy="4552950"/>
          </a:xfrm>
          <a:prstGeom prst="rect">
            <a:avLst/>
          </a:prstGeom>
        </p:spPr>
      </p:pic>
      <p:sp>
        <p:nvSpPr>
          <p:cNvPr id="5" name="文本框 4"/>
          <p:cNvSpPr txBox="1"/>
          <p:nvPr/>
        </p:nvSpPr>
        <p:spPr>
          <a:xfrm>
            <a:off x="1617980" y="5590540"/>
            <a:ext cx="9958070" cy="645160"/>
          </a:xfrm>
          <a:prstGeom prst="rect">
            <a:avLst/>
          </a:prstGeom>
          <a:noFill/>
        </p:spPr>
        <p:txBody>
          <a:bodyPr wrap="square" rtlCol="0" anchor="t">
            <a:spAutoFit/>
          </a:bodyPr>
          <a:p>
            <a:r>
              <a:rPr lang="zh-CN" altLang="en-US">
                <a:sym typeface="+mn-ea"/>
              </a:rPr>
              <a:t>股价新高，最需要的就是持续的资金和人气跟上，如果在高位举棋不定，或者资金不能创出</a:t>
            </a:r>
            <a:r>
              <a:rPr lang="zh-CN" altLang="en-US">
                <a:sym typeface="+mn-ea"/>
              </a:rPr>
              <a:t>新高，</a:t>
            </a:r>
            <a:endParaRPr lang="zh-CN" altLang="en-US">
              <a:sym typeface="+mn-ea"/>
            </a:endParaRPr>
          </a:p>
          <a:p>
            <a:r>
              <a:rPr lang="zh-CN" altLang="en-US">
                <a:sym typeface="+mn-ea"/>
              </a:rPr>
              <a:t>那么必然会迎来中线的调整走势。资金达到顶端背离需要大资金</a:t>
            </a:r>
            <a:r>
              <a:rPr lang="zh-CN" altLang="en-US">
                <a:sym typeface="+mn-ea"/>
              </a:rPr>
              <a:t>抛售！</a:t>
            </a:r>
            <a:endParaRPr lang="zh-CN" altLang="en-US">
              <a:sym typeface="+mn-ea"/>
            </a:endParaRPr>
          </a:p>
        </p:txBody>
      </p:sp>
    </p:spTree>
    <p:custDataLst>
      <p:tags r:id="rId2"/>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3_3"/>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UNIT_TEXT_FILL_FORE_SCHEMECOLOR_INDEX" val="1"/>
  <p:tag name="KSO_WM_UNIT_TEXT_FILL_TYPE" val="1"/>
  <p:tag name="KSO_WM_UNIT_TEXT_TYPE" val="1"/>
  <p:tag name="KSO_WM_BEAUTIFY_FLAG" val="#wm#"/>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2_3"/>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UNIT_TEXT_FILL_FORE_SCHEMECOLOR_INDEX" val="1"/>
  <p:tag name="KSO_WM_UNIT_TEXT_FILL_TYPE" val="1"/>
  <p:tag name="KSO_WM_UNIT_TEXT_TYPE" val="1"/>
  <p:tag name="KSO_WM_BEAUTIFY_FLAG" val="#wm#"/>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1_3"/>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UNIT_TEXT_FILL_FORE_SCHEMECOLOR_INDEX" val="1"/>
  <p:tag name="KSO_WM_UNIT_TEXT_FILL_TYPE" val="1"/>
  <p:tag name="KSO_WM_UNIT_TEXT_TYPE" val="1"/>
  <p:tag name="KSO_WM_BEAUTIFY_FLAG" val="#wm#"/>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3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TYPE" val="l_h_f"/>
  <p:tag name="KSO_WM_UNIT_INDEX" val="1_3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UNIT_VALUE" val="143"/>
  <p:tag name="KSO_WM_BEAUTIFY_FLAG" val="#wm#"/>
  <p:tag name="KSO_WM_UNIT_PRESET_TEXT" val="单击此处添加正文内容，文字是您思想的提炼请言简意赅的阐述您的观点。单击此处添加文字是您思想的提炼。单击此处添加正文，文字是您思想的提炼请言简意赅的阐述您的观点"/>
  <p:tag name="KSO_WM_UNIT_LINE_FORE_SCHEMECOLOR_INDEX" val="5"/>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2"/>
  <p:tag name="KSO_WM_TEMPLATE_CATEGORY" val="diagram"/>
  <p:tag name="KSO_WM_TEMPLATE_INDEX" val="20233247"/>
  <p:tag name="KSO_WM_UNIT_LAYERLEVEL" val="1_1_1"/>
  <p:tag name="KSO_WM_TAG_VERSION" val="3.0"/>
  <p:tag name="KSO_WM_UNIT_TYPE" val="l_h_i"/>
  <p:tag name="KSO_WM_UNIT_INDEX" val="1_3_2"/>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UNIT_LINE_FORE_SCHEMECOLOR_INDEX" val="5"/>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1"/>
  <p:tag name="KSO_WM_TEMPLATE_CATEGORY" val="diagram"/>
  <p:tag name="KSO_WM_TEMPLATE_INDEX" val="20233247"/>
  <p:tag name="KSO_WM_UNIT_LAYERLEVEL" val="1_1_1"/>
  <p:tag name="KSO_WM_TAG_VERSION" val="3.0"/>
  <p:tag name="KSO_WM_UNIT_TYPE" val="l_h_i"/>
  <p:tag name="KSO_WM_UNIT_INDEX" val="1_3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UNIT_LINE_FORE_SCHEMECOLOR_INDEX" val="5"/>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3_1"/>
  <p:tag name="KSO_WM_TEMPLATE_CATEGORY" val="diagram"/>
  <p:tag name="KSO_WM_TEMPLATE_INDEX" val="20233247"/>
  <p:tag name="KSO_WM_UNIT_LAYERLEVEL" val="1_1_1"/>
  <p:tag name="KSO_WM_TAG_VERSION" val="3.0"/>
  <p:tag name="KSO_WM_UNIT_VALUE" val="70*70"/>
  <p:tag name="KSO_WM_UNIT_TYPE" val="l_h_x"/>
  <p:tag name="KSO_WM_UNIT_INDEX" val="1_3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2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TYPE" val="l_h_f"/>
  <p:tag name="KSO_WM_UNIT_INDEX" val="1_2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UNIT_VALUE" val="143"/>
  <p:tag name="KSO_WM_BEAUTIFY_FLAG" val="#wm#"/>
  <p:tag name="KSO_WM_UNIT_PRESET_TEXT" val="单击此处添加正文内容，文字是您思想的提炼，请言简意赅的阐述您的观点。单击此处添加正文，文字是您思想的提炼。单击此处添加正文，文字是您思想的提炼，请言简意赅的阐述您的观点。"/>
  <p:tag name="KSO_WM_UNIT_LINE_FORE_SCHEMECOLOR_INDEX" val="5"/>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2"/>
  <p:tag name="KSO_WM_TEMPLATE_CATEGORY" val="diagram"/>
  <p:tag name="KSO_WM_TEMPLATE_INDEX" val="20233247"/>
  <p:tag name="KSO_WM_UNIT_LAYERLEVEL" val="1_1_1"/>
  <p:tag name="KSO_WM_TAG_VERSION" val="3.0"/>
  <p:tag name="KSO_WM_UNIT_TYPE" val="l_h_i"/>
  <p:tag name="KSO_WM_UNIT_INDEX" val="1_2_2"/>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UNIT_LINE_FORE_SCHEMECOLOR_INDEX" val="5"/>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2_1"/>
  <p:tag name="KSO_WM_TEMPLATE_CATEGORY" val="diagram"/>
  <p:tag name="KSO_WM_TEMPLATE_INDEX" val="20233247"/>
  <p:tag name="KSO_WM_UNIT_LAYERLEVEL" val="1_1_1"/>
  <p:tag name="KSO_WM_TAG_VERSION" val="3.0"/>
  <p:tag name="KSO_WM_UNIT_VALUE" val="70*70"/>
  <p:tag name="KSO_WM_UNIT_TYPE" val="l_h_x"/>
  <p:tag name="KSO_WM_UNIT_INDEX" val="1_2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1"/>
  <p:tag name="KSO_WM_TEMPLATE_CATEGORY" val="diagram"/>
  <p:tag name="KSO_WM_TEMPLATE_INDEX" val="20233247"/>
  <p:tag name="KSO_WM_UNIT_LAYERLEVEL" val="1_1_1"/>
  <p:tag name="KSO_WM_TAG_VERSION" val="3.0"/>
  <p:tag name="KSO_WM_UNIT_TYPE" val="l_h_i"/>
  <p:tag name="KSO_WM_UNIT_INDEX" val="1_2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UNIT_LINE_FORE_SCHEMECOLOR_INDEX" val="5"/>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1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VALUE" val="143"/>
  <p:tag name="KSO_WM_UNIT_TYPE" val="l_h_f"/>
  <p:tag name="KSO_WM_UNIT_INDEX" val="1_1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UNIT_PRESET_TEXT" val="单击此处添加正文内容，文字是您思想的提炼请言简意赅的阐述您的观点。单击此处添加文字是您思想的提炼。单击此处添加正文，文字是您思想的提炼请言简意赅的阐述您的观点"/>
  <p:tag name="KSO_WM_UNIT_LINE_FORE_SCHEMECOLOR_INDEX" val="5"/>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2"/>
  <p:tag name="KSO_WM_TEMPLATE_CATEGORY" val="diagram"/>
  <p:tag name="KSO_WM_TEMPLATE_INDEX" val="20233247"/>
  <p:tag name="KSO_WM_UNIT_LAYERLEVEL" val="1_1_1"/>
  <p:tag name="KSO_WM_TAG_VERSION" val="3.0"/>
  <p:tag name="KSO_WM_UNIT_TYPE" val="l_h_i"/>
  <p:tag name="KSO_WM_UNIT_INDEX" val="1_1_2"/>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UNIT_LINE_FORE_SCHEMECOLOR_INDEX" val="5"/>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1_1"/>
  <p:tag name="KSO_WM_TEMPLATE_CATEGORY" val="diagram"/>
  <p:tag name="KSO_WM_TEMPLATE_INDEX" val="20233247"/>
  <p:tag name="KSO_WM_UNIT_LAYERLEVEL" val="1_1_1"/>
  <p:tag name="KSO_WM_TAG_VERSION" val="3.0"/>
  <p:tag name="KSO_WM_UNIT_VALUE" val="70*70"/>
  <p:tag name="KSO_WM_UNIT_TYPE" val="l_h_x"/>
  <p:tag name="KSO_WM_UNIT_INDEX" val="1_1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1"/>
  <p:tag name="KSO_WM_TEMPLATE_CATEGORY" val="diagram"/>
  <p:tag name="KSO_WM_TEMPLATE_INDEX" val="20233247"/>
  <p:tag name="KSO_WM_UNIT_LAYERLEVEL" val="1_1_1"/>
  <p:tag name="KSO_WM_TAG_VERSION" val="3.0"/>
  <p:tag name="KSO_WM_UNIT_TYPE" val="l_h_i"/>
  <p:tag name="KSO_WM_UNIT_INDEX" val="1_1_1"/>
  <p:tag name="KSO_WM_DIAGRAM_GROUP_CODE" val="l1-1"/>
  <p:tag name="KSO_WM_DIAGRAM_VERSION" val="3"/>
  <p:tag name="KSO_WM_DIAGRAM_COLOR_TRICK" val="1"/>
  <p:tag name="KSO_WM_DIAGRAM_COLOR_TEXT_CAN_REMOVE" val="n"/>
  <p:tag name="KSO_WM_DIAGRAM_VIRTUALLY_FRAME" val="{&quot;height&quot;:343,&quot;left&quot;:60.075,&quot;top&quot;:117.7,&quot;width&quot;:846.25}"/>
  <p:tag name="KSO_WM_BEAUTIFY_FLAG" val="#wm#"/>
  <p:tag name="KSO_WM_UNIT_LINE_FORE_SCHEMECOLOR_INDEX" val="5"/>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1.xml><?xml version="1.0" encoding="utf-8"?>
<p:tagLst xmlns:p="http://schemas.openxmlformats.org/presentationml/2006/main">
  <p:tag name="KSO_WM_SPECIAL_SOURCE" val="bdnull"/>
  <p:tag name="RESOURCE_RECORD_KEY" val="{&quot;70&quot;:[3322475]}"/>
  <p:tag name="resource_record_key" val="{&quot;70&quot;:[3322475,3322421]}"/>
</p:tagLst>
</file>

<file path=ppt/tags/tag42.xml><?xml version="1.0" encoding="utf-8"?>
<p:tagLst xmlns:p="http://schemas.openxmlformats.org/presentationml/2006/main">
  <p:tag name="KSO_WM_SPECIAL_SOURCE" val="bdnull"/>
  <p:tag name="RESOURCE_RECORD_KEY" val="{&quot;70&quot;:[3322475]}"/>
  <p:tag name="resource_record_key" val="{&quot;70&quot;:[3322475,3312417]}"/>
</p:tagLst>
</file>

<file path=ppt/tags/tag4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i"/>
  <p:tag name="KSO_WM_UNIT_INDEX" val="1_2_1"/>
  <p:tag name="KSO_WM_UNIT_ID" val="diagram20233203_2*l_h_i*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i"/>
  <p:tag name="KSO_WM_UNIT_INDEX" val="1_1_1"/>
  <p:tag name="KSO_WM_UNIT_ID" val="diagram20233203_2*l_h_i*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3203_2*l_h_f*1_3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VALUE" val="135"/>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请单击此处添加正文，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DIAGRAM_USE_COLOR_VALUE" val="{&quot;color_scheme&quot;:1,&quot;color_type&quot;:1,&quot;theme_color_indexes&quot;:[5,6,5,6,5,6]}"/>
</p:tagLst>
</file>

<file path=ppt/tags/tag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3_2*l_h_a*1_3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4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3203_2*l_h_f*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VALUE" val="140"/>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请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DIAGRAM_USE_COLOR_VALUE" val="{&quot;color_scheme&quot;:1,&quot;color_type&quot;:1,&quot;theme_color_indexes&quot;:[5,6,5,6,5,6]}"/>
</p:tagLst>
</file>

<file path=ppt/tags/tag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3_2*l_h_a*1_2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4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203_2*l_h_f*1_1_1"/>
  <p:tag name="KSO_WM_TEMPLATE_CATEGORY" val="diagram"/>
  <p:tag name="KSO_WM_TEMPLATE_INDEX" val="20233203"/>
  <p:tag name="KSO_WM_UNIT_LAYERLEVEL" val="1_1_1"/>
  <p:tag name="KSO_WM_TAG_VERSION" val="3.0"/>
  <p:tag name="KSO_WM_UNIT_VALUE" val="14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请单击此处添加内容，文字是您思想的提炼，请言简意赅的阐述您的观点。单击添加正文，文字是您思想的提炼。单击此处添加正文，文字是您思想的提炼，请言简意赅的阐述您的观点。单击添加正文，文字是您思想的提炼。单击此处添加正文，文字是您思想的提炼，请言简意赅的阐述您的观点"/>
  <p:tag name="KSO_WM_UNIT_TEXT_FILL_FORE_SCHEMECOLOR_INDEX" val="1"/>
  <p:tag name="KSO_WM_UNIT_TEXT_FILL_TYPE" val="1"/>
  <p:tag name="KSO_WM_DIAGRAM_USE_COLOR_VALUE" val="{&quot;color_scheme&quot;:1,&quot;color_type&quot;:1,&quot;theme_color_indexes&quot;:[5,6,5,6,5,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3_2*l_h_a*1_1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5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i"/>
  <p:tag name="KSO_WM_UNIT_INDEX" val="1_3_1"/>
  <p:tag name="KSO_WM_UNIT_ID" val="diagram20233203_2*l_h_i*1_3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5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x"/>
  <p:tag name="KSO_WM_UNIT_INDEX" val="1_2_1"/>
  <p:tag name="KSO_WM_UNIT_ID" val="diagram20233203_2*l_h_x*1_2_1"/>
  <p:tag name="KSO_WM_TEMPLATE_CATEGORY" val="diagram"/>
  <p:tag name="KSO_WM_TEMPLATE_INDEX" val="20233203"/>
  <p:tag name="KSO_WM_UNIT_LAYERLEVEL" val="1_1_1"/>
  <p:tag name="KSO_WM_TAG_VERSION" val="3.0"/>
  <p:tag name="KSO_WM_UNIT_VALUE" val="108*108"/>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5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x"/>
  <p:tag name="KSO_WM_UNIT_INDEX" val="1_1_1"/>
  <p:tag name="KSO_WM_UNIT_ID" val="diagram20233203_2*l_h_x*1_1_1"/>
  <p:tag name="KSO_WM_TEMPLATE_CATEGORY" val="diagram"/>
  <p:tag name="KSO_WM_TEMPLATE_INDEX" val="20233203"/>
  <p:tag name="KSO_WM_UNIT_LAYERLEVEL" val="1_1_1"/>
  <p:tag name="KSO_WM_TAG_VERSION" val="3.0"/>
  <p:tag name="KSO_WM_UNIT_VALUE" val="100*108"/>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5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x"/>
  <p:tag name="KSO_WM_UNIT_INDEX" val="1_3_1"/>
  <p:tag name="KSO_WM_UNIT_ID" val="diagram20233203_2*l_h_x*1_3_1"/>
  <p:tag name="KSO_WM_TEMPLATE_CATEGORY" val="diagram"/>
  <p:tag name="KSO_WM_TEMPLATE_INDEX" val="20233203"/>
  <p:tag name="KSO_WM_UNIT_LAYERLEVEL" val="1_1_1"/>
  <p:tag name="KSO_WM_TAG_VERSION" val="3.0"/>
  <p:tag name="KSO_WM_UNIT_VALUE" val="108*108"/>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63.05000610351563,&quot;top&quot;:110.47499389648438,&quot;width&quot;:840.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55.xml><?xml version="1.0" encoding="utf-8"?>
<p:tagLst xmlns:p="http://schemas.openxmlformats.org/presentationml/2006/main">
  <p:tag name="KSO_WM_SPECIAL_SOURCE" val="bdnull"/>
  <p:tag name="RESOURCE_RECORD_KEY" val="{&quot;70&quot;:[3322475]}"/>
  <p:tag name="resource_record_key" val="{&quot;13&quot;:[19972048],&quot;70&quot;:[3322475]}"/>
</p:tagLst>
</file>

<file path=ppt/tags/tag56.xml><?xml version="1.0" encoding="utf-8"?>
<p:tagLst xmlns:p="http://schemas.openxmlformats.org/presentationml/2006/main">
  <p:tag name="KSO_WM_SPECIAL_SOURCE" val="bdnull"/>
  <p:tag name="RESOURCE_RECORD_KEY" val="{&quot;70&quot;:[3322475]}"/>
  <p:tag name="resource_record_key" val="{&quot;70&quot;:[3322475,3312417]}"/>
</p:tagLst>
</file>

<file path=ppt/tags/tag57.xml><?xml version="1.0" encoding="utf-8"?>
<p:tagLst xmlns:p="http://schemas.openxmlformats.org/presentationml/2006/main">
  <p:tag name="KSO_WM_SPECIAL_SOURCE" val="bdnull"/>
  <p:tag name="RESOURCE_RECORD_KEY" val="{&quot;70&quot;:[3322475]}"/>
  <p:tag name="resource_record_key" val="{&quot;70&quot;:[3322475,3312417]}"/>
</p:tagLst>
</file>

<file path=ppt/tags/tag58.xml><?xml version="1.0" encoding="utf-8"?>
<p:tagLst xmlns:p="http://schemas.openxmlformats.org/presentationml/2006/main">
  <p:tag name="KSO_WM_SPECIAL_SOURCE" val="bdnull"/>
  <p:tag name="RESOURCE_RECORD_KEY" val="{&quot;70&quot;:[3322475]}"/>
  <p:tag name="resource_record_key" val="{&quot;70&quot;:[3322475,3312417]}"/>
</p:tagLst>
</file>

<file path=ppt/tags/tag59.xml><?xml version="1.0" encoding="utf-8"?>
<p:tagLst xmlns:p="http://schemas.openxmlformats.org/presentationml/2006/main">
  <p:tag name="KSO_WM_SPECIAL_SOURCE" val="bdnull"/>
  <p:tag name="RESOURCE_RECORD_KEY" val="{&quot;70&quot;:[3322475]}"/>
  <p:tag name="resource_record_key" val="{&quot;70&quot;:[3322475,3312417]}"/>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SPECIAL_SOURCE" val="bdnull"/>
  <p:tag name="RESOURCE_RECORD_KEY" val="{&quot;70&quot;:[3322475]}"/>
  <p:tag name="resource_record_key" val="{&quot;70&quot;:[3322475,3312417]}"/>
</p:tagLst>
</file>

<file path=ppt/tags/tag61.xml><?xml version="1.0" encoding="utf-8"?>
<p:tagLst xmlns:p="http://schemas.openxmlformats.org/presentationml/2006/main">
  <p:tag name="KSO_WM_SPECIAL_SOURCE" val="bdnull"/>
  <p:tag name="RESOURCE_RECORD_KEY" val="{&quot;70&quot;:[3322475]}"/>
  <p:tag name="resource_record_key" val="{&quot;70&quot;:[3322475,3322019]}"/>
</p:tagLst>
</file>

<file path=ppt/tags/tag62.xml><?xml version="1.0" encoding="utf-8"?>
<p:tagLst xmlns:p="http://schemas.openxmlformats.org/presentationml/2006/main">
  <p:tag name="KSO_WM_SPECIAL_SOURCE" val="bdnull"/>
  <p:tag name="RESOURCE_RECORD_KEY" val="{&quot;70&quot;:[3322475]}"/>
  <p:tag name="resource_record_key" val="{&quot;70&quot;:[3322475,3322019]}"/>
</p:tagLst>
</file>

<file path=ppt/tags/tag63.xml><?xml version="1.0" encoding="utf-8"?>
<p:tagLst xmlns:p="http://schemas.openxmlformats.org/presentationml/2006/main">
  <p:tag name="KSO_WM_SPECIAL_SOURCE" val="bdnull"/>
  <p:tag name="RESOURCE_RECORD_KEY" val="{&quot;70&quot;:[3322475]}"/>
  <p:tag name="resource_record_key" val="{&quot;70&quot;:[3322475,3312417]}"/>
</p:tagLst>
</file>

<file path=ppt/tags/tag64.xml><?xml version="1.0" encoding="utf-8"?>
<p:tagLst xmlns:p="http://schemas.openxmlformats.org/presentationml/2006/main">
  <p:tag name="KSO_WM_SPECIAL_SOURCE" val="bdnull"/>
  <p:tag name="RESOURCE_RECORD_KEY" val="{&quot;70&quot;:[3322475]}"/>
  <p:tag name="resource_record_key" val="{&quot;70&quot;:[3322475,3312417]}"/>
</p:tagLst>
</file>

<file path=ppt/tags/tag65.xml><?xml version="1.0" encoding="utf-8"?>
<p:tagLst xmlns:p="http://schemas.openxmlformats.org/presentationml/2006/main">
  <p:tag name="KSO_WM_SPECIAL_SOURCE" val="bdnull"/>
  <p:tag name="RESOURCE_RECORD_KEY" val="{&quot;70&quot;:[3322475]}"/>
  <p:tag name="resource_record_key" val="{&quot;70&quot;:[3322475,3312417]}"/>
</p:tagLst>
</file>

<file path=ppt/tags/tag66.xml><?xml version="1.0" encoding="utf-8"?>
<p:tagLst xmlns:p="http://schemas.openxmlformats.org/presentationml/2006/main">
  <p:tag name="KSO_WM_SPECIAL_SOURCE" val="bdnull"/>
  <p:tag name="RESOURCE_RECORD_KEY" val="{&quot;70&quot;:[3322475]}"/>
  <p:tag name="resource_record_key" val="{&quot;70&quot;:[3322475,3312417]}"/>
</p:tagLst>
</file>

<file path=ppt/tags/tag67.xml><?xml version="1.0" encoding="utf-8"?>
<p:tagLst xmlns:p="http://schemas.openxmlformats.org/presentationml/2006/main">
  <p:tag name="KSO_WM_SPECIAL_SOURCE" val="bdnull"/>
  <p:tag name="RESOURCE_RECORD_KEY" val="{&quot;70&quot;:[3322475]}"/>
  <p:tag name="resource_record_key" val="{&quot;70&quot;:[3322475,3312417]}"/>
</p:tagLst>
</file>

<file path=ppt/tags/tag68.xml><?xml version="1.0" encoding="utf-8"?>
<p:tagLst xmlns:p="http://schemas.openxmlformats.org/presentationml/2006/main">
  <p:tag name="KSO_WM_SPECIAL_SOURCE" val="bdnull"/>
  <p:tag name="RESOURCE_RECORD_KEY" val="{&quot;70&quot;:[3322475]}"/>
  <p:tag name="resource_record_key" val="{&quot;19&quot;:[20342742],&quot;70&quot;:[3322475]}"/>
</p:tagLst>
</file>

<file path=ppt/tags/tag69.xml><?xml version="1.0" encoding="utf-8"?>
<p:tagLst xmlns:p="http://schemas.openxmlformats.org/presentationml/2006/main">
  <p:tag name="KSO_WM_SPECIAL_SOURCE" val="bdnull"/>
  <p:tag name="RESOURCE_RECORD_KEY" val="{&quot;70&quot;:[3322475]}"/>
  <p:tag name="resource_record_key" val="{&quot;19&quot;:[20342742],&quot;70&quot;:[332247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SPECIAL_SOURCE" val="bdnull"/>
  <p:tag name="RESOURCE_RECORD_KEY" val="{&quot;70&quot;:[3322475]}"/>
  <p:tag name="resource_record_key" val="{&quot;19&quot;:[20342742],&quot;70&quot;:[3322475]}"/>
</p:tagLst>
</file>

<file path=ppt/tags/tag71.xml><?xml version="1.0" encoding="utf-8"?>
<p:tagLst xmlns:p="http://schemas.openxmlformats.org/presentationml/2006/main">
  <p:tag name="KSO_WM_SPECIAL_SOURCE" val="bdnull"/>
  <p:tag name="RESOURCE_RECORD_KEY" val="{&quot;70&quot;:[3322475]}"/>
  <p:tag name="resource_record_key" val="{&quot;19&quot;:[20342742],&quot;70&quot;:[3322475]}"/>
</p:tagLst>
</file>

<file path=ppt/tags/tag72.xml><?xml version="1.0" encoding="utf-8"?>
<p:tagLst xmlns:p="http://schemas.openxmlformats.org/presentationml/2006/main">
  <p:tag name="KSO_WM_SPECIAL_SOURCE" val="bdnull"/>
  <p:tag name="RESOURCE_RECORD_KEY" val="{&quot;70&quot;:[3322475]}"/>
  <p:tag name="resource_record_key" val="{&quot;19&quot;:[20342742],&quot;70&quot;:[3322475]}"/>
</p:tagLst>
</file>

<file path=ppt/tags/tag73.xml><?xml version="1.0" encoding="utf-8"?>
<p:tagLst xmlns:p="http://schemas.openxmlformats.org/presentationml/2006/main">
  <p:tag name="KSO_WM_SPECIAL_SOURCE" val="bdnull"/>
  <p:tag name="RESOURCE_RECORD_KEY" val="{&quot;70&quot;:[3322475]}"/>
  <p:tag name="resource_record_key" val="{&quot;19&quot;:[20342742],&quot;70&quot;:[3322475]}"/>
</p:tagLst>
</file>

<file path=ppt/tags/tag74.xml><?xml version="1.0" encoding="utf-8"?>
<p:tagLst xmlns:p="http://schemas.openxmlformats.org/presentationml/2006/main">
  <p:tag name="KSO_WM_SPECIAL_SOURCE" val="bdnull"/>
  <p:tag name="RESOURCE_RECORD_KEY" val="{&quot;70&quot;:[3322475]}"/>
  <p:tag name="resource_record_key" val="{&quot;19&quot;:[20342742],&quot;70&quot;:[3322475]}"/>
</p:tagLst>
</file>

<file path=ppt/tags/tag7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9.xml><?xml version="1.0" encoding="utf-8"?>
<p:tagLst xmlns:p="http://schemas.openxmlformats.org/presentationml/2006/main">
  <p:tag name="KSO_WPP_MARK_KEY" val="5d6e9262-ca8a-4070-8ad5-698f89e303ea"/>
  <p:tag name="COMMONDATA" val="eyJoZGlkIjoiZWRlYjNmNTQ1MzZkMTYyOWVmOTkwZmFjYjg5ZTRlZDgifQ=="/>
  <p:tag name="commondata" val="eyJoZGlkIjoiNDI1NGQ4MDY4NjMxYWVlMzc3ODM2NDE0MmU1ODUxYzYifQ=="/>
  <p:tag name="resource_record_key" val="{&quot;13&quot;:[19972048],&quot;19&quot;:[20342742],&quot;70&quot;:[3312563,3314338,3312530,3314312,3324109,3324630,3318477,3315857,3320071,3314290,3323785,3327011,3317789,3330155,3312140,3328082,3314398,3321989,3312345,3319356,3318903,3332761,3321502,3323868,3322475,3316230,3322005,3313621,3318990,3328119,3312479,3312419,3321780,3321442,3312142,3313566,3322195,3318988,3331400,3314227,3318475,3321480,3331402,3403044,3322133,3327686,3319360,3312417,3321782,3330472,3322019,3322421,332222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zk2MjIwODkxODg4IiwKCSJHcm91cElkIiA6ICIxNjY5NTI4NDIiLAoJIkltYWdlIiA6ICJpVkJPUncwS0dnb0FBQUFOU1VoRVVnQUFDdm9BQUFLK0NBWUFBQUJwRlZ2cUFBQUFBWE5TUjBJQXJzNGM2UUFBSUFCSlJFRlVlSnpzM1hlY0ZQWDl4L0gzN0d5N1h1Q29kMGN2Z2dqU1FheUlJSXJZc01mWVV0VWtsa1IvVVdOTm9pbldhTlFZc1J0TE5JcUpZRUZGQkZSRVFRNHBJdVdPY25jYzErKzJ6dnorMkdQMzlqcjFEbnc5SHc4ZjdzeDg1enZmM2VNZXR6UHpucy9Yc0czYkZnQUFBQUFBQUFBQUFBQUFBQUFBQUlBT3hkSGVBd0FBQUFBQUFBQUFBQUFBQUFBQUFBRFFHRUZmQUFBQUFBQUFBQUFBQUFBQUFBQUFvQU1pNkFzQUFBQUFBQUFBQUFBQUFBQUFBQUIwUUFSOUFRQUFBQUFBQUFBQUFBQUFBQUFBZ0E2SW9DOEFBQUFBQUFBQUFBQUFBQUFBQUFEUUFSSDBCUUFBQUFBQUFBQUFBQUFBQUFBQUFEb2dncjRBQUFBQUFBQUFBQUFBQUFBQUFBQkFCMFRRRndBQUFBQUFBQUFBQUFBQUFBQUFBT2lBQ1BvQ0FBQUFBQUFBQUFBQUFBQUFBQUFBSFJCQlh3QUFBQUFBQUFBQUFBQUFBQUFBQUtBREl1Z0xBQUFBQUFBQUFBQUFBQUFBQUFBQWRFQUVmUUVBQUFBQUFBQUFBQUFBQUFBQUFJQU9pS0F2QUFBQUFBQUFBQUFBQUFBQUFBQUEwQUVSOUFVQUFBQUFBQUFBQUFBQUFBQUFBQUE2SUlLK0FBQUFBQUFBQUFBQUFBQUFBQUFBUUFkRTBCY0FBQUFBQUFBQUFBQUFBQUFBQUFEb2dBajZBZ0FBQUFBQUFBQUFBQUFBQUFBQUFCMFFRVjhBQUFBQUFBQUFBQUFBQUFBQUFBQ2dBeUxvQ3dBQUFBQUFBQUFBQUFBQUFBQUFBSFJBQkgwQkFBQUFBQUFBQUFBQUFBQUFBQUNBRG9pZ0x3QUFBQUFBQUFBQUFBQUFBQUFBQU5BQkVmUUZBQUFBQUFBQUFBQUFBQUFBQUFBQU9pQ0N2Z0FBQUFBQUFBQUFBQUFBQUFBQUFFQUhSTkFYQUFBQUFBQUFBQUFBQUFBQUFBQUE2SUFJK2dJQUFBQUFBQUFBQUFBQUFBQUFBQUFkRUVGZkFBQUFBQUFBQUFBQUFBQUFBQUFBb0FNaTZBc0FBQUFBQUFBQUFBQUFBQUFBQUFCMFFBUjlBUUFBQUFBQUFBQUFBQUFBQUFBQWdBNklvQzhBQUFBQUFBQUFBQUFBQUFBQUFBRFFBUkgwQlFBQUFBQUFBQUFBQUFBQUFBQUFBRG9nZ3I0QUFBQUFBQUFBQUFBQUFBQUFBQUJBQjBUUUZ3QUFBQUFBQUFBQUFBQUFBQUFBQU9pQUNQb0NBQUFBQUFBQUFBQUFBQUFBQUFBQUhSQkJYd0FBQUFBQUFBQUFBQUFBQUFBQUFLQURJdWdMQUFBQUFBQUFBQUFBQUFBQUFBQUFkRUFFZlFFQUFBQUFBQUFBQUFBQUFBQUFBSUFPaUtBdkFBQUFBQUFBQUFBQUFBQUFBQUFBMEFFUjlBVUFBQUFBQUFBQUFBQUFBQUFBQUFBNklJSytBQUFBQUFBQUFBQUFBQUFBQUFBQVFBZEUwQmNBQUFBQUFBQUFBQUFBQUFBQUFBRG9nQWo2QWdBQUFBQUFBQUFBQUFBQUFBQUFBQjBRUVY4QUFBQUFBQUFBQUFBQUFBQUFBQUNnQXlMb0N3QUFBQUFBQUFBQUFBQUFBQUFBQUhSQUJIMEJBQUFBQUFBQUFBQUFBQUFBQUFDQURzalozZ01BZ084TGU4dnowbzRQWkZkOUkxV3RhZS9oQU45UHlZTmtKQStSc2liTDZIRmVlNDhHQUFBQUI5aWFIVkpCaGJTelZpcjF0ZmRvZ08rdkRLK1VtU0RscEVrRE83WDNhQUFBd1BmWmwxdmYxdnFkUzFWVXRVSEYxWnZhZXpqQTkxSldVaTkxVGU2ci9wM0dhSGozcWUwOUhBQUFnQTdKc0czYmJ1OUJBTUFoTFZnbTYrdWZTY1h2dHZkSUFOU1hOVVdPWVgrWFhPbnRQUklBQUFEc1ovNnc5TUVHYVhONWU0OEVRRU81YWRMeGZTU1AyZDRqQVFBQTN5ZStVS1ZlVy9sSHJTdjV0TDJIQXFDZUFaM0c2Y3pELzA5ZVowcDdEd1VBQUtCREllZ0xBUHRUc0V6V291TWtYMEY3andSQVV4Snk1Smk0UU9LQ0VRQUF3Q0hMSDViK3ZVcXFDclQzU0FBMEo5a3RuVDFFY2hQMkJRQUFCNEF2VktsSFAvMkp5bjJGN1QwVUFFMUk5M2JWVDhmL1F4NHpxYjJIQWdBQTBHRTQybnNBQUhBb3MxWmVUY2dYNk1ocTgyV3Z1cjY5UndFQUFJRDk2TU9OaEh5QmpxNHFJQzNjM042akFBQUEzeGYveWZzVElWK2dBeXZ6RmVxLzM5emYzc01BQUFEb1VKenRQUUFBT0ZUWjIvOGpGYjBkdCs2Qi9DbDZZdXZ4V2xYZG81MUdCWHkvRFVuYXFoLzNtSytyYzk2THJyTzMvVnRHdDVsU2wrbnRPRElBQUFEc0QrdExwVTFsOGV2ZUw1MmpqeXZlMVRaL2Z2c01Db0M2ZTNKMFRPcEpPaUhqMU9pNmIzZEtmVE9rM3VudE9EQUFBSERJeXl2OFVHdDJMSXBiTjdxb1hNTkxLdFRKeHhPQ1FIc284YnIxVmVjVWZaRVZPeG40dW5DK2huUTlWb096SnJYanlBQUFBRG9PS3ZvQ3dINWliMzR5YnZtdm02YnAyblVYRXZJRjJ0R3E2aDc2MWJxTGRPL21hWEhycmMzL2JLY1JBUUFBWUg5YVZSUy8vTTdPLytqbDRpY0orUUx0YkpzL1h5OFYvMVB2bHI0UnR6NnZ1SjBHQkFBQXZqYytMNGovL2pHMnNFd25iTmxCeUJkb1I1MThBVTB1S05HWXd2Z25kVDh2ZUxPZFJnUUFBTkR4RVBRRmdQMmxkbFBjNGorMkh0ZE9Bd0hRME9OYkd2dysxbXhxdWlFQUFBQU9hcFVON3RWL1hQRk8rd3dFUUpNV2xNK0xXNjcwdDlOQUFBREE5MFpaN2ZhNDVlRTd5dHRwSkFBYUd0SGc5N0cwZG1zN2pRUUFBS0RqSWVnTEFQdUxiMHZjNHJyYWJ1MDBFQUFOTmZwOXJOM1lQZ01CQUFEQWZsWFZJT2hiRk5qV1BnTUIwS1NHdjVNVkJIMEJBTUIrVnU2UG4vWWpJeEJxcDVFQWFLamg3Mk5wTGVmd0FBQUF1eEQwQlFBQUFBQUFBQUFBQUFBQUFBQUFBRG9nZ3I0QUFBQUFBQUFBQUFBQUFBQUFBQUJBQjBUUUZ3QUFBQUFBQUFBQUFBQUFBQUFBQU9pQUNQb0NBQUFBQUFBQUFBQUFBQUFBQUFBQUhSQkJYd0FBQUFBQUFBQUFBQUFBQUFBQUFLQURJdWdMQUFBQUFBQUFBQUFBQUFBQUFBQUFkRUFFZlFFQUFBQUFBQUFBQUFBQUFBQUFBSUFPaUtBdkFBQUFBQUFBQUFBQUFBQUFBQUFBMEFFUjlBVUFBQUFBQUFBQUFBQUFBQUFBQUFBNklJSytBQUFBQUFBQUFBQUFBQUFBQUFBQVFBZEUwQmNBQUFBQUFBQUFBQUFBQUFBQUFBRG9nQWo2QWdBQUFBQUFBQUFBQUFBQUFBQUFBQjBRUVY4QUFBQUFBQUFBQUFBQUFBQUFBQUNnQXlMb0N3QUFBQUFBQUFBQUFBQUFBQUFBQUhSQXp2WWVBQUNnZmFXRmF6UWt1RTBWamdUbHVYdTA5M0RRQmtrdVU0R3dwYUJsdC9kUUFBQUFBQUFBQUFEQWJscStKYUFLbnhWZHpzMXdxbGNtdCs0QkFBQUFOSTJ6QlFENEhzc0o3ZFRjd2dlMXhabWg3RkNwYmtzL1ZTOG5qVDdnNDhoSWNLbTBObmpBajdzbjByMnhQNTFsdmxDcjdWTTlUbFVGUXRxWG1keWZqTytsTzZjTzB1Sk5wWHAzWGJIdStYRDl2dXNjQUFBQXdCNXgrS1MwWmJhYzVaS3pVa3JJajZ6UHpBako3RzVwZFMrdkt2dmFzcnp0Tzg2V1pMaVNWQnFzYnU5aGZLK2x1NUpVZGdCL0JrbW1SOVZoL3dFN0hnQUF3UGZaNGlKVGozK1hyczFKdVNvN2JwWWt5VXhKVmJpeVFnbjVxNVcxYnBXNmIvdGFOeHhlSFJmNm5iT3lSak1PVDJ5dllVdnVGQ2xZTGRsVzYyMi83NXdleWZURWxrTis2V0Q0dnUxSmxmd1Y3VDBLQUFBQXRJQ2dMd0I4ajgycStVTHZKQXpWTlptek5LMDJUN2VXdlhWQWc3N0R1NmZxOWlrRGRWVHZUQTM2OHdmYXVSL0N2dldEdVpYK2tNSjdFYmoxT2gwcXZYMWFkTm00NGEwVzI1OTVlRGM5TlBOd3pWNmFyNXZucmRuekF6ZHdWTzlNSmJwTVRlN2ZXWlgrMXNQR3pYR2JoaEpkcGlUSkg3SlVHMnI2SWwycXg2bUtabzZUNkRJVnRtejV3eTFmNFBNNkhmSTZIWklrWDhpU3I1bGpBUUFBQUFlanRDOXNwUytXM0Y1TFUwZjYxZmNJYWNJd1d4VTEwamRycFNWZldQTE5kMGdmU01mTjNLRUhzcnUzOTVEakRFL3ZyZHVIbmEranNnWnIwRnRYYW1lZ2FwOGZJOTJWRkgxZEdhcFYrQUNHQkF4SmFmV092NitDdFBzNkdIMVN0eEY2ODlqZjZzMkN6L1RVaHZtYXUvVkxXZHAvTTdua0puYld5bE1lMVBiYVVuMVl0RklQcjMxYnk4czI3cmZqQVFBQWZGK1YxVnE2OHZOTWJScDltbHkzWFNKSlNxeW9VTTNhYnhTdXFwUU1RNjR6TDFHWnBESkpGejkxcjhZdmZGdjNUQXJyc2ZWcHVtK0pyUm1INzZ2UkdKSTdTV3JqZDM1ejRIUzVKOSt1NEpkUEs3VGtiL3RxRU0zenBNWmV0eVY0Nms2UjdMQVVyR20ralNzcEVsVGUzeEt6bEhESjIxSmk1OGh5c0ZxKzU4K1F2V1B0L2ovMlhuRDBPbHFlTTU5UStOdjNGRnI1cXF3Tkgwcjc4VHdFQUFBQWU0YWdMd0I4ajZXRmZVcXlZazhTR3dmd3hMMUxrbHVmWGpWSm5ycnc1NTFUQituSy82emNwOGRJOVRqamdya1RIbDZvSlp2TDl1a3htblBHMEc3Njl3OGlvZW5mSGo5QW4rZVg2WTFWaGJ2VlI1TExsTXMwNHRZWmhxSGorbmFLTHIrNXFqQXV6TnlRWmF2WmtPNEZJM3BxOWprakpFa1BMOXFvcTk2SS8velR2VTQ5ZXVZUkdwK2JvV01mWGFSTlpiV04rbmppN0NNMExqZEQxNysxU3EvbmJXOTJIRGNlMzErM25qaFFrblQvd2cyNlprNWVzMjBCQUFDQWc0V3pYT3Irc2kzVEwxMThVYVZ1T3lOUmhsMy8rM2RZSjQzYW9GK2VWNjJLVWtQM1BkNUx6N3lVcmN0Rzc5RHF5UzR0Q3FXMTI5aDM2ZUpKMDZkVC95U1B3eVZKdXZPSUMzVGwwc2YzNlRGU25Ra3FQZnU1NlBLRWQyN1FrcExkdjludE1rd2xPZHRXRXRteUxWV0VJdWN3M2J3WjJuckdrOUZ0U1MrZnE1cHdZTGVQWDErUGhBemx6M3hDeTBxLzA5eHRYK3FSdFc5cm02OTByL3I4N2RDejVYRzROQ3YzS0ExTDc2VjUyNzVTa3NNdGwyUFBMdUdHN0xDcVFyNW10LzlqM0pWS2NTWW9KU1ZCUFJNNzZiYXYvN1duUXdjQUFFQXp5bW90bmI5Mm1LcHUvTDFjcWFueXYvS2srbnd6WHlPTTdScmxDc3NPbWJKcW5acjdqRXVyMHJxcll2b0ZjbDl5clQ3ZWNvNU8rZHV2VlgzaGRUcDY1MThrRmUyVDhiaW4zU05IejlIeXYzYUY3Tkx2V214ckRqbFQ3dW4zU3BKY0UzOGxhK01DV2R0WHRINFFoMU55dGJFQ3NXM0ZRc2RKV1VyNDJlZlJUYlgzRDVaYStENHJTYTV4UDVYWjV6ajUvMzJwN09xbVB5UHZlUy9KU082cWNNRm5DaTUrVVBhT2ZWZVlKY3AweTNQYXc3R1FyeVNyNUZ2Wkpic3hJNk03UlhKNlpaZ3V5WFJKanNqL0RYZXlERythNUUyWDRVMlQ0VTJYWFYyczBLclhKU1ArSHBJTWh5UmJzcHU0M3hlb2pvU2lHM0NOdjFJeVBUSUhuU0pIMWlENU5uNGtPYjJSNCs4Sks5Unk4Qm9BQUFCN2hLQXZBSHlQYlhPbTZyS3FUelN2OEFGbGgwcDFlL3FwQit6WVJkVUJQYnBrazM0NXFZOGs2U2ZqZXVtUnhSdVZWN2p2S2tjMXZMNFJDQjI0SVBOLzhyYnJ2NnVMZE1yZ0xqSU02YWx6Um1qRS9RdWFETXMyNS9uemo5VE1vZDFhYlBQa3JPRjZjdGJ3WnJkdktxMVY3N3ZmYi9NeDYzdjVvbEdhTWlCTGtqVC9KeE4wN0tPTFZGQWV1NmoyOHdtOWRQNklucEtrMXk0ZXJWKyttYWNIUDluUVpGOU5YVk1DQUFBQURuYVdSM0tPQ1duQkplWEs3bnlZMVBsZXFmd1JxWGFlWk5kSXdmV1NJcFZyVXpOczNYckRSazJaVjZMZlBEZFFHWVZoUFhIaldsM3gzY0IyZlE5Ri9uSTl1bTZlZmprb2NqNzRrLzVUOWNpNnQ1Vlhuci9Qam1FME9Ea0xXSHMyTThsWk9SUDA0bEhYdGFudGx0b1NaZi9uaWlhMzdZdHF3dE82ajVURGNHaDBabjhOVCsrdEI5Yk0yYXYranVvOFdNZDJHUnBkdnZHclp4VzJMVDAvOFZyTnpCNjdSMzErVXZ5TkpyMzMyeWEzWFRWZ3VrN3FOaUs2L1BkMWMxVVRDc1JWWG00b2JJZFYyVXJRQWdBQUFERzdRcjYrR3g2U0tpclUrWmJ6OU9kQjI1VFlMVVZKL2s1eVpkU29RajVWcVZaVE9nZTBzL3hiTGY3MGo3cm5yZWRrM25DdmF2NzRvZ0piQ25SMDJyNHBZT0k2N21hWmg1OGpTZkplOUIvNTUxd3RhK05IemJZUHI1NGplOHlQWldRTmxoeE91YWZmSjk4ejA2V1F2OWw5Sk1rY2VMTGNwejdVcGpIWlZkdmxlM1I4TXh0YitkNmUyRW5Pa1pkS3JrUjVMbnBEL3RjdWxWMjhPcTZKMGZWd0dWMGo1WkROdnNjcDhQNXRrdW1KVFB1aHV2TVV3NGk5bGhHN3VSUU9SUDVyamVHUWUvcDljalQ0M3U3b05senVLWGNwOE03L3RkNkhKTStNaCtUb2MxeWIyc3BmSWRmeE4wWGVTeHY1WDdsUTFxWlA0c2ZZWTVRY09iSFBQN2pnSHNtMjVEN2xBWm45VDJwejMvVlpXNWJLLytMWmU3UXZBQUFBbWtmUUZ3QU9ZdWRVTDFWMnVFeUwzWDIwMk50dnQvWWRHdGlxcXlzKzBJMFpwNnZFVEZHK21hRThkNC85Tk5LbTNmWCtPbDAySmtjcEhxZE1oNkc3VHo1TU01NzZ2UFVkMjhoc2VETTV2SCttaHZVNkhmTFdWU2F1NzVkdnJOUzRuRW5xbk9SV2VvSkxqNTkxaEtiKzgxTVprcHdPUTZiRGtHa1lNZ3lwS3RENEtlcjJZRWhLcTZzUWZPWHJLelhuMGpFYWxKV3N2cG1KK3VBbkV6VHg0VSswc3lhZ0V3ZGs2WUhUWW5PRnZmalZGajIzckVEcFhxZjhJVXUxb2ZqUDJxNlg5TFZiU1AwNmpFZ2w1clpvNmpnQUFBREFnWkx6dUszaWFZYmV1cUpjMmVsMUlWL2ZKNUdRcjhKeElkLzZKazZ0MVBNcEt6VHp3WkZhODFLS0pwMVFyb1dWN1Z2Wjk2NjhsM1ZadjhsS2NTYklOQnk2ZS9qRm1ySGc5L3VzZjlPSVAxL2EwNkR2dnJJdmdyNm45aHdkZmYzMnRtWGE0YS9jcS83K09PSUgwZGNMaXZMMHhwYlA5cXEvbGh6WDVYRGROK3F5dUhYWERaNnA2d2JQYkhHLzlWWGIxWC9Pei9iYnVBQUFBQTQxRjM3V1E3NC9QcVRxTmF2VjQ0R3I5ZmVKVWtKcE4yMTM3NVN6UzQzTWluVDVkM3FVNlVoUXhiYklqZnVSemlxRnlrcGw3dXBrMFRzNkxjY25xZkU5aU4wVlh2KytuTVBPa1R5cGtpZFZuck9lVlBDOVd4VEsrM2V6Z2RIQVIzK1E1K3huSkVsR1pqODVSLzlJb1M5MnpaYlJJQ2hyaC9kdEpWZXI1ZnNtcmlOL0dLMGNiS1IwbC9mOFYrVi84K2V5Tmk2SXRuRlBxdmVnb0N0SkNUOXYrejJvNE1LL0tMVGtieTAzY3Jqa252R1F6QUd4MlNYdHdwV3hjUEVSNThzVnJGSHdnenRiUFY1NDh5ZHREL3A2VXR2V3JoV3VZMjZJdnJZS1BsWDQyM2YzU2I4QUFBRFk5d2o2QXNCQjZ2YlNPWnJxeTlOaVR6OWRXL0dlWm5YK1VadkR2am1oblhxNStISGRsenBaenljMzg2VDBYbkNiaGhKZFpxdnRRcGFscDVibTYrcWpJbFY5VHoyc3E0WjJUZGFXOHBZckJGVUh3Z3BhclplSWRabnhRVi8vSG9SQzY0ZDRQUTNDdk9sMWdkamJUeHFrWDlTOWg1Wk1HWkFsNis1VEcxVWFYbE5jcGNGLytiQlIrL3J2Y1A2M081UmY5N244Y0ZSMmRQMUgzNVZvWTJsOGxlQmt0Nm16aG5WdmRUeE42Wm5tVmY1dlQyeHlXOS9NSkgxM3cyUWxleHIvYk04ZjBUTmEzZmV4Slp2MHM5ZS9qZ2FHSlNtaDNyOEhsK21JZm5iMTFRWXRkVS8xYU1PTms5czAxc2VXYk5KUFgvKzZUVzBCQUFDQWZTbGprUzB6SVAxaVpMV0dwR1JJbVhkRVFyNWxmNG8wQ0cxV1V5SGZYWHBORE9vUFg2L1cxZThNMDJQSDVXbUs5ay9RMSsxd0tyRU5GWjVDbHFXbnZwdXZxd2VlSWlrU1loMmFscU10TlR0YjNLODY1Rk93aWFsZkczSTU0czhoL0ZhdzFYMmFQRjdZcDAzVnhXMXFXeFAyUjZ2VHBydGpWV3B0MlVwMkpqUzVULzJLdGNsT3I1eEcwK2UxYm9jenJocnVxNXNYdFZnSnQ3NlFIVlpWZzZxNE0zcU8xdEZaUXlSSmxtM3BtbVZQS3RPZHJKMkJLb1h0Y0pQQlpJZGh5S2dMVnRpeVpUWHhRR1dvaWYzNkpYZlRxNU4rMCt4N0F3QUF3TDd4dCtXbVNxLzZrOHlLQ28zNXoxMjY0eWhiL20xcHloeTRVejBMVXhUWW5LU0FwSlFHK2QwWkMzWXE5NWh4TXY1Nm5jS3kxTXRWcHZUUmV4L3lsU1FyZjdGOEw1NHR6MWxQeTBqcExobW1YRlArSU5lVVA3UzVEOWVrNitXYWRIM1QvUmQrTGYrek02UmdqZXlLZ3JaMUdQUkZRNnVHcC81NWtTMjVtL21PYllXbFlMV0NuejBtSTdtcnpHSG5SdGE3aytVNTgwa0YzcnRGNFJVdnl1dzNXWTQreDdmeG5lMkJ4RTd5ekh4TWpub1BBVnFiRjhuL3lnL2tPdUZXT1krOFdKTGtISFc1aklSTUJlYmQwR0tGNFBEYWVYTDBIQ3N6WjV5Q256MHErYXZrbXZoTEtiR1Q3SkoxQ3J4OXZleHdVSzV4UDFYNG16ZGtIbkdCREtkWGttU2s1OHBJeTRsMFZGTXNxM2h0WkgxYXRvejBYazBleit3M09WYUYyTFlVbUgrSDVFMlRmT1dSYXNwTm5lc1pEc1dxSDl0TlYxMXU1d2M3QVFBQURsVUVmUUhnSURXcjVndGQzdWtIV3V6dHB3ckRxM05xbHJVcDZKc1dydEVUSmMvcW5ZU2hlaUxsNlAweXRndEc5TlRzYzBhMDNyQUpLNjl0L1dubDgxOVlwbjh0MzlwcW9MaHpranR1MmV0cU9tRGFsSkJscXlvUTFzMlRCK2ltRXdZMDJhYjA5bWxOcm05T3c0RHY3bmpna3cxNmMxV2hwZzdNaWd2NlR1cWRxVzJWMi9UbkQ5ZHIyZFp5U1ZMdmpJUTlEdnEyeEdHb3laQnZVOUs4em1ZL242c205dFpWRTNzM1duL3RuRHk5bnJkOXI4WUlBQUFBN0c4T241UzZUTktKSWYxK3FGOUtQRjJ5cTZYeWh5TU5yQ3JKcW1pMW4ybW5sK3FFRmNXNi84bGVldjEzZVRwanpkQjlQdFlMZWgyajJlT3YzcU45VjA1L3NOVTI1My95Vi8xcjg4SldBOFdkRzFTYjhqcGNleFNNbmJObHFlWnNXZHFtL2JhZk1WdWxaei9YYUwwaG84bjFrclM4YktOR3ZIMk5KR251Y2IvVFVWbUh0ZWxZejB6NFZadmFTZEtuSldzMS9wMVkxU3kzdzZrL2o3Z2t1dnpVaHZuNnFuU0R2cDcrZ0VvRFZmckRxbGQxMXNJL05lcm4wVEUvMVUvNlQ0MGNmOE9IdW1SSjZ6K3ZQa2xkOVA0SmQ2aVRKeVc2N3ZPZDY1b01DVXRTVG1KbjlVaklqQzV2cWk1cS9RMENBQUJBa2pRbmNZdzhQYlBsZU93dTNkbDdxenc3T2lsallKbHFOMlVxN0hNM3U5LzhpYmxTYUp1VUhGbjI5b3g4RjM1cW5WT1hETmo3QUtXOVk2MzhMNTR0ejdrdnlrakwzZXYrbWhKZS83N0M2OTl2VTl1RW4zK3VoS3RYTkxIRmFHYTlaQmV2a3UvcDZWS3dXb0Y1TjhpeGJwNDgwLzRzSlhhU0hFNjV4djVVMXZyMzVaNTZUM1FmYTl1WHNpc2o5eDhjNmJreXVrVE92K3l5VGJLS1ZrV082UFRLMFRjV0RMYkxOamM3YmtmMk9MbFB1VDhTbU41MWpPM0w1Zi9QVHlRN3JPRDgyMlFrZDRsVytqV0huQ0ZQcC80S3ZQbHoyZVg1VGZmWjZ5aVovU1pMaGtPT0hpTVZtSE9WbktNdmw1SFlTWGFnU25aMXNkd3oveTVIdCtFeUI1K200Q2YzS3ZUWm81SU11U1pjTGVmNHF5Ukp2cGN2bEYzeXJlVDB5RG5xOHFhRDJRNlhYTWYrTnJvWVh2bUs3S0pWOGw3NmpteGZ1WUpMSGxiZ2paODIyczAxNWZkeURyOHdzay9ldnhWNHUrblFOd0FBQVBZOWdyNEFjSkFxY0dab2FIQ3JGbnY3YVZ6Z08zM3B6bW5UZnZlV3ZxSUt3NnRyTW1mdDV4SHVmN3NiS0Y1eHpiRnRidnZoK2hJZC8vamkzUjVUYVcxUU8ydGFyMDdsY1RxVW5lYU5McHVHbE9KeE5tcXppN3V1Q3U2bm0wczFZL1pudXYya1FSclpNMDJtdzlCNXczdW9OaGpXdFhQeUpFbXA5ZnB4R0lvTE53ZkNsdHhtcE45RWR5eTA2M1pHK2svM3VxTHJpcW9DNnBJY3VlRDQ4WWFkK3Jha1dwZU9qdnc3eXl1czFLZWJ5M1RabU1qeTBvSnlqYzdldXlwazRRYjNsbTFiMmx3V1g2MDR6ZXRVZW9KTEFBQUFRSHRKeWJObHVhVnJwMWZLNlVpVFpFdkZQNDQxc0ZxdWdydUxvNnREVjQ3ZHBMUGVISzNEOStYMHR1MWdkd1BGSzZZLzBPYTJIeGF0MVBIdjM3SW53OXB0d1hhb1BIWERZV2RvVUdwa2RwVFNRSlZ1L09wWlhkRDdHQTJwcThiMTMyTnYwYkh2M2FRRnhhdjI2amg5a3Jyb2c4bDNxVmRTVm5UZDcxYThvRHZ6WG1teWZmL2tibHAwMHQzUjVXOHJ0K244VCs3ZHF6RUFBQUI4WDh4ZUhsTGxSVCtYV1ZHaDBWdVh5QlBxSkcvM0NtMy9ObG5KNGVaRHZrM3hiY2xVcGIxTkwzWWFxOU5yRnlvOVllK3IrOW9WVytSLzhSeDV6bjFCNFcvbXlMYUNNZ2RNald2alNNMldFaktpeTFiaDE3SXJ0a2dPcHd6RGxMeXBrY3E2dGlVNW5KTERsTDN6dTcwZVc1dkdINDcvM201OU4xKzFUMCtUWi9wOWN2UVlKU085bDd3Lyt5eldmdWQ2K1Y4NlR3cjVKU2xTYmJjdTZCdGErb1JDWHowclNUS0huQ24zcnFDdnIxemhkZk1hSDl6cGxldW9hK1VjZlVWZGRkdTZNUlI4SnYvclYwaUJ5cnFEV2dyTXVVcnVtWS9LN0JlWlJkSFJkWmk4bDh4VGNNSGRDbjM1ck9MbmRaVENYNytzY1BjUk1vZWRLN1BmaWZLYzk3S014RTZSZmJzZktlOFAzNDVVM0pVVS92b2xtWDJPbFd2OGxRcThjMU5jUDU0em5wQ1JrQm1wQ3R3TTU3aWZ5c2pzRjMydmdRWDN5Qnd5VTBhbkFUSWtlYzZhTGYrL3pwRlY4Rm16ZlFBQUFPREFJdWdMQUFlcFc5Tk8xVDlMbnRWdDVmL1ZUaU5ST2FGU1BaYzBYbm51SHBLa2M2cVhLanRjSmtuS2MzWFh2SVNodW0vbks4b0psMmxXNXgvdDE3RUZ3cmJLZmEzZklEVWtwZFlMb1ZiNlE3S2FMaVRVb1AvbXA4RGRWM3loeURFS0svM0tLNHhjbURGa2FFalg1R2liWGV1SGRvMVZRM3BrOFViZFBHK052RTZIREVtMW9kaFlEVWxKYmxOVmdiQkdaNmZwODZ0akZaWEg1S1JyOFpXVG1oM1BLeGVOYW5HOGw0N09pWVp3Njh0SlQ0aXJyUHZNRndXNnVGNUY0RjErTkRaWFB4b2IvL1QrcnBDdkpCM1JQVld6bCtaSGo3R211Rm9EczJJVnVCcUdmRzBwN3QrQTErbUlCcGQ5SVV2K3VzOGwwV1hLWlVaS0hZZXMrSjlyVFRDczNuZkhQL1YvOHdrRGRPZlVRWTNHRHdBQUFCd283bUxKbHl0TlNET2t4R2xTMGxsUzlXdXhCbFpWbS9zNmZFUzE5S2IwOGRJTUtiUDE5cnNyWUFWVjNvWVFzU0VwMVpVWVhhNE0xVFpiNVRXKy8vMGZqUFcxTUxWdFM4cUROZktha1hNYWgyRW94WmtnU2JKbHF5SVllNkRRYVRpVVZEZmRiZEJxWW1wYVNVVytjdFh1NFRna3lXdTYxTldiM21qOXdKUWUrdTNRczZQTC83ZjhXWlVGcW5YYnNQT2k2NTc4N3IyOUR2bU96dXluTjQ3NWJWeDEzdG5mdmErSDF2NnZ5Y3JLbWU1a3pUditWbVhWVFoyOHcxK2hjejc1c3dKV0tLNTkwQXFwT3V6ZnE3RUJBQUFjaXBZcVY1NmUyYkxlZmxrWGQ2bFNwVXpWbEJsS0RpZTN2bk1UTnRibWF2TWxGK254UDM2aTM0elppNEVacHVUMFNNRWEyVlhiNVh2bVZLbnVmQ0cwNUcvUlpvNnV3K1E1NzZYb3NsMnhSWUhYcjVCZFZSalozbU9VM0tmY3AvREdCUXErZS9OZURFaXkvWlV5ZHMwT1lqZ2s5NjdQeUpiOGxiR0dEcWUwNjV5bHFmT1E2bUlGRi81Vm52UCtGYjgrVUNYL216K1BobnpsOU1vNStMUll0NzJQa2VxQ3ZzNWg1MFRYaDFhOUpqWDRydXZvZTRMY2syOXJWQWs1dk9vMUJlYmRLRFU4WjdCQ0N2em5KM0pQKzVQTW9XZEYxcmtTNVpwOGg1ekR6bFhnZzd0azVlOHFPR05JN2lRRlB2eTkzTzRrbWIwbUtieDZqb3hSbDhwd0o4c3Uva2FodFcvTE5mWm5DbjU0cDBLcjMxTENqeGRLcGtkbXI2TWlJZXhkUFNWM2phelBIcXR3RTBGZEk2T1BYT091aWk0SFA3NUg4bGZJTmZHYTJIdjYraVZDdmdBQUFCME1RVjhBT0VndDl2YlRrSjYzYVdoZ3EvTGNQWFJPOVZLOVV2eTRic2c0UTc4dG55dER0aFo3K2luVnF0RTUxVXQxVzlrY3BWdTFPcW5yTDFWdUpyWitnTDN3d2xkYjlNSlhXMXB0MXkzWm8yMjNUSWt1ajMxb29WWVh0LzJtK1A1VUc0emM0SDFvMFVZOXRHaWpwRWhZdGZiMzA2TnREci8zSTBuUzNTY1AxZzNIOVkrdUg5SWxXUzllTUZJbE5VSE5tUDJacW9OaEdaTCtmc1l3blRha202NTlLMC9mbGxRZnVEZXpoOTcvZG9jKzJiaFR2enR4b05LOFRqMDVhM2gwMjVtSGQ0dStYcmVqV2pmUFc2MlhMb3lGa2N0OUlhWGZPamU2ZlArTW9mcmxwRDZTcE4rL3YwNTN6VjhuU1hyeGdwRTZiM2drbkI1dVM4b2JBQUFBYUdmT2NzbVhJL1gxQmlYL1YxTHcyd2FYQTlua0FBQWdBRWxFUVZRdFdwL2hZeGRIcHFGQnFaV3FxSGJxVjBNTGRQKzJ4Zy9sN1kwWE5uMnNGelo5M0dxN2J0NTBiVHRqZG5SNTdMeGZhM1ZGNitkMEI4S3VnSzNiNFZUaXJnQkFHNHliOXh0WnRxV0tVSzJHcC9mV1Z5ZmZKMGtxOFZjcTY3VWZSdHVkbmoxT3J4OTlvNlRtZzhzL1hQS0E1bTc3Y2svZmdrN3Nlb1RlUGVIMnVIVXV3OVFMRTYrTmhwRy9LdDJndVZ1LzFQV0huYTUreVpIenJmeWFIYnJtaXlmMytMaVNkRzd1VVpvOS9oZEtNT01yeDEzYWQ3SXU3VHU1VFgxMDlxUnEyYlRHMVh6ZkwxeWhFK2ZmdWxmakF3QUFPQlJWdWlQRlFWSUtWbW13SjFQdXpHclZiTTdRbmw0Qi83Um5yc3pVRk8xd0prcXFiYlY5YzF3bjNpRXpkNkw4YzY2U1haUVhEZm5XWjNRZUpNOVpUOFZDdGJVNzVYLzE0bWpJMThnYUxNLzVyMGlHUTg3aEY4bmEvclhDWDhkQ3dYSzRKRmRDbThma2UrNzBTRlhnUUpXTXJNTWlWV3NscWJaVXRRK1BqTFl6KzU4azkrbVBSeGFhZUFqUHlCb1NHWGZkT1lOZGxLZkFCM2RKVmtqMmpqV3h6K0Q0VzZTNktybVJmcWZJT2VaSENxK2RLMGZPdU9qNjBJcFlZTmpvTWxUdVkvOVBqbDROaXJWWVFRVS8vcE5DSzE2U25ON0lmMDBJekw5ZHJ2SjhPU2Y4SWxvRjJPZ3lWSjV6WDVTMWVaR0NTLzRtdTJLTHZGZDhGTGVmNjdoWXBWNGo2ekM1c2c2THJKL3lCN21tL0NHNnpaRTdVZUdWc1prNnJDMWZ5SkU3VVk0ZUl4WGUra1g4WUJ4T3VVOTlNQkw0cnZ1Y3docytrblBNajJXazk0cXNxOXlxd0FkM052bGVBQUFBMEg0SStnTEFRVzVYQmQrWGswWXJ3UXJva1pJWDlXVHlVYm8xWTBhMFRWcTRSdmVYdnFLK29XSlZHRTFmYURnWXZmalZWcjMxVFZHejI0L3IxeWxhQ2RleXBXNTN2cU9XaWxJOWRQcmgwZENwTDlSMEphZlcvR3g4YjExN2RGOGx1RXhKMHJ3cnhtbjZrNS9wVDlNUDAwL0dSeTZTdkhqQlNKWFZ4dC84TDZrTzZ0OWZiNHN1RCt1V0dxMllXMW9iMVB4dmQwaVN6aHJXUGRybW02SXFyU3FzVkVPSmJsTW5EK29pS1ZJVjkrM1ZzYzlvZlVtMXZpZ29seVIxU25LcmQwYmtnbHR4ZFVDYlMydVZuZTVWMStUSUJSNm53OUI5SDMrbnNUa1o2cFdSb1BzLy9rNlBuWFdFSk9uakRUdFY3Z3RxZkc2R3pucDJxWHFsdDN6aHptM0dwckNxWDVIWjZUQ2lyME1FZlFFQUFIQVE4QlJMNWFPa1RMZFhDcTJQMzdnYjFYd2xTVzVwY0ZxVlZxMU4wc2tuRnUzem9PK0I4dUttQlhwcjYrZk5iait1eStGNlpkSnZKRW1XYmFuYjY1ZktiaUhtOE5Db0grbThYcEVaVUh6aHlMblRqL3VkcElkRzc5N3NOSVcrTW5WNy9WSzVIYkZMb0x2NjI2WCt0b0RWY2tqYlpaalI2cjl0VVJXcVZjaHVla2FheS9wTjFxaGRVK1ZLR3BIUlJ4dG5QaDVkdG1Ycmg0c2ZVRVZvejRNY0RobWFtVDJ1VWNnWEFBQUErOWUyMU1pOWdBR0pmcFVXMnVxYUtkbEIxeDczOTJGNjVMN0FlbWNubFZibEt5UFphR1dQeHB5akxwTnorSVdTSk8rRnJ5djQ0ZThWK3ZMcHVEYU9IaU1qWVZsUGFtUkZvRkwrVjM4b2UyZnN2TWN1WHEzd3Vua3lCNTRzU1hKUHZrTyt3cFdSNExBazUvRHo1WnA4eCs0TnJxWll0WStNa1dIR1BpTTcxR0RtaUhyYjFPQjd1OUZscUx5em5wVzhrUmtwN0tJOCtWNitRUEtWeDdWekhYTkQ5RE9RYlVteUpjT1U2OWliWkxpU0ZIampaM0tPdkVSeWVpTGhZTU9VZThaRE1nZE9WNU1jTHJtT3ZVbXVZMjlxZW5zYk9ISW55cE03VVZaaDNoNzNZU1IzbFZIdjNNTGFzbFNPM0ltU08xbU91bkR3THM1aDU4alJkVmhzM3k1RDVmM3hKL1ZhMkFyODd6b3AwREdLOGdBQUFDQ0dvQzhBSEVMNmhrcjBwVHM3THVRclNlVm1vaTd0L0VPOVUvaUFadFY4b1NkU2ptNm5FZTViL3JBbGYwM3owNmZXRDVHVzFnWlVYTjN5Vkt0MnZSUndiYkRwbTdGTnVmSHQxWHJ5ODN6OS9ZeGhPcUYvNTlqNFFwYit0N3BJTmNHd252NmlRR056MDNWa2o4aUZwdlFFbDN3aFN6Zk5YYTM3RjM0bnk1Yk9mdTRMSmJsTVhYMVVIMDBmM0NYYXo5MGZmS3MvZmJSZUkzdWs2ZlNoM1dUV3ZhLytuWkwwM0xJQzNiOXdnOXhtN0wxTzdKVVpEZm9XVnZwMTluUHhUMnpmOFg2a211NGxvN0kxKzV3UmtxU1hsMi9WVlcrc1ZIYWFWL20vUFZHU2RHemZUaXE5ZlZwMHYxMGhYMGs2dWs5c3l0Y1YxeHpiNm1ma2NSTDBCUUFBd0tIQjRaZGM1VkxJQ3Noc0dLQTBkdi9tL1pZYXIzTDcrTFc2ZHYvT3ZMSS8rYTJRL1A3R0R5SHU0alRNNk92U1FMV0svUlV0OWxmL3pLQzJ3WFM1ZXlMTkZmdHNxeG9FWnozMWdyNytjTk1WZlhjNXBlZm9hUFhmdHBneS8xYTlWN2lpeVcxNTVma3Q3dnZYYjk3UUIwVXIyM3lzcGxpeWRjR2llN1dpYktOK01mQlViYWd1MU1UT2d5VkoyMzJsS21uaVp6YTAzalRFMzFRVXlHb1FWRTV6SlNtN1hnVTBBQUFBTk9Zcks1ZFQwaGtEM0hLVVdkcTUwMVRiNTZabzdMc2wzMGlUVDFWVlRVaWVIWjJrNUoyNzNZZnRxNUJDL2tnbFY5TXQxK1RiNWVnK1hJRjUveWRaSVRsSFhTYlgwZGRISytJcTdGZmczWnRsQjJ0bGRCa3F3K21KVnEyMThwZklIRGhOa2lFNVBmS2M5b2g4ejV5eTkrRlFUMHJzZGJEQnJJajF6cjNzVU94ZWo2UEhLSG5PbWgwTko5dkZxK1I3K2NLNGtLK1JsaVAzU1grTXE4Z2IrdUpKMmRXRjBaQ3VjK0t2WkcxZXBNQjdOOHV1MkZwM29MQ3N6VXZpZ3I1MjJTWXBXQzBqYThnZXYwMjdQRitHSjBYeXBzZkdzL3g1R1hWQlpVbHlIalpUUnRiZytQMTJyRlZvelZ0UzNjT0xodE1qNThSZlNaTE0zSW5SZGxiUnF1aHJNM3RzWEIvV2pyVXRqaTMwK1Q5azVTL2V6WGNFQUFDQUE0R2dMd0FjUXFiNjhuUmIrb3htdDg5TkdLS3B0YXNPbWFCdmE3S1NZaGQrU3FwYm56N1g0NHpkZks0TnRxMmliNkxMMU4wbkQ5YVB4L1dLQzdNdTNsU3F5MTlkcm0rS0loZTJGbTh1MVpnSFA5YlZSL1hSblNjTlZyTEhsTmZwMEY5UEhhS1pRN3ZwMS85ZHBUTVA3NllyeHVhcVUySnMzSyt2M0s2L0xvZzhMYjk4VzdtdWZtT2xiajlwa0xLUzNIS1pobjQvYmJCK1B5MytZazk5MnlyMy9xYjR2cERram4yMjFZSFlaMHZRRndBQUFBZWIybXpKV1M0VkJxVGNoaE5iR0x0Mys5NnVzcldseHF1SjNTcjBhbWxtNnpzY3BMSzhxZEhYSllIbUE4RzcxQS9mMXRaTnkxc1JxdEdtNnVMbyttU25WNTNxZ2dCaDIxSkJUVW1qZm9yOWtadjc2ZTZrNkxxS1lIelExKzJJaGJQOXJWVDAzWmNXNzFpanI4czJ5Wkt0RW4rRmhxWDNVcFluY21QL2k1M3JkZE9LNS9mWnNlNWU5WnJ1Vy8ybTdodDVlVFRvKzlkdjN0QmZWci9ScUczb3ZIL0xySnRPZU95OFg2c3E1SXZiZmxIdlkvWHNoRi90czdFQkFBQWNpbks3SkdpcnBOd055NVdSTEVrdTdjMlYra0QvdnBLa3NYMFRaRmZzMlhmV2NONnI4cGVzay91TWY4aElpaFFLTVllY0tVOW1mOWxsbTJRT2JuQnZ5ZlRJZmNvRGJlcmJTTzhsOTBsL1VPQ3RYOGoyVjhtdUtJaHRjeVZKQ1JtUkJUc3N1M0piby8zdG1raHcyZkRFemh0c2Y0UFFjUDJITE92T0VSeTlqcGJuOU1jbFYrVEV6QzVlTGQ5TEYwaStza2gvYWJsMWxZd3ZpTnMvL00wYkNuNzBSOGtPeTBqcUt1Zm9LeUw5NVU2VTk1SjVDcS81bjBKZlBpMXJ5MUtGdm5wR2p1d3hjblRxcCtCbmp5bThlbzVjazY2VDZZcWRZelQ4TEtMdm9UeS9ybkp3dlBENjl4VmMrQmM1aDUwcjU1RS9rSlgvcWNJclhvaHNUTXFTKy9qZk5RcjVTcExSZWFDY0NSY3B0T3hwaFpZL0ovbks1Unp4QXlteFU3U2FzU1JaWlJ1bFlHM2tjMG1JUDgrMHRpNlRYYnhha2lXN3RreU96b01pKzB1eUNyOVc4T00vTi9tK0FBQUEwUDRJK2dMQUlTUTdYS1p5by9scFJCZTcrMnFDNzdzRE1oYTNhU2pSWmJiWUp0VWIvMmNveFdNcTNkdnluNmJhb0NWL3VHM1ZkZy9yRW52NmUyTnBUYXZ0dmZXQ3VtMEorczcvOFFRZDN5KytrbEdGTDZTYjU2M1d3NHMzcW1GdU5XeEw5eS9jb05kV2J0ZVRzNFpyY2wzMTM3RTU2ZXFSNnRIbzdQUm95TmV5cFhzKy9GYS9lMmVOd25acy83OHYyYVRudjl5aTI2WU0xQytPNmlQVFllaUZMN2ZvZ2lON05qbkcxNzV1Zk5Hc3JWWVhWZW5wTHdwYWJ5Z3BKOTJybjAvbzNlejIra0hmS24rc1NwYlRFZnZNZzIzOHVRSUFBQUR0S1pRbXVZdWxWZFZOQkgwbHlmQkt0cStKRFkyVmJYUnFXMjJDRHV0VHJZV1Z6WCtmM2h0dWgxT0pac3NCNUZSWGZEWGhGR2VDMHB1NWNiMUxiZGd2djlWeUJkeGREa3ZOaWI3ZVdGM1VhbnR2dlp2d3RYWFZ1cDdaOEtHZTJmQmhkUDAveHY1Y1YvU2JJa2w2Y2RQSCtzSGkrNXZ0THpjcEsvcTZxTUgwdmU3NkZYMTNJK2hiR2FyVjVuckI0MTE2SlhWUnNyUDU4L0pkd3JhbEk5Nk9CR2JQeXBtZ2w0KzZYcEpVRWF6UnVaLzhSWUUyZnJadDViZENNblovaG1jQUFBRHNnY0NtalJxODZSTmxtejZGOTZxV3IvUjZZYm44bDArVVMxTEoyZ0twVzJxcit6VEgycjVjL3VkbXluUG03R2lRMU5xOFNPSDhUeHNIZlhlVE9mZzBtZDk5cVBDcTF4UmU5VnAwdmZ1a3UyVWVjWjRrS2Z6Tm13cjg3NXBtK3pCU1kvYzU3QVlQOGhuMUh0QlRPQ0J6d0RTNVQzMHdHdUMxcXdybGYvTm5rbTNKT2ZJU21VUE9rS1BiOEViSENDNjZUNkV2Wmt0MUR3TUdGejhvdTZKQXJoTnVxenVRS1hQd0RKbURaOGd1ejFkbzJWTUsvTzlhcWQ2NVF2RGpQemNkaURWTUpWeTNQcnJvZSs0MHFiYTAyZmNiV2paYm9XV3pKY09VRXJQa0duT0ZuRWYrTUZJNVdaSnFpaU1WbHVzRm9JMmtMbklkL1d1NXhsK3AwSW9YWlZWdWxlRXJrNUhaTDlheGJjbmFzVnFHNlphUmxoTzN2MnhMdnFjak16bWFBNmJKZmRvamtmV0JTZ1hldkRMdWZRSUFBS0JqSWVnTEFJZVFWYTd1eWdtWHFybEpkV2JWTE5XSVFMN3UzZm15Rm52NjZSM3ZZU28zRTVVV3J0R3Q1VzhwSjFTbXhkNit1amYxeEwwZXk4VWpjL1NQczQvWXJYMCt1N3IxU3NPLy91OHEvV1ZCMjhMS2gzZUxCWDFYRmJVK1pWUkN2V0J5VFYzUXQzK25SQjNUcDVQRzVLUnJYRzU2WFB0ZElkOFAxcGRvUU9ja2ZWTlVxVisrbWFkdEZUNmxlcHIvRTF2aEMycldjMS9vNm9tOWRjdUpBelh6cWMvMXpycGl6VjFUckxjdkd5ZW5hZWoyZDlkcWFVR1prdDFOaDZYdmVHK3QvcmU2U05NSGQ5R2Q3Ni9UV2NPNnl6Q2tta0JZdFVGTDJ5cDllaU52dTU3NklsOGUwOUhtY0hSQnVVK09HOTVTV2l1QjY2YmNOSGUxL0NGTHRhSEd4K3FSR3J2UnZhTW1OcTFXL1lxK3dUQVZmUUVBQU5EeFZmZVh1cjBoUGIzUnBXbWRtMmpnU0pQQ2JRdjZMdjRxY3NPMXo0QWE2WnQ5T01oNkx1NXpuUDR4OXNyZDJ1ZXpxYTFYY2ZyMWwwODFXUkcyS1llbjUwWmZyeXJQYjdWOVFyMmdiMDI0Y2UyekZLZFg1L1dLblQ4K3RPYS9raVNIRENVN3Zhb0l4VmZ0SFpEU1BmcDZmZFgydUcxdXMxN1FOOXoybTlyenQzK3Qwei8rWTZQMWM0LzduYVoyUDdMTi9VenVlb1NlbS9Bck9ReUhiTm42NFpJSHRiNXF1MHpEb2I3SlhUVW9wYWUrMkxsZTIzek5Cd1RheWlGSDY0MEFBQUN3MTNMTVNrMnMvVXFHdzFacGxlcXErdTZadDkwSmNtVjNsMy9WT28zMSt1WHd0RzAyd3ViWWxkdmtlM0dXUEdjOExydXFTTUVGZDBmV2w2eVQwV2xBcEZISUw3dTZTTGF2VExMQ2tRcTZnV3JaTlR0ays4b2xoeWtGYTJRSHF1VWNmb0dNMUd4Smt2T3dHWEVoWDdtU1pCNFdDeENIbGoxVjk4cUlCRzBEOGZkdGpJell3NDkyMmFiNGdadjFnNzUrMmNGYXFXNG1DcnQ4c3d4dnVyeVhmOURxKzNkTnZFYXVpYzJIamVQR2s1aXA4S2FGc2ZDcnA1V1F0UkgvZmR0d0o4dTJXdmw1K1NzbGI1cThGOCtSa2R3dHVqcThicDZDSC8xUjNndGZseVRaWlJzVld2cFBPY2RmR1dublNwUnoxR1h5di9wRFdSc1h5RFhwZWpuSFh4WHI5cVh6Sk11UzU2eW41T2gxVktQRE9uSW5SaW8yR3c1SnRnTC91MDUyK1diSmNNaEl5NVdSMlZkVzRkZFNFdzgzQWdBQW9IMFE5QVdBUThqY2hDRzZ1bUsrWGs0YTNXaGJXcmhHRS93YjlhK2tNYkxrMEkrcUZ1cSswbGVVNStvdXR4MldKZW14bEdOMFJkVW5rbXpkbXpybGdJOS9YMHAybXhxYkV3dm1ydGhXMGVvK0NhN1lSWmhkUWQvL08zNkFMaHVUMDl3dWtxUnVLUjVscDNtVm5lYlZxdXVPMisyeFppWkdMbEQ1UXBaT2VtS0p4dVZtNk9PZlRXenovdGNjM1RmNjJwM2dVSHFDMUQzVm81RTkwM1Q3U1lOMHk3dzF1bXYrdWpiMzF6WFpvMjIzN05uUC8rRkZHM1hWR3lzYnJjOU5qNVU2MjF3V3UrbGVQK2diYWxnQ0dRQUFBT2lBYXZvYkNxYlkrdUQ1VkJVUEsxYVdwMEgxVmtkbktWd3NxZVdIN1VwWEdycjU4OEU2ODVqdHVxV29WNHR0RDJiSlRxL0c3Z29NU0ZwUnRySFZmZUtDdnFIR1FkOExlaDhUclpxN1pNY2E1WlZ2MWxVRHB1dFhnMmRvVWZGcVhid2tmb3Joa1JteDZsWnJLN2MwZTZ6YWNFQUgwc3llWS9YU3BPdmxxYXRPdHEyMlZKZjFuYXk3aC85QWZaTzd5bFZYYlhqUVcxZnVrNkJ2L1lxK1h0UGRhdFhtTkZlaW5FYjh3NmV0VlljR0FBRDR2ckxEaGd3emNvMzd6TFF0S2x1K1VHWmFVS1dWSG0yMUsxVzAzVlp4YlVCTERGTi83SjNacGo3enEzeGFOVFp5cjZEN3ZEazZwYnRYcG5zZlZGd05CK1IvNnhkeDFXWjlzNmZJUGYxK21VTk9sNXdlQlQvK2s4S3I1OGg5OGw5a0RqMWJraFI0NjJxRlY4K0pWSzAxVE1rT3kvLzhHZktjL1l5Q2krNnZGK1NOY0E2WktkVjk1N1MyTHBOVnNsYk9JeStXYzlUbHNyWitFYW1VVzQrankrSFIxM2JwaHZneDE1czF3dzc1WkczOFNJRjVOOG8xNlZyNVg3cEFuak9mbE5GYUVMZU5RcDgvTHVmaHN4UjQ5eWJaTzlaSWtvemtidkwrZE1sdTllUDkwY2V0dHZFOVBrbDJSWUg4TDU0ajc0OFdSTmViQTZiS0hEQTF1bXlrOTVicnhEdmp4N244ZVZrYkY4aEl6WmJaNzRUNGpxMnczS2M5MG1USTErdy9SZTRaZjR0VUM1WmtWeFhKSEhhT1hNZmNJQ005VjZvN1AvSDk4M2paQkgwQkFBQTZESUsrQUhDSVNBdlg2QWgvZ2JMRDVicDM1OHU2UGUxVWxadUowVzEvTFgxVmxRNnZic21ZR2Qwbko3UlRFL3pmNmRmbDcrak90T2w2TTJtRVVxMWFUYTFkSmUzbDlSQi9PS3h5WDh0VGpScVNVdXRWanEzMGg5UmExdFBYUkxYWXBwdzhxSXM4emxodzk5MTFyVitNU0hMSHhsSWRpQVI5ODh0cm0ydXVxOTlZcVEvWGw4Z2ZzclQyTjhlM2FWeXRDUjZDWWRkdXlSNTFUb3JjUEE5YnRqYVZ4ajVUYjcxd2RhQ05WWWNCQUFDQTlsWnlRcVNxNzhSL2RkSzZpNnZpRTVTR1V6SzdTdUZ0elhjUXNQU2J4dzZUVEVNbnpOcWg2UnVIN2JleCtzTkJsUWRyV214alNFcDFKVWFYSzBPMXN1eVd6MDE4YmF4K2UzTDNrZEVncXlTOXUyMTVxL3NrMWJ1Slg5MGc2T3VRb1dzR25SWmR2bmYxbXpvc0xWc1BqTHBjRHNPaDNrbGRkTWZLbC9SdFhlWGVCTk90SXpQNlJOc3ZycnRSdjB1S00vWlE0b0VNK3ZaSjZxSlhqLzVOWEpDMlIwS21ldlNNRDMzWXNyV3h1bWlmSE5OUTdOL3BuVWRjb0R1UHVLREY5Z1duLzNPZkhCY0FBT0JRVjFMaWtIZG5Kd1d6Q3hVb1N0YjRUbDQ1MHdwVlZtdnAvTnBPcXB6K1kra1l5WGp2UTExVnRhWDFEdXZjYXJsa1hYQ093aFdWR3JGdHRaSzZKY3ZadVh5dngrdm9PVXFlTTJjcnZQYS9DdVc5TG10VFhTQTFybXB1Mjc3dlc5dFhxUGJSOFZLbzRhd21ocHlqTG84dWhaWStJVWRtZjdsT3VFMHlIRExUc21Vc2VpQld1ZGZwa2FQcjBOamh0eTZMNzgxZDd5RzFZT1FjSVp6M3FzTHI1amFxREd6dldDTTdXQk1OSTB1UzRVbVI2cjRQMi83NHdqQ0cweXNqNjdESXRvb0NCVC82ZzRJTDdvbnVleURZNVp2bGUzS3l2SmU5MytaOWdwL2NMN1AvU1hLZi9KZjRhc01PbDl3ei9pYXovMG1OOWpIU2N1USs3ZStTSTNZL3pFanVLak81YThNUnlTNHYyTjIzQVFBQWdQMklvQzhBSEFLR0JyYnEzdEpYVkdGNGRVcld6M1YvMmF0YXRQMVBXdVhxSVk4ZDFNamdaaTEyOTlXc3pqK0syeS9mbWFsOFo2WW0rRGZvT1A5YUZac3BtbFd6VFBNU2h1ejFtSjVkdGtYUExtdjVnbFczQnBWanh6NjBVS3VMcTFyWW8rMnVQU1pXNVhiNXRnb1ZsTGMrZFc2eU8zYUR0Y29mQ1Nubmw5V3F0RGFveFp0SzlYbEJtVzQ5Y1dDMHpkOFdSU3BSWmFkNTllbm1zaWI3SEpPVHJsMUZhNWR0S1ZjdzNQaG0rWTdxNW04bUY1VDc5UDYzT3lSSmszcG5xbCtueU0zM2Q5WVdhMXVsWDI3VDBQa2pla3FTeW1xRGVtTlZvU1JwYU5jVWpjNU9hL1U5TitRd3BCNnBzWnZxeGRVQnZieDhhNHY3OU1sTTFQVEJYWnJkUHFyZU9GWVZWY1dGdFJOY3NjK2NvQzhBQUFBT0ZqWDlEVlVPdFpVNHg2R2Ira3UvYjFna3lld2kyVDdKYXJvSzY3OGV5OUw4clZsNjRQcFYrelhrSzBuUGJ2eEl6Mjc4cU1VMjNienAybmJHN09qeTJIbS8xdXFLdGdjUVduTHQ0RmdvZDNuWlJoWFVsclM2VDdJcmRrNVMxU0F3Y0ZiT0JBMUtqWndEcmEvYXJ0Y0tsaWhzVzVyOTNYeGQzdTlFbVlaRE53MmRwVXMvZlVpU05MWDdrZEhLdUJYQkdxMW9NQVZ3Y3IxUThlNEVmVjBPczhtS3VFNkgyVVRyeHZKcmRzZ1hEaXJaMlhSN1h6aWc3Nm9LOVZYWkJnV3NsaCtpYlN0SC9VQTZBQUFBOXBsT25TejVRejdabTdySmt4eFFsWHVuMHVYUXZFMjJhbjk1cFJLeXV5dnQ5ZGQwZmNrR1RVNVBiTDFEU2JPV0YyampnMytXUzFMYTdLZDFlZmRLbFZXNzFjTzk5K0ZUUi9jUmt0TWpjOGlaY25RZEp0L3N1dnMwenRqc0RYYTQ4Y3dheldvVThwWE1nU2ZMeUl6TXJHR1hiWW9FY20xTDRaV3Z5Qngycm1TWWNvMi9Tb0c1djQ2MDczMXN0SktzQXBXeWk3K0o3N0IrMExmKzhRS043eWtGM3I1ZVZ1SFhjZXNTcnQrZ1hVRmYzMzJEcEhydnorZzhVTjVMM29udnBFSEkxN2JDMFZDeTRVNlUzQ215cXdvYkhkdElqODNXWXBmblM3YlZhTHRkLzV6RXFoZW9ydmU5MzlxK1hGYmhTamtIVEpNU084bXUyS0x3aGc5bDloZ2xJMnV3Sk1sOTRwMHlCNTdjYUF5ZW1ZL0tTTnMxVTZVZGZkK1NaRmRzamJ4M1J6TXhrWkJmZHZsbVdVV3I0c2NHQUFDQWRrZlFGd0FPY3ROcTgvVFhuYS9vMWNSUnVqVmpoaVRwcEs2LzFMVGFQQTBKYmxWMmFLY0doSW8wcTh0UG11M2p0clJUOUVUSnMzcGx4ei8wU3VJby9UT3A4VlErQjVQVGgzYlQrTnlNNlBLalN6YTEwRG9tMlJQN3MxaFZWOUgzdVdWYjlPVG4rYklsZVoyT3VLRHZMZ1hsUG8xL2VHR1RmVmJkZWJLUzZnTEVweno1bWJaWDdjYkZNVVZDeXBlOC9KVWs2YWx6UmtTRHZuLythTDNlKzNhSDByM09hTkIzUzRVdjJ2YjZZL3J1VnRDM2E0cEh0NTQ0VUplTnlkSFNnbGhGZ0MzbFB0MDhiM1dMKzU1eVdOY1dnNzVUQm1SRlgzK1dIeDkwU0toM1U5dmZ4bXJOQUFBQVFFZFFQTTFRMWx4Yi83bzdWUnVtMStxRm53YmpLL3M2YzZXUTRzSytGYVdHcnI5cm9ON2ZtS1djN2pXNnFxUy8xTFpaZXc5S3AyZVAwL2pPZzZMTGo2NmIyNmI5Nm9kdnEwS3hHVUdTVEU5Y0ZkcDdWcjJtY04yTjg1dFdQS2R6ZTAxU3N0T3JpL29jcTl0WHZxU04xVVU2TnpkMmZ2dlcxcVhSOXRGajFRc1YxNFRhZnI0MnZjY29sWjc5WEp2Yk54U3lMUzBveXRPUkdYMjF1cUpBcXl1MmFFM2xGcTB1TDlEYXlxM2FWRjBzUy90MnhwZjZGWDIzKzBwVjRxL2M3VDdTWEVuS1R1eTBMNGNGQUFCdzBOdFpMbmtxdkNyemg5U2xpMS9wQ1pHWjdMNHl1OHFWM1YyU1ZHSzU5TC9xb0NhbnQ5eFhlU0NrbjVhSDlPMy8vVm9KMmQxbGZMSkVaNnhmcUs0NW1lcWMyL3dNaEx2RDBXMTQ5SFU0ZjNIMHRaRVF1NjhpMzE1VURuWWx5RFhwdXVoaThMTy9Sd092Z1kvL3JJVEJwMHF1SkpsRHpvaFU5YTBva0RuNDFOaVkxczl2SEpDdE53T0pIZHJOejhGd3FIN1lWWHN5azBkTnNYeFBIQ3NqbzQ4OHB6OHV3ekFWZVA4MldScytxSGNjVXduWHJZOHUrcDQ3VGFxTm5RK2FoOCtTZStyZHNpdTJLRER2UnRubG01czluS1BiOExpZms1SGFVODdoRjhhMXFSL3l0U3UzeWtqcEVXbGJGL0sxSzdjcXZQNTlPVWY4SUxhVEhaYVYvNW1NcmtObGwzd3JhK2Q2MlR1L2kveS9kRU5kRmQ5RGIrWkpBQUNBUXdGQlh3QTR5RXlyemRQbGxaK28zT0ZWc1ptc21UVXJkRnY2cVhvNWFYUmN1N2tKUXpVM0lUTE4wYlF0dDJsb1lLdnkzRDJhN0xQY1RHd3hDSHd3eVVuejZyRXpqNGd1RjFiNTlmVFMvRGJ0bSthTi9WbXNyS3ZvNi8rZVZKazllMWgzblQwc2NzRnhUYjJxeWlONnBLcjA5bWw3M0s4aGFjYVEySlJQYzljVXgyMVBjRG1pcnduNkFnQUE0R0JUUE0yUTViYjE2ZjhTMUMvUHEwY3VLOU9FZ1U2bEp0YzFjT1pLVnBvS3R1N1Frbys5dXV2VmZwSnA2TVRMQy9YNmtxNUtmRUZLUGxxcUd0N2lZUTVLT1ltZDlOaVluMFdYQzMxbGVycitUZkFXcE5XcmxGc1pqTnpFejNBbDZibUoxMFNyK1ZZRWErUzNndnJkNGVkb2NHcTJEa3ZObHFldUtwWFRNSFhOb0JtNjU1dlhkR2JPaEdoZkwyMzZmL2J1T3o2S092L2orSHRMR2dsSktLRVhJUlFwSWtXa3FJZ2lvbktLSFQzdnJLY0NweWdxWWdFRnhmUDBRSkVmaU5oRlVmQ2tLQXB5Q0lnZ2lQUVNPZ2tRRWtJSzZhUnMrLzBSczhteW13WkpKcGpYOC9IZ3djeG52alB6MmQwRVp2YjdtZS9YK3dITnV0WWc5M0pXUlFzR3p0Rk52L3pMcS9DNHVIcCt3ZW9YMFZFN1U0K1dheVRrc3BoTlJmZGZVL2QrcXluN3ZxM3dNZjUyd1pYNnZOK1RrcVRtUWZWbE1abExmUTBBQUFDMWdTTXpVRG4xVHFsNVc2ZE83QTFYMDdCY21Td3ViVDlkUjBHdnY2bXNmNDZVOWJZYnRXN3dRQTJiOHJiNkpDYm9wZ0NMdXRZdnV1Nzk2ZmdwZmVjWG9BTWRPeXJqdGNjVUpNbTZjNWZ1V3Y2SnhuUUxWVXlDUTAxQ3pxSkExUWRMODE3dVpXZnM3KzVsVTNEUm9CMnUweFc0L2pSWlpBcHBMRmRtdkJRUXFvQ2g3N2hIODFWK3BtVFBsN1hmYUpuclI4cmNvSjFrOFMvWVpyYktlc2xEc20rY0pVdjdvbjRJeDc0bDN1ZndEeWxhenM4dWYyNlNWTHlBMlo2bnN5NWs5UTlSd0YzelpRb3VHUGdrNExhUFpkODRTN1oxVTd3S2s4OWs3ZitFL1BxUGtTU1pXL1ZYd04xZksvZVRhNlc4akxQTFJRVWpCcHVDNmlsLytUaVpJenJKMnZleGdualNQcGxDbXlsdndmMnl0THZXYTcrOFJRK1ZubTlBcU16TmVzbVZ0RmV1cklTenpnOEFBQUNWaTBKZkFEaVBkTW1QMTF1bi9xdUo0WC9SOVRsUnVqdDdrNFkyZXJ6RUF0NUNHd0xhYUVodVZKbnR6bmZOUWdPMDR1RythaFRpNzQ0OXRXU1Bjc3BSUUJwa05jdmZVdFRwbVo3NzU1eVN5R0tTcm9wc3FMLzJhTzR1N0QxVGFJQmZwWjF2WUdRRHRhMWY4S1I5cnQycC94MDRzOUNYRVgwQkFBQndma3U1MnFUTUxsS0RuNlZSTHhkMElEZHM2RkNYdG5ibHBFbDdZNXNwTTZlRkpLbjN3RlQ5MXFPTzNqYzNrYTZUbXMxMXF1SFBMdFhQSGlqLzZHUEsvVnRMSGRkYUkxOU9wV2dXVkU4cnJwcWtSb0ZGczR3OHRmVmo1WlJqNUt3Z2k3LzhpMDBqbTI0N0xVbDZyTU1OdXFGWlVVRkNxRjhkZmRiM2lSS1A4MURrTlFyMXErTSsxckhUU1ZvYXY4V3JYVWl4UXQvc0Nvem9tMm5QMGJIc3BGTGJaUG1Zd3JpNE13dGtJME9hcUgvRGpyb3NvcE11aitpa3ptRXRaWkpKbHk0Zld5bUZ2cWF5bTVUcGl5TnI5TVdSTlpLa2R5OTVWRWVIdmE5UG8xM0J4L01BQUNBQVNVUkJWRmZwaytoVk9rd1JBQUFBcUtVaVdoUmQ5elh0bENhVHBhQ1FORy9uWHEyNFBVZ2puaHV0ZlNQR1NOMjZLZW1WbC9SdFJxWisyTFZiZ1Q4WFBJaG1EUXRSNGcxM0s2aDMwUk9BL3QvL29IL3MrVUhYaHViTGxsSlBqVm9scWpLdTZFejFJNlU2RGQzcmp1TWJDeGFzQVRLRkZ0eTN5T1dzV0lGblFGMEZQckpPenFQcjVMS2Rscm50VlVYYi9PdksvNGEzU3R6VmV0RndtZnhEM01XL3JvdzRPYUs5SHhBMCtSY2IwZGRXc1FmMHpPR3RpL1k5blZ5aGZUM2taeWx2d1FNS3VPV0RQMGJQTmNuYVo1VE1UUzVTM3BMSEpWOHpaZ1NFS21Eb05KbmJYbDJVUTJxTThoWStXR3FScitQd1NqbVBySkcxOTZNeWhUYVhLL21BN0R1K2tLWEQ5VEwvOFRCajNvTDdKYWREcnJRak1rZDBjdStidC9USmduaktRY2xIb2EvWGFNbGhyV1J1M2t2bTVwZkkwcnkzVEEzYlN6SXA3NHViS1BRRkFBQ29RU2owQllEenlKRGNLRVg1TmRYWHdaZm82K0JMZFB6NGN6cHVLV09lSjBuTGc3cm9qdXd0VW1nMUpHbVFIczFDdGZpKzNtb1ZYdFJKKzhIdngvVGw5cmh5N2QrcmhlZjdtSmhWT1UvRzF6UnpodmZRWDNzMDk0cmJuUzc5dUQ5Um4yODlydDlqMHhUejNDQkpVa0ptbmo3YlV2cUl5TzBiaHVqV3JrMThibnYyeW5idTVXOTJubERHSHlNbEZ5cGU2SnRyZDNqdEh4N29lYWtTV0d3RVlBQUFBS0NteUc4c25SaHVramxYcW5QSXBkUU1pdzduV3VSc0lLbUJsTmRJT3QzT3BHalY5OWpQa20xUzZ1VlN4ejczS203L3F3cjhJbFl0L25iRmVWM3MyNk5lR3kwZThMeGExU2thRGV5RHcvL1RsMGZMOTVwNkZZNzg5WWZFUDZZTS9qaDZwVjY2YUxpc0pvdXYzU1JKQ2JtcENqRDdxWjUvaUlLdGdicS9XR2Y2Mi91V3lPNWoxS3I2QVVVamcyVldvR0JnVmNJdTNiejI5WEszUDFPd0pVQzlHN1JYMzRZZDFLOWhSL1ZyMkZFUkFXRSsyMmFYVVRCY1hxWktLZlV0MGlHMG1ab0hOZENMWGU2UXY5bXFaN2ZQcWRUakF3QUFuSThLaTN3bGFkWGZDMGJzblhlTlhaOHVlMXR6RnJkVzNJT1B5cTlGVTdrdTY2ZWN5NHBtbnlqczJURDl1a0dSUHk3UzJDYUo2bFVuV003OFVBVzFUbGF3cFhLdTVjd3RlcnVYWFdsSHBEOGVYak0zdjBUNll3WUlWMnJNSHlQZmxvOHBvSzVrTXN0OHdRQzVNdUlscDEweWwxS0drSjFVVU5nYkdDYjUxWkdsNngzdVRmWXRIMGt1Nzc0Q0JSYnJ3OG5QOHQ1ZUNrdWJvc0pqazMrd3JEM3ZsMzN2ZDFMT3FRb2RSNUpjaVZISy9md21CZHoyaWN5Tkx5bzRadmdGTW9VMGtzdEhvYS9sZ2l0a3Z1QUs5N3J6eUpvL2lvSkxIOG5YZVdLYjdOdm15Tkwxam9KQzM0empzbStiSTFQNEJlNUNYMWZPS1NrbjFVZVN6b0lpWDEvOGdtUnVjckhNVFh2STNLeW5MTTE2U25VYStINnRmengwQ1FBQWdKcUJRbDhBT0k5czhHK3JmMlQrcWlFNVVXcGhUMVdHS1ZEcGxqcGw3eGZRVm0rbGZxTXd4K2x5dFQ4WC9oYVQ2dmlWM1BGYVhPZ1pSWngxQXl4ZWhaMGx5YkU1bGVjbzZLUWQxYSsxcGd6dDdGRTB1amdxUWFNVzdYS3ZXODBtUFhWRlc1M0l6RlZzV3E0U012T1VtcE12bThPbDlnMkROZVBtcnU2Mm1YbDJIVTB0M3hjWWRRTXNzcGpLOXdWYmFLRFZaekhybVVMOGkxNkgxV3h5dnlmK3hiN0lDL1l2ZUsvQ0FvdEczeldiaXRvR1dvdU9FZWhuZHNkL09wVHNVZWg3SUNsYkgyMDZwamxiamlzaHErQ0x1eVloQWU3dENabDUrdmZxUTZYbU83UlRZNStGdmxlMnFhL3JPaFoxN3MvY0VPT3hQVFRBcXVCaXJ6VXp6Kzd4R1FiN1c1UTY2VG9CQUFBQTV3dG5vSlRWdGZ3ZDhGbGRwZkFOVW56a2JMVis5RFVkbmYxaXBSWDcrcHV0cW1NSktMdWhDa2JITGE2dU5Vamhmc0VsdFBhVTQ4aFRuclBnZ2I1UjdhL1RsQjRQS01oU05Ndks0dU1iTldyVGJQZTYxV1RXVXhjTzA0bWNVNG85bmFLRTNGU2w1bWZKNW5Tb2ZkMm1tbkhKSSs2Mm1mWWNIVDFkVUhnUWwzTktpMkovMDZBbTNYUXc4NFFPWnA3UWdZeTRncjh6NDNVd00xNlo5bHlONzNLSC9oRTVXSzJMVFRzY2szMVNzdzh0OTNwTmw5U1BWTTk2YmQzcjFUa2k3Yk9kYjlGTFhZZVgyVzUvUnB5Y2NubmxYbnpVWTMrenRjVFB5K2EwSzl0UmNLOW5LbmJ2YWlybmZXeEpMQ2F6UjFIMmxsT0h6K2w0QUFBQWYzYjN0N2ZyZmgzVzlBL0hhVlZPaEJMREdpbGZGcm5ra3Rra05YWmtLamc5UmJjR1o2cEhZSUNhWjlWWFpuQzZJaTZvM0VGSkxLMkxGWjNHYm5Rdld5KytweWgrL1BjS0hkTVVWTSs5N01xTWwvUEVObGxhWHlabmFveGNxVWZrVEkwdStQdFV3ZCt5WmN2YTl6Rlp1OTFWTklxd0pGZDZyT3c3NWtvQm5xUFdtSnRjSkhQam9qNGNaOXJSY3VkbWFUZFkxa3YrVVJRSURKZmYxUlBsTi9CRk9XTFd5QkcxUU03MDBnYzdrVjhkejhKbFI3N3lGejBzLzV0blN6SXBmOGxqY3VXbVNRRjFQZDhYL3hBNWpxeFYzdUpIRkhEanU3THZtaWZiK21rRkc0dS9ScGV6d3NYTFo4dXY5d2haKzVjOE0wb2gxNm5Ea3N2bDlWbVlMTVZtaERUN2VXMTNjOXFrQ282OERBQUFnTkpSNkFzQTU1RU5nWkY2SzNTUTNqNzFYeDIzMXRNZEVZK1V2Wk9rV0d0OW5iQ0U2djZzRFZvWTNFT3gxdnBsNzNTVzd1M1pVaC9jM3Uyczl2Mzk4U3ZLYnZTSHNUL3MwZUtvQkwxM2F6Y05hdGZRWTl1Y0xjZjEwRGM3WkhjV1BUbHZkN3IwOUlCSU5RcnhQL05RWGhic09pSEhIN3QyYUJpc0VIK3JUbWJsS1NMWWU5OE4vN3hjWFJyWDlZcjdzbi9zVlNWdTJ4cVhycDdOdlVkdkd0SWh3bWV4NitMN2VudkZPalVLOGRuMnhhdmI2OFdyMjB1UzVtNkxVMXFPVGNzUEpHbldoaU5hRTFQNkUrdmRtNFdlVmJGdGtOV3NEMjR2bW1aczJmNUVSWjNNZEJjY20wMG1QZGIvQXZmMlBMdFRLYWR0YWhGV3ZpSnhBQUFBNE04Z3RiOUoxZ3lYNm56eHU0Nzk3WjFLTGZhOXQ4MUFmWERwUDg5cTM5K0gvS2ZjYmNkdSsxU0xqMi9VZTVlTzFLREdudmVDYzJKVzY2R05NenhHMHJXN25IcjZ3bUZxRk9oNzlOcmlGaHpiSUVleGZlOWUvNWJIdWkvVDlpOVJpem9OOUdpN0llN1ltQzBmSzhlUnI5aGhINnBCZ08vN3QyeDdybmFWVVRDdytQaEdtYjY2cGRRMmdXWS9PZVZTdnJOb05wTTJJWTNkeTA1WHdjM204aFBidkFwOTg1MTIvWmE4WDc4azdkSDZwSDFhT25DQ09vWTIxOTZoTTBvOTU5MnRyOURkclgzZlQvOFF2MWwvV2ZPYUpPbDBzVkhacm9qb3JFK2pWOG5tTFB0aDFETlp6V2JkMGZJeWorTGlYNVAyVmZnNEFBQUF0ZEhvYmk2TlZxS2MrU215WndUS25oVWdsOE9rWTlrMnRXcmtweXhUSFdYNW4xWndpMXlWNzlHN2lqREowdm95OTVyaitDWkprcVh6emJKMHVNRWR0MGN0S1Awd0RydGt0VWdtczB3aGpXVnVYbXlVNEl3NDVTOGRVMUM4V2dyN2xvOWxxdHZVbzhEWXR2b1Z5WjZub0VkL2s0b1ZEM3V3blpZcmViOVhPUGZUYTR0V0FrSmw2WHl6ckJjTmQ0OSs2OFhzSjB2a05iSkVYaVBscHN1Ky9YUFpkM3dwVjlKZXI2WUJkODZWdVdtUEVsOUw0TU8vbEJEM3ZKK3o5bnhBMXA0UGVMVnpaU1VvOTcyK0hqRkx1OEV5MVcwcWM5MW1raVJUdzQ3eUcveWFMTTE2RlhzTnhVbzlpais4NlN4NjcwM0ZadzF4dWVRNHNzYTcwTmVSTCtlSmJYTEcvaTVIL0JZRjNQYXBUUFVqRmZqZ1NwK3Z5NTFqcDJFSzZqVE01elpuOUNybExYeXcxUDBCQUFCUU1SVDZBc0I1NXNPNlYrakR1dVV2aUpXazYzS2kxTlNlcm50Ty82NUhzdGJxem9oSEZPWGZySW95ckI1OVd0WFQ1Q0VYS3NCcWRzZnNUcGVlWDdaWFUzNko5cmxQMU1sTU5RcnhQUVZSb2JqMFhMMjR2S2lEY2xDN2hucjNsb3U4MnAzTUt2KzBWVFdKM2VsUzg5ZCswbWxieFR0eksrS1RPN3VyZmNPQ3J5RnREcGVlL1dHdkZ0L2JXMWVmVVpSZGFHTnNta2RodGlRNVhkTGVSTStwcmlLQ0E4cFZyQTBBQUFDY0w1S3VNeW5peDZvcDlxME9mUnAwME9TTDcxR0F1V2hrSjd2TG9lZTNmNjRwKzc3MXVVOVUrakUxQ3ZTK3p5b3VMaWRGTCs3OHdpTldWcEd2SkwzUTVYYVBJdCtQbzMvU3QzRUZJNUp0VERtZ0c0cDNqQmZ6N3owTFpmTTFSWEFGM2RmMktyM1hlNlRzTG9keUhQbXlPZTJxNzE5VVhCeDdPdm1QWEE0cU9TOURoN01TdE9ya0xxMCt1VXZya3ZZcXgxRXdZcHZWWlBaNS9IT3hQYlZvbHBVYm0vZFc0cTJmVmNweHQ2WWUxdkdjbEVvNUZnQUFRRzFoOW5mSXYyRzIvQnRtUzVJNi9SRVBsdFM0eEwzTzhaeE51a21CNGU1MTUvSGZaYjNrSC9JYjhKdzc1amkwUXM2NHphVWV4NVVaSjFPOXRwSk1DaHl4MFdPYk0zRjNtVVcra3VUWDk1OGVSYjZPWGZQbE9MU2k0QmdudHN2YzF2ZkFLYmFONzBxRkQ5VUYxU3NvTkE1cktWUDRCVEkzN0NCejQ2NHlSVndvNll3WkxPeDV5bHYwRDhsa2xyWHI3YkswdjFZcW5BRWxNRXpXN24rWHRmdmY1VHl4WGZZZFg4cXg3enZKbmx2bTY2Z3E1aVlYeTl5a2FEQVZVMmh6ai9kTGtvSkdicExyMUdHNThyTmtqcmpRSFE5OFlMbGN5ZnZseXN1U3VXblJNVnlaQ1hLbEhaRnlUc21aZGxUT1krdmxPTFpCenJoTlV1RkRnU1lHWXdFQUFLaXBLUFFGZ0ZyZ29jeDFlcXIrSGZvNitCSk5TbDJpcHpKVzZLR0c5MVhKdVRMejdEcWFXdlhUOFd5S1RWUGZWdlhVSWl4UWtuUWdLVnYzenQrbWpiRnBKZTV6S0NWYlYwWDZMdlJOenM3WDRxZ0VUVmkrWHduRmluaDNKV1Q2YlAvVHdZTE8yYmowWElYNG4vdC9wMGRTVHl2bTFPbHpQazVaTnNXbVZhaklOeWs3WDEvdmlDKzFUWnY2ZFhURGhZM2M2MlpUUVhGdm9ja3JEMmozeVV6OWRpeXR4RUxmYVd1OWk3TnpiQTUxZld1TlIyejgxZTMxNnBDTzVjNGZBQUFBT0IrVVZPeGJmMHVFanZ1dVN5MVRwaTFIUjdPVEtqZFJIemFkT3FTK0RUdXFSWjJDZTYwRG1mRzZkOE0wYlV3NVdPSStoN0pPNktyR3ZndDlrL015dFBqNFJrM1krYVVTY2t1K3Z5dEpackhwWVhlbUhkSGptei93eVBYNlpqMWxLdGJwZit4MGt0NDlzS3pFb3VTSzJuTHFzQ1RKYXJLb3JqWElhL3ZDMkEyU0NvcVdteTkreUdQazMrSmNLbDloYzFtS0grUExvNy9vaFM2M3V6K3J5bUJ6MnZYODlpL0tiZ2dBQUFERFdkb045bGozSC9Kdm1WdjFkNis3VGgxVy9vL1BsSGtjKys0RjhydGlyUGVHL0N3NTl2MVFybHhjK2RsRnkwbDdsYi95WmZlNk0yR0h6RzBIcW5peHJpc2pybURVM1UzdlM1Sk05ZG9xOFA0ZkpVdlpBNE00ajI5VS9zcUo3dEY2ODQrc2tRSkNaYjN3SmxtNjNpNXowKzd1dHVhbTNlWGZ0THQwMVhqWnQzOHUyOXIveUpXVktGZkc4WEs5cnJQaHlrbzg2MzFOOVNNOVNwcWRKM2ZKM1BnaW1TSTZlOFJkS1FjTGlueGRUdVhNNmlNNWJTVmxJMVhDQTVDdXM1ZzVCQUFBQUtXajBCY0FhcGwwUzZCYVZPSDk5ZnlkOFpxL3MvVEMwTXJ5L2Q2VFd2bElQMzJ5T1Zhdi9uUkFPZmJTTzBFZldiQlRUMzRYcGRBQXF3TDl6TEtZVE1wM09KV1JaMWQ2cnUvTzFjTXAyVXJQdGN2ZllwTFZiRlo2cmsyckRpZHJ6SklvU2RLUWp6YjYzTy9QNGxocWpoNzdkbmVwYlc3dTBzU2owTmZwa3U3N2Vwc2NMcGVhMUEzUTVGVUZIZnliajZmSjVaSk14YjVkU3NqTTA2U2ZEbWhSVklJazZVaHFqa3pqdmkveFhKTlhIWFFmRHdBQUFQZ3pLVjdzRzN2dFpBV2VUcExabkhYV3g1dC83RmZOUC9ackpXWllzdS9qTm1ubG9GZjBTZlFxdmJyN2EvZW90Q1Y1NVBkWmVuTExSd3IxcTZOQWk3OHNKclB5blRabDJIS1VianUzQnlCZjM3TkFOcWRkb3pwY3IrdFd2NkxUeFhLWnVHdWVKdTJhcHdDem4vek1GdGxkempKenJhZzk2YkZ5eWVWUlRKenZ0Q3NtNjZSbUhGanE4Wm1VVk9RckZSVG9XdWZkVnFtNXBkdE82L0lWejJ0U3Q3dDFaYU11Q3ZjUDlzaXp2Snd1cDVMek1yUXROVWJUOWkvUkJoOVRKd01BQUtEbUtWN282MHJlTDFPRGR1NTFaOXhtNVgwN1FzcE5ML000OW8zdlNua1pNcmNaS0ZPZCtwTExLVmRhckd5YlA1QXJzM3o5US9hTjcwcE9tNnpkNzFYdU4vZDZqSjVyV3o5TnR2WFRDa2JjTlZzbGw3MW94Tm5DL0ZPalpkL3lrYXlYanZSNWZGZjZNVGtPL1NUN25vVnluZlRSeDVHWElmdU9MMlRmOFlWTURUdktldkU5c25hK1dRb0lMZGdlRUNwbmVxd2tLZi9iUjh2MW1pcVRiZDBVMlgrYjRSWDN1K29sV1hzOUtFbHlwUjJSS2JSNXdYdVVreWJIOFkyeXJaeW9nTHUvbHFsdVU4bnNKK1dreWhHL1ZiYlZyeGFOdEZ4aWthOEtDb0duUmxiRlN3SUFBTUE1TXJsY0xsZlp6UUFBRmVWYzdqbHlxV1hWcHdabElsMlhFNlVQVXo3WEJ2KzI2cGNmclRzYVBxd05nWCtPRzNWL2kwbjVEdjRycTRuTUpxbU9uMFZaK1VXVjVTWkpBVmF6L0MxbU9WMHVqMjNWelhIMS9SN3I1aUhKQm1VQ0FBQ0FxdkwrRnMvMVJ3L2NZa3dpRlZCdnZVdjFOa2haUFlOMDZtcUw3Szdzc25lcUFmek4xbElMVjZ0YlhXdWdNZzJjYWhmbE43dkRJby8xUjg1eUZHc0FBSUR5bUxSeWtNZjZzOXNPRzVSSjlUTzNHU2hMdThHeVJGNGorKyt6NURpMlhvRjNmaVhidGs5bDMvaGU2UVdnVmNVdldMS2Q1VDFQUUtpQ0hsb3RWMzZtWEtkaTVFemVKMmZpSGpuak5zdVZlYUxpeDdNR3l0SnBtS3dYM3lQbFpTcnZ2L2VjWFY0NEoyLzI4T3kvZkhuUVNvTXlBUUFBcUZrWTBSY0Fhb0VmZzdwb1NLUFI2cGQzV0UvVnYxMngxdnBHcDFScEtQS3R1Wnd1ZVJYeXVpVGwycDNLTFdQMFpRQUFBS0MyU3UxdlVtcC9TY290dUlBK1Q5U2tJbDlKRlBrQ0FBQUFaM0RHL0N4bnpNK3lyWGhSc3ZoTGpuemx6TzRuVmZJc0Z4Vnl0a1cra3BTWG9aeDNLL0VwTVh1dUhMdm15N0ZyZnNGb3VBQUFBRUFOUXFFdkFOUVNVZjdORk9YZnpPZzBBQUFBQUFBQUFBQUFZS1RDNGw0amkzeHJNaU5HTndZQUFBQktZVFk2QVFBQUFBQUFBQUFBQUFBQUFBQUFBQURlS1BRRkFBQUFBQUFBQUFBQUFBQUFBQUFBYWlBS2ZRRUFBQUFBQUFBQUFBQUFBQUFBQUlBYWlFSmZBQUFBQUFBQUFBQUFBQUFBQUFBQW9BYWkwQmNBQUFBQUFBQUFBQUFBQUFBQUFBQ29nU2owQlFBQUFBQUFBQUFBQUFBQUFBQUFBR29nQ24wQkFBQUFBQUFBQUFBQUFBQUFBQUNBR29oQ1h3QUFBQUFBQUFBQUFBQUFBQUFBQUtBR290QVhBQUFBQUFBQUFBQUFBQUFBQUFBQXFJRW85QVVBQUFBQUFBQUFBQUFBQUFBQUFBQnFJQXA5QVFBQUFBQUFBQUFBQUFBQUFBQUFnQnFJUWw4QUFBQUFBQUFBQUFBQUFBQUFBQUNnQnFMUUZ3QUFBQUFBQUFBQUFBQUFBQUFBQUtpQktQUUZBQUFBQUFBQUFBQUFBQUFBQUFBQWFpQUtmUUdncXRUdDZySGFQaWpCb0VRQW5NbnI5ekcwbXpHSkFBQUFvRW8xQ1BKY2IrVGYxSmhFQVBoMDV1OWt3em9HSlFJQUFHcU5KaUdSSHV1cC9sYURNZ0Z3cGpOL0g1dldiVzlRSmdBQUFEVVBoYjRBVUVWTW9SZDVyTi9SK0hlRE1nRndwak4vSDAwVStnSUFBUHdwblZrMGVFbklaY1lrQXNDbk0zOG5LZlFGQUFCVnJVbmRkaDdyKytxSEdKUUpnRE9kK2Z0SW9TOEFBRUFSQ24wQm9JcVlXdDd2c1Q2dTlROTZzdVZ5ZFE2T055Z2pBSjJENC9WMDYyVWExL29IajdpcDVYMEdaUVFBQUlDcTFDbkNjMzFJL2R0MFRiMmIxRFNncFRFSkFaQWtOUTFvcWNIMWI5YVErcmQ1eE0vOG5RVUFBS2hzbDdTNDBXTjlZK053Ylc0VXBwUkFmNE15QXBBUzZLOU5qY0sxc1hHNFI3eFg4NzhZbEJFQUFFRE5ZM0s1WEM2amt3Q0FQeXZYbnJGeXhYNWlkQm9BU21GcTlRK1pPdjNiNkRRQUFBQlFSZFlkay9Za0daMEZnTEowYVNSZFJnMCtBQUNvQmovc202Yk5jVXVNVGdOQUtTNXRjYk91Ny9pNDBXa0FBQURVR0l6b0N3QlZ5TlR4WlNtd3VkRnBBQ2hKWUhPWk9vdzNPZ3NBQUFCVW9UNHRwQkFHNXdKcXRCQi82VksrUGdFQUFOVmtjUHRIRkJiUXlPZzBBSlFnTEtDUkJyWDdoOUZwQUFBQTFDZ1UrZ0pBVmJLRXlOeC9qUlF4Mk9oTUFKd3BZb2pNbC8waVdVS016Z1FBQUFCVnlNOHMzZFpaYWhWbWRDWUFmR2tWSnQzZXVlQjNGUUFBb0RyNFcrcG9STi8zMWI1Qkg2TlRBWENHRGczN2FVVGZEK1J2Q1RJNkZRQUFnQnJGNUhLNVhFWW5BUUMxZ1N0dXJwUzhXcTZzdlZMV2ZxUFRBV3Fua0F0bEN1a2tOYnhhcHVaM0c1ME5BQUFBcXRuK1pPbDRoblFxUjByTk5Ub2JvUGFxRnlqVkQ1SmFoRWtkR3hpZERRQUFxTTIyeFMvVDRWT2JsWmdWbzZUc28wYW5BOVJLallJdlVLT1FOb3BzMEZ2ZG13NHhPaDBBQUlBYWlVSmZBQUFxWVA2T2VOMzE1VmIzK3VRaEhmWGkxZTBOekFnQUFBQUFhcDg3MXIycGIySTNTSkxxV1B5MWR2Qy8xTE5lcE1GWkFRQUFBREJDL3RyL0tuZkpUUGQ2MFBEbjVkZUxnbEVBQUFEOGVUQWhHZ0FBRmZENTF1TWU2K09YNzlmQjVHeURzZ0VBQUFDQTJpZlhrZTh1OHBXazA0NThQYkp4bG9FWkFRQUFBREJTL3BibEh1czVpNmJKbFoxbVVEWUFBQUJBNWFQUUZ3Q0FDcmd3SXNRcjl0U1NLQU15QVFBQUFJRGFLZERpcjlaMUlqeGlXMUlQNjdPWTFRWmxCQUFBQU1CSWxrYXRQUVA1T2NyNzhTTmprZ0VBQUFDcUFJVytBQUJVd05NRElsWEh6K0lSKzM1Zm9sWWNURElvSXdBQUFBQ29mVjYrYUxoWDdKbHRuK3EwUGMrQWJBQUFBQUFZeVgvUTN5V1RaK2xEL3NZbGNwdzhZbEJHQUFBQVFPV2kwQmNBZ0Fwb0docWc4WVBhZThWSExkb2xoOU5sUUVZQUFBQUFVUHM4MEhhUUxnNi93Q09XbkplaFYzYlBOeWdqQUFBQUFFYXhOTDVBL3YxdThvcm5MbnpMZ0d3QUFBQ0F5a2VoTHdBQUZmVE1nRWkxQ2cveWlCMUtPYTBaNjNreUhBQUFBQUNxeSt6ZUk3MWlVL2Q5cDJQWnpMZ0NBQUFBMURZQjF6NGtCWVY0eEJ3eE8yWGIrYk5CR1FFQUFBQ1ZoMEpmQUFBcXlNOWkwclFidTNqRkoveHZuMUp6YkFaa0JBQUFBQUMxVDUrR0hmVFgxbGQ0eE93dWgwWnYrZENnakFBQUFBQVl4VlNucmdLdmZkQXJudnY5dTNMWjh3M0lDQUFBQUtnOEZQb0NBSEFXYnVuYVJBUGExUGVJWmVZNTlNS1Ard3pLQ0FBQUFBQnFueWs5N2xlUXhkOGo5bTNjNy9vbE1jcWdqQUFBQUFBWXhhL2ZNSmtidGZhSXVkSVNsYjltbmtFWkFRQUFBSldEUWw4QUFNN1NyRnU2eVdMeWpNMys3YWoybk13eUppRUFBQUFBcUdXYUJ0WFg4NTF2ODRxUDJQU2VIRTZIQVJrQkFBQUFNSXJKYkZIZ3JVOTV4Zk5XelpVekk4V0FqQUFBQUlES1FhRXZBQUJucVhQakVJM29lNEZIekNWcDVLS2R4aVFFQUFBQUFMWFFzNTF1VWNzNkRUMWllek9PNjczRHl3M0tDQUFBQUlCUnJHMHZsclh6Wlo1Qlc1N3lmcGhsVEVJQUFBQkFKYURRRndDQWMvRHFrSTZxRitUbkVmc2w1cFFXN2s0d0tDTUFBQUFBcUYwQ0xINmEydU4rci9qNEhWOHFOWjhaVndBQUFJRGFKbkRZYU1sczhZalp0djBrKzdFOUJtVUVBQUFBbkJzS2ZRRUFPQWYxZ3Z6MDZyVWR2ZUpqbGtRcHorNDBJQ01BQUFBQXFIM3VhSFdacm9qbzdCRkxzMlhycFoxZkdaUVJBQUFBQUtPWTZ6V1cvNEE3dmVLNUM5NHlJQnNBQUFEZzNGSG9Dd0RBT1JyUnQ3VTZOd3J4aUIxTHk5SFVYNklOeWdnQUFBQUFhcC8zZW8vd2lyMTc2RWZ0U1k4MUlCc0FBQUFBUmdxNDVqNlpnc004WXM0VGgyVGJ2TXlnakFBQUFJQ3pSNkV2QUFEbnlHSTJhZGF0M2J6aXI2MDZxS1RzZkFNeUFnQUFBSURhcDNOWVN6MFNlYTFIek9seWFzU205d3pLQ0FBQUFJQlJUUDZCQ2h6cS9UQmc3Zy92eVpXZmEwQkdBQUFBd05tajBCY0FnRW93b0UxOTNkeWxpVWZzdE0yaFo3N2ZZMUJHQUFBQUFGRDcvTHY3M3hWaURmU0lyVTNhbysvaWZqY29Jd0FBQUFCRzhidmtlcG1idHZPSXViTFRsYjl5amtFWkFRQUFBR2VIUWw4QUFDckpPemQxa1ovWjVCR2JzL1c0dHNkbkdKUVJBQUFBQU5RdTlmeEQ5R3EzdjNyRkg5djhnV3hPdXdFWkFRQUFBREJTNEcxUGVjWHkxc3lYTS9Xa0Fka0FBQUFBWjRkQ1h3QUFLa21yOENBOWMyV2tWM3pFd3AwR1pBTUFBQUFBdGRQajdXOVFaSWpuakN1eHA1UDE5djRsQm1VRUFBQUF3Q2pXVnAzbDEyT3daOURwVU81My8yZE1RZ0FBQU1CWm9OQVhBSUJLTkg1UWUwVUUrM3ZFTnNhbTZmT3R4dzNLQ0FBQUFBQnFGNHZab2xtOUgvV0tUOXcxVDBtNTZRWmtCQUFBQU1CSUFVTkhTSDRCSGpGNzFEclpvM2NZbEJFQUFBQlFNUlQ2QWdCUWllcjRXVFJsYUdlditMaWxlM1hhNWpBZ0l3QUFBQUNvZlFZMzZhNmh6WHA1eEhJYytScTNZNDVCR1FFQUFBQXdpam0wZ1FLdS9wdFhQSGZoVzNJNTZic0JBQUJBelVlaEx3QUFsZXplWGkzVXAyVzRSK3hFWnA3K3RlcWdRUmtCQUFBQVFPMHpyZWREc3Bvc0hyRlBvbGRwZTJxTVFSa0JBQUFBTUlyL2xjTmxDbS9rRVhNbUhwWHR0eVVHWlFRQUFBQ1VINFcrQUFCVWdmZHU3ZVlWbTdJbVdzZlNjZ3pJQmdBQUFBQnFuM1oxbStxSmpuL3hpais2YVpZQjJRQUFBQUF3a3NucXI2QWIvK2tWejEzK29WeW5NdzNJQ0FBQUFDZy9DbjBCQUtnQzNadUY2dDZlTFR4aWVRNm5ubG9TWlZCR0FBQUFBRkQ3dk54MXVCb0doSHJFZms4NXFLK09yalVvSXdBQUFBQkdzVjUwcFN4dHpoaW9KU2RMZVNzK01TWWhBQUFBb0p3bzlBVUFvSXBNK1V0bjFmSHpuQ1oyd2U0RS9SSnp5cUNNQUFBQUFLQjJxZXNYcE5jdi9wdFgvS210bnlqUFlUTWdJd0FBQUFCR0NyejFLYTlZL3ZyRmNwdzhZa0EyQUFBQVFQbFE2QXNBUUJXSkNQYlhoRUh0dmVJakYrNlV5MlZBUWdBQUFBQlFDejNVOWhwZEhINkJSeXdoTjFYLzJ2T05RUmtCQUFBQU1JcWw4UVh5NzN1VFo5RGxWTzdDdDR4SkNBQUFBQ2dIQ24wQkFLaENUdytJVkt2d0lJL1luc1FzdmIveHFFRVpBUUFBQUVEdFlqS1pOTHYzU0svNHYvY3MxSWtjWmx3QkFBQUFhcHVBNng2V0FqejdiaHd4TzJYZjg2dEJHUUVBQUFDbG85QVhBSUFxNUdjeDZaMmJ1bmpGbi85eG56THo3QVprQkFBQUFBQzFUNStHSFRTODFXVWVzWHluWFdPMmZteFFSZ0FBQUFDTVlxcFRWNEZESHZLSzV5eDVWeTRIZlRjQUFBQ29lU2owQlFDZ2l0M2NwWWtHdEtudkVVdk5zZW1sLyswM0tDTUFBQUFBcUgzZTd2bWcvTTFXajlqOFk3OXFZL0lCZ3pJQ0FBQUFZQlMvL3JmSTFLQzVSOHlWRWlmYjJtOE15Z2dBQUFBb0dZVytBQUJVZzFtM2RKUEY1Qm43djE5amRDZ2wyNWlFQUFBQUFLQ1dhUnBVWHk5MHVkMHIvdWltV1hLNVhBWmtCQUFBQU1Bb0pyTkZRYmVNOFlybnJ2eE16cXcwQXpJQ0FBQUFTa2FoTHdBQTFhQno0eENON0hlQlI4emhra1l0Mm1WUVJnQUFBQUJRK3p6WDZWWTFDYXpuRWR1UmRrUWZSZjlrVUVZQUFBQUFqR0x0Y0ltc25mcDdCdk55bExkc3RqRUpBUUFBQUNXZzBCY0FnR3J5eXJVZFZTL0l6eU8yNG1DeWx1NUxOQ2dqQUFBQUFLaGRBaXgrbXRiclFhLzQ4enUrVUtZdHg0Q01BQUFBQUJncDhNWi9TbWFMUjh5MmFaa2M4WWNNeWdnQUFBRHdabkl4TDEydFlCcjN2Yys0NjQyL1ZLak53UGZXYTAzTUthODJxeC9wcDRHUkRTcTF6Y1FWQnpUcHB3TmViVjYrcG9NbUR1NVFxVzErUHB5aXE5N2Y0TlhteWpiMTlmT0kvcFhhUnFxOHorTmNQck05VHc5VXAwWWhwYllwL25uYzhjVVdmYlByaEZlYnIrL3BwVHU2TlpWVU1ETHByTitPZXJXWmVYTlhqZnBqSk5QeWZCNHoxeC9SWTkvdTltb3pxbDlyemJ6NW9vTHo3b3pYOExsYnZkcmNjVkZUa1VvU3JBQUFJQUJKUkVGVWZmMjNYcExLOTNsRW5jeFUxN2ZXZUxYcDNDaEVVVThQbENRbFp1V3I4YXYvODJvVEVleXZ4SmV1ZGErWDUvT0ltUFEvSlovTzkycVQrTksxaWdqMkx6ajMxSisxTnpITHEwM1VVd1BWdVRHZldYVi9acFhOMTN2VnJrRWQ3WG42S3ZsWlRGVjJYZ0FBS21MVHFZTzZkUG16UHJlOTNIVzRKbDUwbHlScDRxNTVtclI3ZnJXMCtUbHh0NjVhT2NHcnpaV051dWpuUVpQUDJ6YVNaUHJxRnE4Mmt1UzZlOUY1M1diZ3l2RmFreGpsMVdiMW9GYzFzRkhYUDNXYjZ2emQ0UGVRMzhOemJXUGs3MCtYc0phNktLeTEvdG5oQmwwZTBjbG5ybFdsei8rZTFlOHBCejFpVDE4NFRGTjYzRit0ZVFBQWdNcmxUTmlodkMrRytkeG03ZitFL1BxUGtTVFoxcjh0Ky9wM3FxV05NM2FEOHViZjdkWEczS0tQQXU2YVgrdmJTRkxPbEF1ODJraFMwRE5IYUNNcGI5NXdPWTl2OUdvVE1Qd3JtVnYyKzlPME1UVm9MM1BFaGJKMnVVM21OZ085OXExS3VUKzhwL3cxOHp4aWxwYWRGUHo0ckdyTkF3QUFBQ2dKSS9vQ0FGQ05SdlJ0cmM1L0ZOa1hPcFJ5V2pQV3h4aVVFUUFBVW1KdXVyNkwrOTI5bm0zUE16QWJBRUJ0RVpVZXEzbkgxaW5FR2xqdDU1N2RlNlJYN0ozOTMrdFFwdmNEc3dBQW9BWTduU3pIb1JWRjY3YlR4dVVDNEp5NFVnN0tzVytKWkEybzluTUhETHBYcHVBd2o1Z2pkcTlzMjFkV2V5NEFBQUNBTHhUNkFnQlFqU3htazJiZDJzMHIvdktLL1VyTnNSbVFFUUNndGx0NWNxY3VXdnFFN3Rzd1hVZXlFeVZKM2V1MU1UZ3JBRUJ0Y1dXakxoNy83OWhkam1vNWIvZDZiZlNQeUdzOFluYVhRMk8yZmx3dDV3Y0FBT2ZPZWZSWDVYdzZSUG5MbnBZclBWYVNaRzdVeGVDc0FKd0xjNHMrN2hGL0pVbE9lN1djMXhSWVI0RTNQT29WejEweVV5Njc5MHlkQUFBQVFIVXp1Vnd1bDlGSm9Pb1ZuNTYrS3Fla0I0RHpWWFgvTzNucm5NMWFGSlhnRVh2azBsYWFmWnQzRVRBQUFGWHBybCtuYVA2eFh5VkoxemJwcnVWWHZXeHdSZ0NBMnVKZ1pyek1Kck1pUTVwSWtuNU8zSzNQWTM3V1IzMGVxNWJ6SitXbXErMlNFY3F5NTNyRS8zZlZ5eHJjcEh1MTVBQUFBTTVlL3BMSDVOaGY4TDJ1dWZVVkNyampjNE16QW5BdVhLa3hrdE11VTRQMkJldUpVYkx2bWkrL1FhOVV6L2xkTG1WUGUxak9FNGM4NGdIWDNLZUFheCtvbGh3QUFBQ0FrakNpTHdBQUJwaDJVeGNGV0R6L0cvN2c5MlBhY3pMTG9Jd0FBTFhSdktOcjNVVytmUnEwMS9SZS96QTRJd0JBYmRLK2JqTjNrZS9zUTh0MTFjb0oramg2cGVZZFhWc3Q1NDhJRE5QRWkrN3lpby9jTkZzT1ovV01MQXdBQU02T1k5OTNSVVcrVGJ2TGY5QkVnek1DY0s1TTlkcTRpM3p0TytZcWQ4NVEyYmZOa1dQZmQ5VnpmcE5KZ2JjOTVSWFBXLzJsbkJrcDFaSURBQUFBVUJJS2ZRRUFNRUNyOENBOVBhQ3RSOHdsYWVTaW5jWWtCQUNvbGQ0N3ROeTlmRU96WHVvWTJ0ekFiQUFBdGRtSm5GVDNjdkgvbjZyYTZBNUQzY1hHaFE1bkpXakd3V1hWbGdNQUFLZzQrL2E1N21WTG02dGtxaDlwWURZQUtwc3JPOUc5WFB6M3ZhcFpXM1dXWC9kQm5rR0hUWGxMWmxSYkRnQUFBSUF2RlByV0VxNDMvdUwrQXdEd1pzUy9reThPYXErbWRRTThZci9Fbk5JM3UwNVVXdzRBZ05ydFNGWlJwOG53VnBjYm1Ba0FvTGE3dmxsUDkzTHgvNStxbXAvWnFuZDZQZVFWSDc5enJsTHptWEVGQUlDYXlwVngzTDFzdVpDK0wrRFB4dEptb0h1NStPOTdkUWo0eXlqSjR1Y1JzKzFZTGZ1eFBkV2FCd0FBQUZBY2hiNEFBQmlranA5RmI5elF5U3YrOVBkN2xHZDNHcEFSQUtDMitVZTd3WHE1NjNDOTNIVzRJdXMyS1hzSEFBQ3F5SVdoTGR6TENibXBwYlNzZkVPYlhhSnJHbC9zRWN1eTUrckZIZFUzY2hnQUFLZ1k2eVVQeTlyL0NWbjdQeUZUZUd1ajB3RlF5Y3pGUnVsMlpTZFY3N2xER3loZzBOKzg0cmtMM3BMTDVhcldYQUFBQUlCQ0poZFhvd0FBR0tydmpIWGFHSnZtRVh2MTJvNGFQNmk5UVJrQkFBQUFRUFV6ZlhXTGU5bDE5NkpxUGZlaHpCUHErTU5qY3JvOEg3cU11bUc2T29lMXJOWmNBQUFBQUVnNVV5NXdMd2M5YzZSYXorMnk1eXZyemIvSmxlWTUyMGpRN1dQbGQrblFhczBGQUFBQWtDajByVFZNNDc1M0wxZm50UFFBY0w0dzh0L0o3ZkVaNnZIT0x4NnhPbjRXSFhyMmFqVU5EYWpXWEFBQUFBREFLRDhuN25ZdkQyelV0ZHJQLzlUV2ovWDIvaVVlc1NzaU91dVhhMTZyOWx3QUFBQ0EyczYyL20zM3NsLy9NZFYvL3AwL0srZUxpUjR4VTNDWVFzWjlKVk5nbldyUEJ3QUFBTFdiWmVMRWlSUExib2J6M2FTZkRyaVhKdzd1WUdBbVZXLzA2TkZhdkhpeDZ0V3JwMWF0V25sdHo4N08xcnZ2dnF1MHREUzFhOWZ1ck02Um1wcXE1NTU3VG5GeGNhcFhyNTdxMWF0M3JtbmpMT3pZc1VNelo4NVV0MjdkVktkT3piaWhQaDkvL25KemMvWE5OOS9vcDU5K1V0KytmYy9wV09jekkvK2RiRkkzUUVkU1QydkhpUXgzek9aMDZXUldubTd0MnJSYWN3RUExQzZUZHMvWG1zUW9yVW1NTXFTZzZtdzk4OHd6V3JCZ2daeE9weTY4OE1KcVBYZGFXcHIrOWE5L3FWbXpabXJZc0dHNTlsbTZkS21tVEptaXRXdlhhdkRnd1ZXYzRaL2Y0Y09IOWZ6enordjc3Ny9YMEtGRFpUS1pKRW1USjAvVzNMbHpGUmdZcU1qSXlES09BcHc3N3FVcTN3WEJqZHgvak5DLzRZV2FkZkJINVRwdDd0aXgwMG5xRnQ1YW5SalZGd0NBR3NXK2ZwcWNzYi9KR2Z1YnpDM1BqMnN4K3BacWx0VFVWTTJkTzFlYk4yOVdyMTY5akU2blVpMWF0RWhMbGl4Um5UcDExTFNwN3o2R2VmUG02Zi8rNy84VUV4T2pQbjM2VkhPRzVXTnAyYy85eDVEek43NUE5a05iNVVvN1dSUzA1VWtPdTZ3ZGVodVNFd0FBQUdvdnE5RUo0TS9CNFhBb0x5OVBlWGw1U2s5UFYycHFxazZkT3VYeEp6VTFWUkVSRVJvN2Rxelgvc2VQSDlma3laUGxjcmwwKysyM24xUG5kMHhNakhKemM1V1JrZUZ6Kzh5Wk03Vml4UW90WDc1Y3JWdTNWcWRPblNwOGppMWJ0bWpQbmozYXMyZVArdlVyLzgzbDBhTkg5YTkvL1V1U05IMzZkQVVFRkkzVXVYanhZaDA0Y0VCanhveVJuNStmTzc1eDQwWXRXN1pNRHovOHNKbzNiKzUxekFVTEZ1aC8vL3VmV3Jac3FmSGp4MWY0dFp5dnRtM2JwbkhqeHNubGN1bllzV09hUG4yNndzTENLdVhZcDA2ZDBySmx5M1Rnd0FGTm5EalJYVGhRSGpYNTU2OGtYMzc1cGI3NjZpdEowdURCZzlXbFM1ZHpQdWFaUHY3NFkyM2N1RkZ0MjdiVnVISGp2TGJ2M2J0WG4zLyt1WjUrK21rMWFOREE1ekZpWW1LMGRPbFMrZm41NlpGSEhxbjBISTMybjZHZDlkK2RKM1RhNW5ESHZ0Z1dwOGY2dDFHZlZ1RUdaZ1lBK0RPYnVHdWVlL25scnNNTnpLVElybDI3TkdQR0RFblNxNisrcWthTnZJdTlvcU9qbFptWnFWT25UbFhvMkI5KytLRTJiZHFrWHIxNm5mWDF4T1RKazdWanh3NGRPWEpFNzczM1hya2VPRXROVFZWMGRMVEN3L2svL1d5Y1BuMWFZOFlVak56ejhzc3ZLeWNuUjlIUjBaS2s0cE1VeGNiR0tqbzZXbWxwYVI2eGQ5OTlWN2ZkZHBzdXVlUVNuOGQzT3AyYU5HbVN3c1BEZGVtbGwrcXl5eTZyY0k1YnQyN1Y3Tm16Uzd6ZVBSdExsaXpSOTk5L1gzYkRNL3o5NzMvWDVaZGZYaWs1bE1WdXQydkdqQm5xMkxHanJyLytlcDl0TWpNejljb3JyMmpZc0dIVmxsZDFxWTU3S2FOTW1EQkJpWW1KdXVlZWV6Umd3QUNqMDZrMmRmMkM5RWIzZS9Yb3Bsa2U4U2UzZnF5aHpTNVJnTVd2aEQwQkFFQjFzNjJmNWw2MjluL1N3RXpLcjdLLzI1ZWtHVE5tYU5ldVhXcldySmxlZnZubEN1MDdkKzVjSFR0MlRIMzY5TkhWVjE5ZEtmbWNUOTU3N3oydFdyVktrdFN2WHo5ZGRORkY1ZDYzc3ErWFI0MGFKWWZEb1ljZmZyakVlOWQ1OCtacDllclZhdGV1bmMrKzFrSjJ1MTN6NTg5WFNrcUtzck96MWFOSEQ1L3RrcEtTRkIwZHJmcjE2NWQ0cksxYnQrcmJiNy9WNk5HalMreTdrYVJubjMxVzZlbnBldXl4eHlyMFBwNFBBbTk5U3RsVDcvZUk1YS83UnY1OWI1SzVvWGUvTFFBQUFGQlZLUFJGaFJ3NGNFQnZ2UEdHdTZpMzhJL1Q2U3pYL2lhVFNRODg4SURYeUZlelo4L1c0Y09IRlJBUVVPVlBqWTRjT1ZJN2R1eFFZbUtpSmsrZXJQZmVlMDkxNjlZdGRaOW5ubmxHbVptWjd2V1VsQlQzOHZUcDAzM3VNMkRBQU4xenp6MGVzYnk4UEhlSGRQSDNyTEJUMkc2M0t6RXhVWk1tVFZKd2NMQ2lvcUkwZWZKazVlYm1Lam82V2pObnp2VEtOU1VsUmRIUjBSVXFScTBPT1RrNW1qMTd0anAwNktBYmJyakJZMXRLU29wZWVPRUZTZExUVHordERoMEtSaytkT1hPbWR1N2NXYTdDaXg0OWVtak1tREdhTm0yYTR1UGo5ZnJycit2MTExK3ZsUGRoeTVZdCt2VFRUeVZKcTFldnJ0UXZ1SXo4K1N2SmJiZmRwa1dMRmlrM04xZnZ2LysrM25ubm5YTHRWeWczTjFkcGFXbnVBditVbEJRbEpTVXBNVEZSQ1FrSmV2amhoM1h5NUVsRlIwZkwzOS9mNS82dnZQS0trcE9UTlhyMGFMMysrdXMrUjBQZXRtMmJGaTllTEVtNi9QTEwxYmx6NXdybFdkTkZCUHZycFd2YTY3bGwrenppSXhidTFMWW5hMC9IT2dEZ3o2WHdPbGVTL3ZPZi95ZzBOTFRNZmJLenM5M1h6RGFicll6V0ZaT1FrS0RvNkdnMWE5Yk1IWnMrZmJxaW9xTEszUGZ1dSsvV3dJRUQ5ZEJERCttSko1N1FpUk1uTkdQR0REMzc3TE9WbWlPOE9aMU85ODlFWGw1ZXVmYXgyV3hhc0dDQjVzeVpJNXZOcHQyN2QydjI3TmtlbjMyaEJRc1dhUDM2OVpLa05tM2FuRldPV1ZsWlh0ZTdvMGVQTG5lK3Z1NkJDZ3ZFSytyTWh3NExDOXpQMWFCQmczVG5uWGQ2SGZ1SEgzN1FEei84b016TVRLL3RrdlRPTys5bysvYnQycjU5dThhT0hhdHJyNzIyUXVkOSt1bW5sWldWVmFGN25PcHlydmRTeFczYXRFa2ZmdmloSk9tbGwxN3krYUN2TDFWMTczMzA2RkdkT0hGQzZlbnBrcVRQUC85YzY5YXRLMWRPNS9KWlRkbzkzNzFzMUFNb0QwY08xclQ5UzdRMzQ3ZzdGbnM2V1ZQM2Zhc1h1dHh1U0U0QUFNQTQ1M0k5V3RYZjdVc0ZnMmhFUjBjcktDaW9Rcm5aYkRZdFdyUkk2ZW5wU2s5UFArdCtrR25UcG1udjNyMCt0M1hxMUtuRWJXZHEwcVNKSmsyYWRGWTVuSzFSbzBacHk1WXRTazlQMTlTcFUvWCsrKy83N01Qd3BiS3ZsdzhmUGl5bjArbng4M0ttd3NMY3NqN3JsU3RYS2lVbFJXYXpXUTg5OUpBa0tUNCszdXY5VFU1T2xpUkZSVVhwMFVjZjlkaDIzMzMzNmVLTEw5YlVxVk9WbUppb3FLZ285ZS9mWC92MzcvZG81K2ZucHhrelppZ21Ka1pwYVduS3pzNzIyRjdlUXVHUzJHdEFRYitsOFFYeTYvTVgyVFlXZXhEWDZWRHVraG1xODhEcmh1UUVBQUNBMm9sQ1gxUklUazZPamgwN1ZxNjJWcXRWb2FHaENnc0xVMmhvcUh2NTFLbFRIb1crYTlldTFXKy8vU2Fwb0JDNHRLZFFTekorL0hpMWJPbDdDa1ZmSGZmNStmbVNwTVRFUkQzenpETUtDZ3FTMCttVXcrRlF2WHIxTkhueVpJLzJSNDhlOVJnVnFyaVNPbDdMTTFKclFrS0NYbm5sRlZtdFZvV0ZoU2tsSlVVN2R1elE0NDgvcnZEd2NCMDhlRkM1dWJtU3BKQ1FFSTBmUDE2ZE8zZjJ1dUdXVkdLQmErR0l2eVhwM3IyN1JvNGNXV2F1RmZYT08rOW81Y3FWV3Jac21jTEN3anhHeGJMWmJPNzNMU2NueHgwL2NlS0VWK0ZGYWE2Ly9uclo3WFpObno1ZFc3WnMwYkpseTd3Nk5uMnB5QmN1MDZkUDEvejU4MHR0VTFqMFVkTCtOZlhucjFCWVdKaUdEUnVtK2ZQbmE4K2VQZHE4ZVhPSlQ0d1g1djNDQ3k4b016TlRtWm1aWlJiZ2JOdTJyZFR0Z1lHQmV1T05OelIyN0ZnbEppYnF5U2VmMU91dnY2N05temZybDE5K2NiY3JQbHJiaEFrVHZCNFk2TmV2bis2LzMvT3A2dlBOVTFkRTZ0ME5SM1VzcmVqM1l2dUpESDIyNWJqdTY5WEN3TXdBQURnN2hjV1BVc0dJTWpWUjRUVm9XUW9MTmp0MTZxUmJicmxGQ3hjdTFJb1ZLelJ3NEVCZGV1bWxWWjBtU2pCcTFDajNjdUhudUdQSERpMVpza1FuVHB5UUpGMTg4Y1VhTTJhTXovdU1tSmdZZmZiWlorNzFwVXVYYXRteVpUN1A5ZVNUVDFib09ydHd0by95S08wZUtEZzQyT3ZhMTVlRWhBU2ZoY1dGQmU3bnFudjM3bDZ4Kys2N1QvdjM3OWZ1M2J2MXdRY2Z5R2F6ZVhSWUwxMjZWR3ZXckpGVU1PSnRSWXQ4cFlMUE5Tc3JxMGFPbGx2UmU2blNwS2VuK3h5cHVpelZjZTh0RmR3SGx2Zm42R3htcmlsVUUwYWFONWxNZXEvM0NGMjUwblBXcE1sUi85WERrWU1WRVZnNXN3a0JBSUR6dzdsY2oxYjFkL3VTM01ldjZJeUhxMWF0Y2hlcHhzVEUrT3gzS3MxMTExMm5XMjY1UmZIeDhTVytsckN3c0hKZlF4YjJtMVNtWDM3NVJYUG56aTIxVGVHZ1BIRnhjUm96Wm95Q2dvTGtjRGprY3Jua2REcmxkRHJkeXlOR2pOREZGMS9zOHpqVmRiMWNGcWZUcVMrLy9GSlNRUjlhZkh5OFB2bmtFL1h0MjdmRS9JclBtbE1vTXpOVHdjSEJtamx6cGw1OTlWWHQzTG5UNTcxeThSbEt6eFFiRzZ0WFhubEYyZG5aU2twSzBzeVpNeXM4V0U5Tkdiazc4UHBIWmR1K1Vzb3J1cSt5NzkwZys0SE5zblk0dTN0QUFBQUFvS0lvOU1WWkd6VnFsQm8wYUtEQXdFQUZCUVY1L0IwY0hGeXVwNGVUazVQMTl0dHZ1OWNMUjY2dHFHKysrVWI3OWhXTWdsbllzZm5GRjEvbzIyKy9MZk40WjI3M05UVndvZUhEaDZ0Mzc5NTYvZlhYM1U5ZTkrdlhUN2ZlZXF2NzV2U2pqejRxOXhQSytmbjVPbmp3b0ZjOE5qWldzYkd4SHJIQ2R1SGg0WXFLaW5JLzdWMll4N0ZqeDd5K2lIbjQ0WWVWbkp4YzZudlFwRW1UY3VWYVVhTkdqZEtlUFh0MDRzUUp2ZmJhYTNyampUZXFaTHFlRzIrOFVWdTNidFc2ZGV2MDRZY2Zhc0NBQVFvSkNTbDFuNHA4NFZKOFJMbVNMRisrM0QxZGEwMzkrWnM2ZGFvT0hEaFE0ckdMZjlrNGZmcjBFbjkvaHcwYnB1dXV1MDRuVHB3bzhZdTN1blhycWtHREJvcUlpRkRqeG8zVnBrMGJIVDkrM0dmYlFxMWF0ZExVcVZQMXpEUFBLQ1VsUldQSGpsV1hMbDFLZlA4eU1qSzhSaXFMakl3czlSem5BeitMU2ROdjZxS2I1MnoyaUkvOVlZL3U2TlpVZGZ3c0JtVUdBTUQ1WTkrK2ZmcjAwMDgxWnN3WU5XN2NXTTg5OTV4U1UxTWxTU2RQbnBSVThDQlM0YlZ6UkVTRUpreVlvTXpNVEUyYlZ0Q0I5UERERDd1dms2ZE5tNmJNekV5UDY2UDc3NzlmYTlhc1VVcEtpdDU1NXgyMWF0VktwMDZkS2pHbnd2Tm5aR1I0WExNWEZvN0d4OGRyOWVyVjJyMTd0MGRIY0wxNjlkU3hZMGZkZU9PTkpVNjFlZXpZTVgzenpUZmF0bTJiVWxKU1pMRlkxS0JCQS9YdTNWdDMzbm1uSWlJaWZPNHpaODRjYmQrK1habVptUW9QRDFldlhyMzA0SU1QK2l3b25UeDVzdGFzV2FOR2pScnAwMDgvTGJVanI3cjV1bDdjdUhHanBJTDM3NkdISHRLUUlVTTBidHc0OWVuVFI5ZGVlNjM3ZmlFckswc1RKMDcwS0k2TmlZa3A4VnpGQ3lVTGZmZmRkL3I1NTU4OVJxdCs5ZFZYRlJJUzRpN3liZGl3b2N4bWM0bkhMRzNFSnFuZ1BybHdwS1hTbFBRQTNnMDMzT0R1ak42N2Q2OVdyRmlodSs2NnkrdmVvL0FlczAyYk5ycnh4aHNseVgydkpjbWpvTDM0S01IRjM3KzVjK2RxNjlhdHN0bHNzdHZ0T25Ma2lIdmIvdjM3M1QvL3c0WU5LOWREbWxKUjBhdFJzOWhVNXIxVWFhKzUrT2RYM2xIRXBPcTc5eDQ4ZUxCN1JPRGkxcTlmcjgyYmkrNWZtalJwVXVLRHNPZVRBWTI2Nkk2Vy9mWGYyUFh1V0k0alg4OXMvMVNmOVgzQ3dNd0FBRUIxcTR6cjBjcnVXeXBrczluYzk2S2w5UzJjeVc2MzY0c3Z2bkN2bnpwMXF0UjdXbCtLajA0c0Zkd3ZEQmd3UURhYnpUM1RSZi8rL1hYRkZWZDQ1RHRyMWl4SjBzMDMzK3d4czE5Wk14K2VqZUlQMDVWSGFkZjlVc0U5WkVrcSszbzVJeVBEYTJDa3d2dkN3NGNQZS9VSFB2cm9vK3JaczZlV0xsMnErUGg0MWFsVFIvZmRkNThtVFpxa3FLZ294Y1RFYU1LRUNSNzdMRnUyVEpzM2IxWmtaS1QrK3RlL2VtenIyTEdqcElJK3lUZmVlRU5UcDA3VnpwMDdkZGRkZHlrc0xFd25UcHh3ejBqaVMyWm1waVpNbUtEczdHeUZoNGRyL1BqeE5XNW0wb293MWFtcndHc2ZWTzZTbVI3eG5FVnZLMlRzSEpuTTlOMEFBQUNnNmxIb1cwdTQzdmhMcFIvenlpdXZWUDM2OWM5Ni81eWNISTBmUDk3ZHFkbWdRUU9aeldZNUhBNlBQNFVqblJZK1FWdmN5SkVqRlJrWnFhVkxsM3JkckNjbEpTa3BLY205ZnVHRkYyclFvRUVsNXJOdDJ6YjNkSzBsYWRteXBTNisrR0o5K2VXWG1qMTd0aFl1WEtnTkd6YkkzOTlmNDhjWGpQVGlhenJpd2xGMWkzZUFQdkhFRXg3RmozLzk2MS8xODg4LzYrbW5uOWJVcVZNVkh4K3ZSeDk5VkZ1MmJKSFQ2VlI0ZUxoV3JWb2xTVHA5K3JUWDY4M1B6L2VLRmUrSWJ0aXdvVzY5OVZiMytvb1ZLMHJ0eEQ1WG9hR2htang1c3Y3NXozOHFOemRYTDcvOHNnWVBIcXp0MjdkN2pPWTJkZXBVZDBkb1FrS0NKTS9DQzEvVHc1NXAwS0JCV3JkdW5USXpNelYvL256M1ZFUWx1ZVdXVzl5akhPM2J0Ni9NSjdwOWVmREJCOTNUK2k1ZnZyeEcvL3hKS3ZXcCtqTVZqbnptUzJwcXFzeG1zMGFNR0NHSHcrRWVyWHZEaGczNjdydnZGQndjcklVTEYzcnR0M2J0MmpMUDI2SkZDMDJaTWtYanhvM1RQZmZjNC81U3JVT0hEdnI3My85ZTRuN3o1czByMTNUYlphbUtmeWZQeHJBdVRUU2dUWDM5RWxQMHhXcFNkcjRtcnp5b2YxMTNvWUdaQVFCd2JwNTk5bGxaTEtWM2ZNeVlNZU9jenJGLy8zNDk5OXh6eXM3TzFvZ1JJL1RCQngvb3lKRWpYaDJReFIvbTZ0cTFxd1lNR09EUjhUWjA2RkFGQndkTGt0NTQ0dzFKOG5pWUxDZ29TQ05IanRRSEgzeWdaNTk5VmxPbVRDbjFHcXFRMCtuMHVDWXJ2RjcvNnF1djlPT1BQM3ExVDB4TVZHSmlvdGF1WGF0Nzc3M1g2NXBvL2ZyMWV2WFZWejJ1cjIwMm0rTGk0aFFYRjZjVksxYm96VGZmOU9oc1RFaEkwT2pSb3oybTB6eDE2cFJXckZpaEhUdDI2UDMzMzNlL2RrazZkT2lRZTBUVysrNjdyMFlVK1JhL3oybmF0S25YZXg4UUVLRGJiNzlkdzRjUGQ5OXI3Tm16UjF1M2JsVndjTENHREJtaXZMdzhUWnc0VWZIeDhRb01ETlFqanp6aVZWd1pGeGZuZnFDdmNlUEdQaDhzUzA1TzFxNWR1OXdkMUM2WFM3Ly8vcnZIU0w3bEtkSXRUVkJRVUxrNjdlUGo0MzJPSU55elowLzE3TmxUVHFkVFM1Y3VsU1I5KysyM0dqRmloRWZoNmRkZmY2MkVoQVFOR0RCQU45NTRvM0p5Y3R5dnYydlhydXJWcTVlN2JVbWpCTnRzTnUzY3VkTm5mc1ZuQnlvc2ZpK1B3aEcyU2lxV3JtcVZlUzhsbFZ3NFhQeEJ4aGRlZUtGYy8xNzYrZmxWNnIxM1dGaVkrMzZ1OEg3Mnl5Ky8xUGZmZjYrMmJkdHEzTGh4SHE5MXhvd1o3bjg3L2YzOWRkZGRkMm40OE9FVktsU3V5YWIwdUYvZnh2MnVmR2ZSK3pnbjVtZU42WGlUdXRkclkyQm1BQUNnT2xYRzllaTVmTGRmbXFOSGo3cXYrY29hQUtXNFJZc1d1YThKNzdqakRyVnUzYnJDNXk3c0h5bStQbVRJRU9YazVMZ0xmVHQyN09neGVtMU9UbzY3MFBmU1N5OVY3OTY5SzN6ZWlyand3Z3ZMbkFYdysrKy9WM0p5c2pwMDZLRCsvZnVYMnJid29WbXBjcTZYaTgvSVdmaHo5dUdISDJyZXZIa0tDQWdvOFQ3RTE2QkpXVmxaeXN6TWRNOVk4N2UvL1UxSGp4NTE5NTNFeGNWNTlZVVYzcXZHeDhmNzdDY2JQWHEwdW5UcElxdlZxbkhqeHNuaGNManZVMG9yaXM3SnlkR0xMNzZvdUxnNEJRY0g2OS8vL25lRlpoT3BxZnd1dTFWNTZ4ZkxsUkxuanJsUzRtUmJ2MWorbDk5bVlHWUFBQUNvTFNqMGhTRnljbkwwMGtzdjZmRGh3KzdZbVozdjVkR2hRd2QxN2RwVkxwZExYYnQybFNUTm1qVkxOcHROZ3dZTlVwY3VYVFIvL255ZFBIbFNMVnUyMUlBQkEvVHZmLzliVHp6eGhKbzNiNjZVbEJSTm1USkZJMGVPbE0xbWN4ZGFybHUzVHA5Ly9ybjdQSVVkYm5QbXpQRlp4TGhtelJyM0NMeUZYNDc4OHNzdjdxZXZXN2R1N1hYVGZXYVI3Y3FWSzNYeTVFbTk5ZFpiN2k4STVzeVo0KzdFTGo3dFVvc1dMZHhmVG16Y3VGRjc5KzVWbzBhTmRNTU5OOGpoY0xoekw5NHhXSzllUGQxeHh4M3U5VDE3OWxScG9hOVVNRXJyRTA4OG9VOC8vVlJqeDQ3VjZ0V3J2ZDRIWHgyaHhRc3ZTcG9HcWJndFc3YTRseGN2WHF3Nzc3eXoxS2UvMjdadHE3WnQyMG9xK0hMbGJBcDl1M2Z2N3Y2Q0tqQXdVRDE3OXBSVU0zLytubnp5U1YxMzNYWHVISDFadUhDaE1qSXkxS1pORzExNTVaVWx0aXY4UEFwSCtDcDA2TkNoVXQ2dDBtVmxaZW5OTjkvVTdiZmZybTdkdXJsSGlTdjhvdWo0OGVQNjVKTlBTdHkvY0dTK1A1Tlp0M1JUdDdkL2xxUFlzdzFUMWh6V2lMNnQxU3E4N05IU0FRQW9yK3FjRnYzbzBhTmx0cW5JZFBWbjJyZHZuN3ZJdC9EQnBJWU5HK3FCQng1d1gxTXZYNzVjaHc0ZFVtUmtwSzY3N2pwSkJkZUd4YWUyN05TcGs3dlFOU2tweVQyTHdablRvRjU1NVpYcTA2ZVBBZ01EZGUrOTk1WTZzcy9telp1MWNlTkdCUVVGNmNFSEgzVEhXN1pzNmRXMmRldldDZ2tKMGJGanh6eEdldjM4ODg5MTVaVlh1Z3RLMDlMUzlPYWJiN283ZGMxbXMzcjI3S244L0h4M29XVjJkclplZSswMWZmamhoKzRDM2ErLy90cGQ1UHY0NDQvcjZxdXYxbWVmZmFiRml4Y3JNVEZSeTVjdjkzaEFzSENFbnRhdFcrdWFhNjRwNVJPb0dqRXhNUjdYKzJQR2pQRW9VdloxUDNIcnJiZDZkT2JHeGNXNUMyQXZ1T0FDMld3MlRabzBTVHQyN0pEWmJOYnp6ei92MWFHYm1abXB4eDkvWEpJVUhCeXMxMTU3emVkVXVJMGJONVpVVk1TWm1KaW8zTnhjaFllSEt6YzNWN201dVdyUm9rV0pSWnRaV1ZrbDNndjcrL3VyWThlT09uVG9VTGtLVFFNREE5V3VYVHRacmI2LzZqR2J6WHJycmJjMGE5WXNMVnUyVEcrLy9iWisvZlZYUGZYVVUyclFvSUVjRG9ja3VmZWZNV09Ha3BLU1pES1pOR0xFQ0ovSDdOU3BrNFlPSGVvUisrcXJyeFFYRjZjZVBYcDRQZXo0MldlZmVUd1FXUjZGZVJsVjZGdlo5MUxsS1J3dXo3K1h4VC9ueXJyM1B2TmhCS21nOHo4NU9kbGRqR0N6MlRSLy9ueDkrZVdYN2xHSSsvZnZyNUVqUjFiWmpFRkdhUlVjb1hHZGJ0R3JVZi8xaUQrNmFaWTJYdnVtUVZrQkFJQkMxdjdWTThwK1JhNUhxK0s3L2VLRnNtY3Ezc2UyYTlldU12T1RDcTRMQzR0QnBZTDcxZUwzWE9VeGZmcDBCUVFFVkdnZkk3UnYzMTd0MjdjdnRjMXZ2LzJtNU9Sa3RXL2ZYdmZjYzArcGJlZk5tMWVwMTh1K1p1UXNmT0MzVWFOR0dqMTZ0TWUyTld2V2FNZU9IV3JhdEtsSGYxL2hhLzNvbzQvY000NzgrT09QSGc5dUhqMTZ0TVQ3a0p5Y0hKL2JrcEtTTkdIQ0JBMGVQRmdEQmd6NGYvYnVPNjZwNi8wRCtDY0pZU080VUZRUVpJbWlJSFdpNHA2SVZTdGFWNjJsenJwcnJWb1hEdXFvV25HUGI2dFZSS3M0cXhZUlJVVkVjT05FcUJOUkZHVVRDRWwrZitSM0Q3a2tRY0Fvb3MvNzlmSlZPTGxKVHBKTGVzNDl6M2tlWkdSa1lNYU1HUUQ0bFYxVTVlWGxZZmJzMmJoejV3N0VZakVXTGx6NFNWUmpCQUNCVUFTanZsT1FzM1VhcjEwU3VoVmlqNjRRR09zK0t6VWhoQkJDQ0NHcUtOQ1hsRmxKTW5JVk5XREFBSFRxMUFsTGxpekJ0V3ZYWUdKaUFtTmo0MUl2OUJYbDd1NE9kM2QzQU1EbXpac2hsVXJSdUhGajlPelpFMUZSVVhqeDRnWFMwdEx3MDA4LzRmSGp4L2p4eHgreFpjc1d6Smd4QXc4ZlBzU2tTWk5Zb0RDZ3ZQaWlhVkxMVGJBMUtYb3JVWkRaQUFBZ0FFbEVRVlI4Wm1ZbVc1anYwYU1IM04zZGtaS1N3b0pLeDQ4ZmorZlBuMlBmdm4wQWdOV3JWMlBtekpsd2NuTENwVXVYa0pxYUNnY0hCeVFsSldIMDZORjQrdlFwdTBCa1pXWEZMamlrcEtUZ3pwMDdxRldyRm9ZTUdZTGMzRngyWEhrdGhLcnEzTGt6dkx5OG9LK3ZENkZRQ0h0N2UyUmtaR0RidG0wQWxMdkZyYXlzQUFCSGpoekJnd2NQWUc5dnp4YUx1WUJjYmVSeU9hS2pvOW52RW9rRWh3NGR3dENoUTB2ZDF4VXJWaFNib1N3N094c3paODVVYS8vWXo3L2MzRngwNmRLbDJOZCs4dVJKWkdSa3dNYkc1cTBYczNSdHpabzF1SERoQW1KaVlqQnAwaVQwNk5HRGQ3dW1ETmFmdWdZMVRER3VsUzNXUkJXV09wYktGWmg4K0JiMmY5TzBISHRHQ0NIa1V6Ty8wZGNmN0xtR0RoMEtZMlBqWW84cEdxQTRkKzVjdGJZV0xWcW8zUzgwTkJTQmdZSEl6OCtIV0N6RzdObXpXZUJtdDI3ZDJIRTNiOTVFUWtJQ3JLeXMwS2RQSHdES3loakxseTluaTZJdlhyeGdRWTNjUEVVc0ZzUGEyaHFIRGgxaUdWRTVLMWFzUU9mT25aR1ltSWl0VzdkaXhvd1phZ0doMmRuWnVIanhJZ3dNRE5qenFqSTJOa2EvZnYzZzYrdUxhdFdxc1g0dFhyeVliUVpUS0JTNGV2VXFDL1FOQ3d2akJieE9uanlaamFQKzk3Ly9ZZmZ1M1FDVVFZVXhNVEdzb2dXWHpVY29GS0pYcjE0UUNvWHc4ZkhCd1lNSEFTZzNCSEtCdnRldlgyY0x2dDk5OTEyNXpDOHVYNzZNVFpzMnNkKzUxMnhwYVFrYkd4dGN2WG9WQW9FQXExZXZ4dTdkdTNIdTNEbnMyYk1IMGRIUnJDd290ekhNMk5nWWxwYVdtRGx6SnE1ZnZ3NUFHVXk3ZmZ0MjNrSTNvQ3p4eWdYZ2lrUWlCQVFFOEc3LzhjY2Y0ZVRraEtwVnF3SUFHM3R6QWIvMTY5Zkh0V3ZYQUlCWHllVnRqaDA3aGtPSER2SGE2dFNwVStMN3krVnloSVNFSUNRa0JBQXdiTmd3dEduVGhwMmYzM3p6RGFaT25Zcm16WnZqdDk5K1EweE1ERWFPSE1rMkxBTEt2ME81WEE0WEZ4Y2tKaWFpVWFOR3JHeHJVVStlUEZFTFdPRGV0OFRFUktTbnAvTnU0eGFkT1ZGUlVXcnZmVkZjc0gxNGVEaDdUN1daTld0V21iS1JGVWZYYzZrV0xWcG96R1oxLy81OUZxakJiVVFvNnU3ZHUzajQ4Q0hFWXJGYTJWdGR6TDBORFEzWlJvZnQyN2NqUFQwZEhUdDJoS3VyS3lwWHJvekxseTlqelpvMVNFcFNackNxWGJzMnhvOGZqNlpOUDkwNXlvd0dYMkZMNGtrOGx4Um1vWTVKdlk4ZER5SXd6Tzd0SlpjSklZUVE4djZJUGFlODgyUG9lanphcGswYm5WL2JMNDVxWlpxYk4yOGlLeXVyMk15K1Vxa1VBUUVCeU12TGcxQW9STk9tVFJFVEUxUHNjMmpDWlordEtMUlYxUURBeHJhcUFkWkZ1YnU3WSt6WXNXaldySmxPeDh0ZVhsNXNickJtelJvb0ZBcDA3OTRkVGs1T01ETXpRL3YyL1BIbXc0Y1BjZjM2ZFZTcFVrVXRHUXNBV0ZoWXNKOVZLNnI0K2ZraE16T1R6Zm1LYy9ueVpSdzdkZ3dDZ1FDblQ1OUdkSFEwb3FPajBhWk5HM2g3ZTc5MXJTWWdJQUJ5dVJ4Q29SQno1c3hCbzBhTjN2cWNGWW1lVTFQbzFXK0JncnNYQ3h2emNwRVh1aFdHZmQvOU80a1FRZ2doaEpEaVVLRHZaMEx3OHovc1oxMlZweTlKaHBtaXVFVStQejgvM0x0M0Q3Tm56OGFtVFp2ZU9kQzNPTC8rK2l0ZXZYcUZHVE5tNFBIanh4QUtoZkR6ODRPWm1SbW1UcDJLdVhQbklpMHREWmN1WGNLY09YUGc1ZVdGbEpRVUxGeTRFSUR5UXMveDQ4ZWhwNmVIT1hQbTRQejU4NnlVenRpeFk5VVc2SGJzMklINCtIZzBhOVlNdlh2M0JxRE1jbVJ1Ym83NCtIZ1c2TnUxYTFlOGZQbVNCZnJPbWpVTENvVUM5Ky9mWjd1OFUxSlNZRzV1amoxNzl1RDE2OWNhWHgrWG1ZcmJMY3p0TGdkUTZrQnNYUWtLQ3NMWnMyZDViWUdCZ1dqVXFCRWFOV3FFNTgrZnM4VkdUMDlQRnVSNjhlSkZQSGp3QUZaV1Zob3ZVbWh5OWVwVlZsN0kzZDBkMTY1ZHc4R0RCK0hyNjF2cUhlVnIxNjVWV3l4VlZaYUxWeC9EK2FmcjNkS3E1YVE0M0lKOVRrNE9LLzJxaXJ1SStlREJBN1hiKy9idGk5VFVWRnkvZmgwclY2NUVhbW9xTDFEYnhjVUZmbjUrV3Z1emZmdjJFbWNyS003NytKNThGLzVkbmJIemFoTGU1QlplZkR0dzZ6bk9QbmdOTDdzcTVkZ3pRZ2docEd4OGZIeFFwVXJwL2grbXVqREZzYlcxWlQ5THBWS3NXcldLQmQ4YUd4dGp3WUlGTEhQbTMzLy9qZkR3Y0hZOEYvREpsYXRYS0JTOEtoZGZmNjBNZk9hQ1pEbERodzZGdnI0K1hyOStyYmFvSlpQSmtKV1ZoUjkvL0JIWjJkbnc5L2ZIc21YTHRHWlYxV1RzMkxGcWJmcjYrdWpldlRzTDlBWDQ0MUhWQldZREF3TjA3ZHFWL2Q2N2QyL2VhN2gyN1JvTDlPVXlEeHNaR2JIQVhXNmhFZ0F2ZVBoLy8vc2ZBT1Y0N0cwbFROK1h4bzBidzhqSUNNN096cWhmdno1Y1hGelFvRUVEeE1mSFk5T21UV3orczJ2WEx2ajYraUkyTmhZU2lVUmo5Wkp2dnZrRzgrYk40eTNlYWlwNVdsUkdSZ2FibzNHNEJYZHRpK2l1cnE3c003SzF0Y1hEaHc4eGVmSmtsdkgxOTk5L3g1a3paOWh0bkRkdjN1aDBrMXRHUmdZVUNnWFdybDJMbXpkdjR0S2xTK2pZc1NOR2pScUY5ZXZYdzkvZkgxNWVYcWhSb3dZTFlEQXdNR0NCNEwxNjllTE5NWXZLeXNyU21zMWEwL3RXVkdabVpvbGZiM3A2dWxyZ2NGSGFza3A5VEFZTUdLQ3hmZTNhdFVoTVRJU1JrUkYrL1BGSGpjZXNXN2NPRHg4K1pIUGQ5ekgzNXVhUGUvZnVSWHA2T2x4ZFhlSGo0NE9JaUFpV3ZZc2pFb213WmNzV2JObXlSYTJ2am82T21EWnRtbHI3MjN6SVRQTWxZYXhuZ0JVZTMySkkxQ3BlKy9ScmYrRXI2MVl3MXZ2NE05a1JRZ2doUkR0ZGowZEhqQmp4d2E3dEZ4UVVJRFkybHYwdWs4bHcrdlRwWXRkV3RtN2RpcnQzN3dJQUJnOGVqUGJ0Mi9NMng1YVVwcldYME5CUXhNYkd2bE9sbnZlbEpGVTFWQU9zaStJeThkcmIyK3Q4dk14bGJGNjdkaTBVQ2dVOFBEeFFyMTQ5QkFRRXNJeThIRzR0TERFeFVlTTZUUFBtelRGdDJqU1ltcHJpdDk5K1ExWldGbHEyYk1ubUFRVUZCUWdNREVTVEprM1FvVU1IQU1yNXc2MWJ0K0R0N1kzZXZYdmpuMytVNnlSTm1qVEJ2SG56RUJRVWhKMDdkeUl5TWhLUmtaRUFsQlZFdi9ycUsxWUJTTlh3NGNNUkdocUt3WU1IbzFXclZocmZ6OUw0VUptN1M4T3c5MFJreFg4RHlBdm55dmtYRGtIczJSZWlHcmJGM0pNUVFnZ2hoSkIzUTRHK3BGUlVKK2hEaGd6Qjd0MjdJWlBKNE83dWp1Yk5tMnU4VDFSVUZHN2V2QW1nOEtLRWpZME4vdnp6VHhnWkZaYWcvL2JiYjlHMmJkc1M5V1A4K1BGdjNja2NIaDZPMDZkUG8wbVRKamh5NUFoZXZYcWxsdDNMeGNVRmE5YXN3UysvL0lMSGp4OWo4ZUxGeU0vUFIrZk9uV0ZwYVFtRlFzR3k0elpxMUFpZW5wN3c5UFNFZzRNRDFxOWZqK0RnWUt4Y3VaSlhjbmZQbmowQWxGbDNXN1pzV2FMWEE2anYyZ1lLQXhHS3d5MmNWcXBVQ2NESEVlajc4dVZMdGRlakdwU2d5d3M5WEZDSHBhVWxKaytlakJFalJpQTlQUjNIangvWG1DMnRPSnFDQWNxcW9wMS9wYUdwbkJSSG9WQVVlOEVzTHk5UDdYYUpSSUtBZ0FENCsvc2pKaVlHMjdkdjUrMDhyMVNwRWd2VzBVUlRDZVZpWmNaQkhqY0J5THhaNUladDdDZDVhTFhTUGFhdTZGV0NvTzVvQ0J4K1JtVWpNUloxYzhZUEIvbjlITHYvQm01T2JZOWlZdElKSVlTUUV2Ty91WWY5L0xFRlZ3SEtESlRjT0pkamEydkxGak5EUWtMWU9OUE96ZzZ6Wjg5bUdXOEI3ZU1XMVhMMWdISXNPWERnUVBqNCtPREZpeGV3c2JHQlZDcUZTQ1NDbzZNanF6TGg2ZW1KYXRXcTRlblRwN3dzcHFhbXBoZzllalJXcmx5SnVMZzRyRm16QmxPbXZIc21GNjUwSzBkMWtaZkxFQVFBdFdyVjRvMzlxMWV2RGdNREF4YjBxSHFzbVprWlVsSlNrSnVieTdMc3FBYjNtcGtwUzAxR1JrYXlnTmp2di84ZU1wa01lL2Z1Uldob0tKNDlld2FSU0FSYlcxdjA3OThmSFR0MmZPZlhxbzJqb3lNT0hqd0lvVkFJbVV5R3k1Y3ZZOUdpUlN3anI1MmRIWVlNR1FKM2QzZGtabVppOHVUSldMNThPWnNYMWE5ZkgvMzc5NGVqb3lOcTFhb0ZUMDlQeko0OUc5V3JWOGZseTVjaEZvdlZBcTMzN3QyTDVPUmt1TG01c2NCY0FMenNxS3J2bDBnazRzM0RMQ3dzc0hYclZuYmVjSi9qcmwyN2NQandZUUNGRytFeU16TlJyMTQ5UEh2MkRJR0JnUmc3ZGl5Ky9QSkxBTXBGZU5XRis1THEzcjA3K3ZidEMwQzVBQzhRQ0xCczJUTHMzTGtUZS9ic3dhbFRweEFkSFEwL1B6K3NYYnNXWXJFWUNvV0N6YkZWNStsQThmTktWMWRYOWx5Y2JkdTI0Y21USjJqYXRLbGF0WTdObXpmejVybDJkbllZT0ZEN2QwOTJkalpiYUs1VHB3NExXTmVtdEpzSlBpWmNKdVRpNWplcXdkakFoNTE3YXdwNjBMUVpnOE5sdTFiMU1BMkllZ0prNVd0L25sb296RFMvdVhRVnBOK0p2Z2hvWkFsOG9aNXNHWVByZW1IMXZYOFFrM3FmdFQyWHZFSEE3WDFZMVBqRFZzUWhoQkJDU0tHQ3FOL1p6M3Flazh2MEdMb2Vqem80T0tCYXRXb2Y1TnIreFlzWDJWeE9MQlpES3BYaTZOR2p4UWI2cW01VVBILytQRzlqYVVtSVJDS3NYNzllNDIxcGFXbHFGVHl1WExtQzMzOHYvSnhVeDZlQmdZRzhxajhOR3piRXhJa1RTOVdmMG1yWXNLSGFaM2p3NEVHa3BLVEF4Y1ZGYlkweVBEeWNWZDE0RzEyTWx6bWExbEZVYWR1dzZ1Ym1obTdkdWlFa0pBUlpXVmtRQ29VWU5Xb1V1LzN1M2JzSURRMUZhR2dvQUtCRGh3NHNDRG90TFExSlNVbHN3MnFYTGwwZ0ZBb3hiTmd3dUxxNll0bXlaYkN6czBOc2JDeTdoakp3NEVCY3VuUUpvMGVQWm11Vng0OGZoNzYrUHZidjM2OVcvV1hreUpFbHFnWVM4ZDkyWEh3U0FrbEJOditHOEg4MDMrRURzakNzZ1c1TzQyRGJ1aC95eiszbDNTYlp2eEltWXdQTHFXZUVFRUlJSWVSelFJRytwRlJ5Y25MWXo3Nit2bmo4K0RIT25UdUg1T1JrOU8zYlZ5MXJsVVFpd2Q2OXlvbU9pNHNMTDFpdjZPTGgwYU5IMVRMUmFNTmxzZVdjUEhrU1VWRlJTRWhJWUxmZHVIRURRR0dtS3pNek15eFlzSUR0WE9YVXJGa1RxMWF0d3ZUcDA1R1ltSWhseTViQjB0SVNqUnMzeG9FREIxZzVIMTlmWDNhZnZuMzc0dG16WnpoNDhDQ21UWnNHdVZ5T0tsV3FvS0NnZ0UzY3ExZXZYcUxYd3RtNGNXT3hwWENQSERtQ0kwZU9xTFZ6azJkdU1WQjFnYmswV2NSMHljdkxDN1ZyMThiVHAwOVpJTzZoUTRkdyt2UnBBTXBkdzV6bHk1ZkQwTkFRUU9FQ09KZGhqVE42OUdoNGVIaW9QYy9UcDA5eDd0dzVBTXFTekxWcjEwYnIxcTBSR1JtSjRPQmdkTy9lblQxMlNheFlzUUppc1ZqcjdkbloyWmc1YzZaYWUwVTUvOGFORzZjMUd4ZTMyTTVkbE5IRTF0WVdNMmZPaEx1N3U5cGkvKzNidHhFWEZ3ZDlmWDIxaFg0QWlJNk94cU5IajFDMWFsVjA3dHlaZDV1VGt4UDA5ZlV4Zi81OExGcTBDQVlHQnVqZXZUdldybDJyc1IvdlN2SGltSVlnMzQ5RVFRWVVTY0VRT1B3TUFCamRvaTdXUlQzRTdaVENMR20zVTdLd01mb1J4cmJTYlVsaVFnZ2huNmY1Y1lWWlg5OGwwRGN1TGs3ai83dFZBMGluVDUrdU5XQnd4WW9WR2pPamVudDdvM2J0MmxxZmx3dG84L2IyeHJoeDQxaVZDNDVxR1V4QUdTVEhaZExwMzc4L2F0U29BVE16TTF5NmRBbEhqeDdGMGFOSHRUN1hqQmt6NE96c0RHZG5aMXkvZmwxdHdhcEhqeDY0ZmZzMi92MzNYeHc3ZGd3T0RnNGxybEtoU1dabUp2NysrMi8yZTcxNjlkQzRjV1AydTJvV1ZkV012QnhqWTJNVzZLdjZPVFJzMkJDSmlZbVF5K1U0ZXZRb09uYnN5SHZkRFJvMGdGd3V4NTkvL2drQWFOcTBLUm8zYm94bHk1WWhMQ3lNSFNlWHkzSC8vbjM4K3V1dmtFZ2s2Tm16WjVsZmEzRUVBZ0VFQWdIUzB0TGc1K2VubGlFMk9Ua1ppeFl0VXJzZk42YnMzNzgveTc0RUtCZk5OMjdjaURObnp1RHk1Y3NRaVVScW4xTjRlRGlTazVOUnQyNWQzbTJxMlZFNWRldld4Yi8vL291UWtCQnMzTGdSelpzM3g4S0ZDOUd0V3plMWhWZE41WHBUVTFOWmdHZVZLbFVnRm92Wm5DUXJLMHRyZWQvaTVPWGxxZjA5aWNWaWpCZ3hBdTNhdFdObGE5ZXNXWVBLbFN1amJkdTJ5TXJLWW92dVhMQjNTVmhhV3NMTHk0dlh4djF0MUtwVlMrMDJyc0lOeDhuSkNVNU9UbG9mLzlLbFN5eXdJajgvSDk5Ly8zMkorNlpMdXBwTEZZZkw3RnluVGgydHgzQi8wOXgzM1llYWV3UEs3Tm9USjA3RTNidDNjZUxFQ1lqRllvd1pNd1pKU1Vuc00vL2hoeDhRRVJHQlc3ZHU4WUkyMkd0TUt6N0l0enpseTRCN3Fab0RmUUZnVTdPeGFQTHZWRjdiOGpzSE1jcStLMnhNU25mOWh4QkNDQ0c2SWRWQm9PLzdHbzkraUxVbGJ1ME5BTDc3N2p0czJyUUppWW1KdUhqeElscTBhS0h4UHUzYXRjUHAwNmRoWVdGUnBpcDV4YTFoZVhwNm9sT25Uc2pQejhmU3BVc0JLT2MwMmdKV2kyNXMvUkNiOXV6dDdYbWZCd0NjUFhzV0tTa3BxRmV2bnRwdDkrN2RLM0dncnk3R3k0QnlQdnJtelJ2VXJsMGJYMzMxbGRibkN3eFVCcFE2T3p1enJNemNKbEp1M3ZybGwxL0MydG9hY3JrYzkrN2RRMUJRRUxwMzc0NWp4NDVoNmRLbHFGcTFLcnV1SWhLSmNQRGdRU2dVQ2xTcVZJbTM2YlZKa3liWXVYTW45dTdkaTlqWVdGNmlscUpac1l0K3JxcTBaVXd1NmxweXFIcVE3MGNpVGZJQ2QxK2VoM09YQ1pCZU9RRkZkbUdXYjltREd5aTRlUTU2cmlWTGFrVUlJWVFRUWtocFVhQXZLUlZ1TVZrb0ZNTFkyQmo5Ky9mSHVYUG44T0xGQ3dRRkJXSDQ4T0c4NHpkdjNvdzNiOTRBQUcvWHFDWXZYNzdFeTVjdnk5U3ZpeGN2c29CUGpybTVPUm8xYXNSS3lVZ2tFcXhaczBiclkzQ3Z6Y1RFQkkwYU5jS1pNMmV3YWRNbUFFQ3JWcTNRckZrejN2R2pSNDlHUWtJQzh2THkxQ2F5cHFhbUpjcHFaV05qQTM5L2YyemZ2aDNMbGkxNzYvRk5talNCdjc4L3I0MWJGT1ltMXFyWmU4b3JvNitIaHdjOFBEeHc1Y29WdHRpb3Fjd3hvQ3laVkZUUkRHdmFTc0grK2VlZlVDZ1UwTlBUWTRFRnc0WU5RMlJrSkY2L2ZvMTkrL1poNk5DaEd1OGJGaGFHZmZ2MkFRREx0TFZ1M2JxM3ZqYnVXRzRYK3FCQmd5ck0rY2NGZEJTbjZIdXZpanVmV3JSb29YYWg4STgvL2tCY1hCek16YzAxWHV4OCtmSWxIajE2aE9yVnEydTlHQ29XaXpGMzdsd0loVUlJVk5MVnhzWEZhVjB3QjBxVytWcVZvRXByS0pLQ0FjblRVdDN2UXhIVUhzUitGZ2tGMk5Ddk1kcHQ1R2RXK0NYMExvWjYxSWFaQWYxdm5CQkN5TWVodURFRTU5R2pSMXB2MHhaQTl6WW1KaWFZTW1VS2J3RktsYXVySzJ4dGJURjkrblFZR1JueE1yZDZlWG14RXBsSGpoeDVhLytMYmpiVTVJY2Zmc0R0MjdmeCtQRmpyRisvSHMyYU5lTUZtWmFVUkNMQnZIbnpXRmxPQXdNRHRSS2diNk9hS1VsMWJPWHI2NHZ3OEhCa1oyY2pNRENRTFE0Q3lrMW9YYnQyUlZoWUdGdGs5dlB6dzdObnoxaVFyNU9URXhZdlhvelhyMTlqeXBRcHlNbkp3WTRkTzk1Ym9DL0h3c0lDUFhyMFlGbXVoRUloVEV4TTFCWUtLMVdxaEMrLy9CSnBhV2t3TXpQVCtQNkx4ZUszam90TGkrdUhYQzdIdm4zN1VMbHlaZllaWkdkblF5cVZ3c1RFaEFYeGNtMUdSa1lzTyt2ang0OXg3ZG8xdUx1N3E3MTIxU3l2WEVabWMzTnozZ0pyYW1xcTFya1RwMTY5ZWxpelpnMUNRa0tRbjUvUE1sWWxKeWV6WTZwVkszbDFpNWlZR0xXeE9qZkhpNGlJWU5WOU9FK2VQQ254WXdQZ3piTlNVbEp3NDhZTlhzRDdoNktydVpRMnFhbXBMUE8yZzRPRDF1TzRRRi91blBrUWMrL2s1R1JzMkxBQkFvRUFZOGFNWVVIRTdkcTFRKy9ldlZuUVFvMGFOZENuVHgvMm1Xc0tYTEMxVUFiNzVoZnpsZi9QNjhKTTg3MnFmTmhNODg3YWs2ckJ2YklkdnF2WENYLzhGODdhOHVVRm1IcjFUK3hyTS8wRDlJNFFRZ2doNWFFczQ5RVBzYlowNDhZTjNMcDFDNEJ5L05pM2IxL3MyN2NQcWFtcDJMWnRHNW8xYTZZeEtOZkd4Z1lyVnF6QXc0Y1BTN1dwTUM0dWptV0IxY2JhMmhwZVhsNjhhcHlPam82OExMMVNxUlFiTm13QUFQVHAwNGRYa2NmUzByTEUvZm1Zdk10NE9Td3NEREV4TWJ6NXhzV0xGd0VvTnpRWHQzbVlxMFRUcGswYmRseDJkamFtVHAwS2lVVEMxbkhuelp1SHVMZzRTS1ZTMWc0b3I4UE1ueitmSldYUzE5ZUhsWlVWYXRXcWhYYnQycWtseFJHSlJHeTk5K2JObTJ3ZW1KNmVqb2tUSjJMcjFxM0l5Y21CajQ4UDNyeDVnOGpJU0RnNE9QQ3VGVGc3TzVmb1BYVzM2b1l6RC80Q0FMUjUvcHExUjlZcy93b3VCaUlUMUsvZUdnSkRZeGoyR0luY2ZiL3hiczg5dkFhbUxxMGdFTkhhRFNHRUVFSUkwVDBhWlpKU2VmMWFPYUV5TVRHQlFDQkFnd1lOMEw1OWUwUkVSR0RYcmwyb1g3OCtDd0JVelVEcjdlMnRsc20wcU5hdFcrUDgrZk1BbEpPOUgzNzRRZXV4MDZkUDV5MjBWNnRXRFphV2xuQnhjVUZrWkNSa01obSsrKzQ3OU96WkV3Y1BIc1M2ZGVzZ2xVcmZ1bmdQS0RONy9mZmZmMWk4ZURGYm1QM3Z2LzgwQmhxK2Z2MGFZckZZTFVCWlQwOFBjK2JNd2FwVnE3VHV5dVVVdlpCVEhOVkZYRUI1WVlrTDlPVXVpSENsUExsK2ZDdzhQVDFaR2FxWW1CaEVSMGVybGNrOWN1UUlIang0QUh0N2UzaDdlN04yUjBkSHRjZTdldlVxeXdEZHMyZFB0aGhkcjE0OTNqblpzV05IWGhZM1RscGFXb25mOStLa3BhVlZtUE52K1BEaFdrdTM3dCsvSHhrWkdiQ3pzOU1hS0ZOY0tTbnV1NkZvYWUzUzByUUFucE9UbzVQUGlxblNCc0oyMTlUYlR4V1dmUkoyZTZXNzUzdEhYblpWME0rMUp2YmZMTndKL3laWGl0bWg5N0M2ZDhOeTdCa2hoQkNpMmFoUm8wcFVWZUhCZ3djYUsxYVV4cGRmZnFsMTdNTEp5TWpBL2Z2S2N1dXFZNkdsUzVleVlEbnV2MTVlWHJ6SFU4MUVWQktHaG9hWU5Xc1daczJhaFFrVEpwUXB5RGN0TFExejU4N0ZuVHQzQUNnWDJ4WXVYQWc3T3p2ZWNhYW1wa2hQVjJhT1VjM1l5MUZ0VTgzNFc3Tm1UUVFHQm1MYnRtMjRjZU1HTWpNellXRmhnV2JObW1IRWlCRVFpOFg0NnkvbGdscjc5dTNoNE9DQWt5ZFBzdnUzYjk4ZUZoWVdzTEN3Z0p1Ykd5NWN1SUJYcjE3aDVjdVhwYTVxVWxyZmYvODloZzhmanVUa1pFUkVSTERBUmtCWlFhWjc5KzVvMGFJRmxpOWZqc3VYTHdOUUJrMXJHa3R6NTBKZVhsNkpBMVZWczZNVzlmU3BjaFBacFV1WGNPblNKWTNIYVBxY2NuTnplUXZoMmo1THFWVEtmdWVDUFhOeWNuaDk0dHBWcVc1dzFJU2JVNmtHZUM1WnNrUnJwcTZKRXllaVljUENNV2hXVnBiVzRPS01qQXkxRE15bGtaeWN6TTQ5b1ZBSXVWeU83ZHUzNDdmZmZ1TUZyMzhJNzNNdUJRQ25UNTltajE4MEVFUVZkeDJrdU85WVhjeTlKUklKTytlNFRIRk5temJGenAwN0VSY1hCN0ZZekVwY256bHpodDBPRko1TDJnSjl2M1ZYYStZWkhWeVlhZjV3bHc4YjZQczJTOXlHNGUvSDU1RlZVSGc5S3VUSkJaeE51UVV2UzVxYkVVSUlJWithc294SEV4TVQzL3Zha2xRcXhlclZxOW52dnI2K0VJbEU2TnUzTDdadTNZcUVoQVNFaElTb1phZmxWSzVjR1pVclYzNzdHNkJDS0JRaU5EUVVjcmtjQ29XaXhPTnhLeXNydHNFV1VNNS91RURmNXMyYkZ6djIvWmpwYXJ3Y0V4T0RpSWdJM21PYm1abWhSbzBhT0hyMEtMc3VvQWwzN2h3NGNJQUZGM3Q0ZUxDMUZMbGN6cXVvc21qUklxU21wbUxObWpVc3FMaHQyN2E4d0dOdmIyLzA2OWVQTi85VWxaYVdCb0MvWWJCcTFhcnc4ZkhCWDMvOWhaeWNIRFJ2M2h3Q2dRQ1JrWkhJek13c1U2V2o5dldHbzMwOVpXS3AzTjlzV1h1bklWZEwvVmp2azE0emJ3alBINFE4T1lHMUtkSlNrSDltRHd3NkRpbkhuaEZDQ0NHRWtFL1Z4eE1GU0NvRXJ0U1Fhdm5jaVJNbjRzNmRPM2p4NGdVV0xGaUFtVE5uSWprNW1aWEVkWEp5d3JoeDQ3USs1cG8xYTVDUWtJQmZmdm1GdFJrYUdpSW9LQWd5bVF4eXVaejNUeWFUd2NiR0JuSzVuRjFNOFBQell4ZExmSHg4ZUJuQlBEdzhNRzNhTk41ekhqbHlCUGZ1M1lPOXZUMzY5dTNMdTgzUjBSSDE2dFhEeUpFakVSUVVoT3pzN0ZKbkRFMUxTME5hV2xxeEdYOXUzTGlCa3lkUHNvVmNTMHRMeko0OVcrdXhXN2R1MWRnT0tETjBOV3JVQ0FCL2NmZGpDdlIxZG5abW1hbTRiR0FOR2pUZ1RmSXZYcnlJQnc4ZXdNcktxdGpKZjJabUpwWXZYdzVBR2VCUU5HdnZ5SkVqRVJVVmhmejhmQ3hidGd3clY2N1V1bEJkdlhwMS9Qenp6N2h5NVFwMjdkcjExdGN4ZE9oUXVMdTdZOUdpUmV5aVJrVTUvd1lQSHF6MVBpZFBua1JHUmdac2JHd3daRWpwTDBCd0YzV0tLNjFkRXJObno0YXJxeXR2bDdlVGt4T0dEUnVHYytmTzRjU0pFOURYMThlTUdUUFlqdkxkdTNmajFxMWJDQXNMdzdmZmZsdGhkLzRYWjVWUFF4eTlrNEk4V2VGbnVpN3FBU2EwdG9WRFZmVlMzWVFRUWtoNTZ0cTFLeS83cURiUjBkSHZIT2lyaVVLaHdOaXhZOUdtVFJ0MDdkcVZGMmhvWm1iR2Z1YXlad0pBL2ZyMUFRQjE2OWFGbDVjWGExY053Q3dwZTN0NzdOeTVVeTM3VFVra0pDUmczcng1TExOU2xTcFZNSC8rZk43Q0tLZFdyVnJzTlNRbEphR2dvSUNOLzU4L2Y4NWJtS3RUcHc3dnZqWTJOcGc3ZDY3R1BvU0VoQ0FsSlFWQ29SRGZmdnN0QUg0UXFHclFzS21wS2ZzNU96djd2UWI2dm5yMUNsZXVYTUc1YytjUUd4c0xtVXlHNnRXcm8yM2J0cWhWcXhiZXZIbUR2WHYzWXRXcVZiejdIVDU4R0hsNWVid3NVa0JoRm1tRlFxRjFVMWxwQWxXNURNZ2NDd3NMdGtELzlPbFRWS3RXRFRObnpzVENoUXRoWm1ZR1gxOWZOazhaUDM0OFdyZHVEWUIvam5KTVRVMTVDL0hQbno5SFRrNE9URXhNZU9WdFg3NThxWmJodUN3YkhCOCtmS2oxdHB5Y0hON3ZMaTR1dkVCUkFBZ09Ea1pTVWhLYU5HbUNUcDA2OFc3YnZuMTdpU3I1U0tWU0xGdTJqRzFrL2Y3Nzc3RjU4MmJjdUhFRCsvZnZMN2FFN2Z2d1B1ZFNXVmxaK1B2dnZ3RW9zM3dWdDBtYSswNHFMdEQzWGViZU4yL2VSRkJRRU02Y09jUGJYRjJyVmkwOGVmS0VCYkdQSERrU3RyYTJ1SDM3Tm03ZnZnMEE3TFBtemtIVjc0ZFBSWFZEYzh4MUhZRHAxLzdpdFkrSjNZaGJQUU0vZUFBNklZUVFRdDZmc281SDdlM3QzL3ZhMHM2ZE85bjh3OUhSRWUzYnR3Y0E5TzdkR3djT0hFQnFhaXIrL1BOUHVMdTdhMHlpVWhiNit2cnNaNmxVeXZ2OWMzTHo1azM4KysrL09oc3ZpOFZpV0ZwYXd0blptV1dQbmpCaEFseGNYREJzMkxBU3plVmV2MzdORXJGdzF6UEVZakhzN2UxUnYzNTlPRHM3dzhuSkNYWHExSUZRS0VTZE9uVVFFQkNBQ1JNbW9IWHIxdWpUcHc4QThLN2pGTDJlc1d2WExqeDc5Z3dPRGc1czducjc5bTJFaElSb0RFam5yckc4ZVBFQ1Q1OCtWYnNtOGFrUUNBUXcvR29xY3RieTE4RHp3ditDdUxrM2hLWVdXdTVKQ0NHRUVFSkkyWHc4VVlEa3ZWSXM3YVdUeDdsMzd4NEE4QmFlek16TXNIRGhRa3lmUGgxcGFXbnc5L2RudDluWTJHREJnZ1hGVHZxUEhUdUdkZXZXOFRMUlhyOSt2VVQ5NFlKYWl3dG90Ykd4NFpYL0FZRFkyRmpjdTNjUE5XclVRTGR1M1RUZXo5ZlhGMjNhdE1FMzMzd0RRSmxGMk5MU0VxdFdyVUpTVWhMNjlPbURObTNhNFBqeDR3Z1BENGVMaXd2OC9Qenc1TWtUM201cVZhcXZrUXZxZFhKeUFnQzhlZk1Hdi8vK3U4YjdhY3JxQkFBWExsd0FvTXhpeXkwSXF6NUhXWUlMM3JkLy92bUg3VUl1dXVoYkVuSzVIRXVXTEdHTHcyUEdqRkhiZlc1cGFZbWhRNGZpanovK3dLMWJ0N0IxNjFhTUdqVks0K01aR01IR1BQUUFBQ0FBU1VSQlZCakF6YzJOWlVON0d3Y0hCN2k1dWZITzZZcHkvcjB2U1VsSlNFaFE3bGgrVytidXR6M094WXNYY2ZIaVJkNUZzc3FWSzZObHk1WndkSFRFNmRPbmtaK2ZqNmRQbjJMUW9FR1FTQ1NJaTR2RG5UdDNJSmZMNGUvdmo3VnIxNVpwZ1ZWWDM1UHZnNDJGRWFhMXE0ZkZwd3AzaHNzVXdMZ0RjVGp4ZmN0eTdCa2hoQkR5WWVUazVDQTJOaGJuenAyRG01dGJzY2VtcDZjak1URVJpWW1KTURBd1lGVXh4R0l4TC9Cc3dJQUJMT091YXNaYVhTZzZEdWNDWlRWVkwrQWNPblFJbXpadFlnRzZEUnMyeE96WnMxbmxpcUxjM2QwUkd4c0xRRGtIQ0E4UFoyUEw0OGVQODQ1OTIzdkd5Y25KUVhCd01BQmwxUXh1RTVkcThLbnEzRVExQUZoVGdLb3VMVnUyREZldkZtYnZNVEV4UVg1K1BxK1VMcUFNTkhkd2NHQWI2QzVjdUlBbFM1WkFJQkJnd29RSjdEZ3V3MWJSVEtmRnljakl3TFp0MjlUYXM3T3oyVUw3NU1tVEVSUVVCQk1URTh5ZE81ZTlYNjlldmNMeTVjdlp3djNPblRzQktPYzNnWUdCdUhUcEVvWU5HOFlMM0RVMk5vYVRreFBpNCtOWmlWUlYzR054aEVJaG5KMmRlWE1WRHc4UHRTRG5vcmlTcjRCeVFiWkRodzVhNTVLWEwxOW1tMURyMWF1SHZMdzhWb3FXdzFXZFNVeE1WSnRubVptWndjek1ER2ZQbnNYWnMyY3hhTkFnRnBqQXljdkxRMEJBQU1zczFiMTdkL1R2M3gvbnpwM0RuVHQzc0duVEpwaWJtNk56NTg3RnZxNktRQzZYWS9ueTVlenpIVEpraU5aTnFrRGgzeDlYWHJjNFpabDduemx6aHBWa0ZncUZhTldxRmRxMWE0Zno1OCt6VEdRREJneEEzNzU5SVpmTHNXN2RPZ0RLZ0c5dTh6RVhIUDhwQnZvQ3dHUm5IMnhLT0lIRXJNS0tLM2N5bm1KVFlpakdPSFF2eDU0UlFnZ2hSRmZlZFR6NlBxL3RuenAxaWlVczBkUFR3NVFwVTlqNDBjaklDR1BHak1IaXhZc2hsVW94Wjg0Y0JBWUc2aVF4aHVxR3o0eU1ET3phdFF0NWVYbGx5dFpha2VsNnZEeDQ4R0Q0K2ZrQkFMcDE2OFlDdkN0VnF2VFdlZHoyN2R1Um5wNE9UMDlQbGkyNGNlUEc4UER3Z0lPRGc5cWNUald6dEltSkNmNzY2eTlzMzc2ZHpURzJiTm1DSFR0MjhPNHpkdXhZdUx1N0l6dzhISThmUDBiVHBrM3g2NisvQWlpY20yZ0s5RFUzTjRlenN6UHUzYnVIdlh2M1lzcVVLY1crbG9wTXo2WUJ4RzRkSUwxK3VyQlJtb2U4byt0aE5IQlcrWFdNRUVJSUlZUjhraWpRbDVUWXpaczNXV1lwYmtMS3NiT3p3NGdSSTlTeUo0MFpNMFpyaWNySGp4OWp6Wm8xdUhidEdnRGxaSkRMRHVUdDdZM2V2WHV6RXJveW1ReG56cHpCMzMvL0RZbEVBcUZRQ0Q4L1AzaDRlT2owTlJhbEdzRHA3T3dNR3hzYk5tbXRYYnMyM056Y2NPWEtGUURLaWJlYm01dkdCYmVyVjYvaTJMRmpPSC8rUEsvZDF0WVdkZXZXUlh4OFBLUlNhYWt5TFQxLy9oeVJrWkVBd01zNnBwclJ0Nnk3cWdNQ0F2RG8wU1BVcUZFREN4WXNLTk5qQU9BRmF3TEtiRnJjaFEwYkd4dDA3ZHExVkkrblVDaXdjdVZLeE1URUFBQTZkdXlvTlZCMjRNQ0JpSXFLd3QyN2Q3RjM3MTVVcjE1ZExYdXVKdWJtNWxpNGNLRmEreSsvL0tLV0hldDkwOVg1OXo0VkZCUmcxYXBWVUNnVTBOUFRVMXVrTHczdVFoZ0FkT2pRQVFjT0hPRGRYclZxVlF3WU1BQkJRVUhZdG0wYlpESVpqaDA3eG9LK216ZHZqaDkvL1BHVHphSTBxNk1qL29oOWd1VE13ci94c1B1djhNK2RGK2psVXFNY2UwWUlJYVFpbStmNmNaVkZMK3JreVpPSWo0L0gxYXRYV1FDc25aMWRzZmZoNWl3QVVMTm1UYlpaVVNxVnNyRVRBTFJwMDRabHlnMFBEd2Vnckx5Z09tYm5na0dMMGhSMHFTb3dNQkJuenB5Qm1aa1p4R0l4bmp4NUFnQmFGMWo5L2YzWjJCNVFMaGdhR1JscDNBZzRaY29VVksxYUZWMjZkRUZRVUJDYlE2MWF0WXBWdGVDeUNBSEtES0VsTFllNmQrOWVwS2VudzhEQWdGYzFvMkhEd3BMMEVSRVI2TlNwRTk2OGVjTTJhRnBhV21xZDkrbHFiakZwMGlTTUhEbVNuUWZaMmRubzNMa3puSjJka1pXVmhlM2J0ME1vRk9Lbm4zN0MyYk5uY2Zqd1lYejk5ZGRvMTY0ZHRtelpnc09IRDhQVzFwWXRSSE1McUNLUnFGU0wwME9HRElGTUpzUEVpUlBSdVhObmRPellrV1VZTmpRMGhMVzFOUVFDQWN1SzI3VnJWN2k0dUdEMTZ0VjQvcnd3TUpETG1qeDI3RmpzM0xrVFVWRlJpSXFLUXJ0MjdkQ29VU01jTzNZTWdQSWNyRnUzTHE4UEtTa3B5TTNOaGJtNU9RdGs1MGlsVXB3L2Z4N256NS9IeUpFajBiUnBVOWpiMjJ0OExWbFpXVmkvZmowTDhnV0F1M2Z2SWlrcENiMTY5VUtmUG4xNGdjY0FzR0xGaWhMUFcwdVNFVmsxVUJsUWJ2NExDQWhnMVlTY25Kend3dzgvUUNBUTRLZWZmc0w0OGVPUms1T0RwVXVYNHRHalJ4ZytmSGl4R3k5MWRmNjlEL241K1FnSUNFQlVWQlFBNVh5bVI0OGV4ZDZIQzV3dU91L1QxZHpiMjlzYjRlSGg2TjY5Tzc3ODhrdGtaMmRqK3ZUcFNFOVBoMUFveEhmZmZjZEtFRy9ldkJueDhmRVFDQVFzV0Y0dWw3TnNZcFVxVlNyUmMxWTBZcUVlVm5sOGg5NW5BM2p0TTYvdHhKQzY3V0FtL3JCemNrSUlJZVJ6cHVjNVNlZVBxYXZ4NlB1NHRoOGRIWTNmZnZ1Ti9UNTY5R2kxakwzdDI3ZEhURXdNd3NMQ2tKcWFpaWxUcG1ESmtpV3d0cll1Mnh2eS8xU3J0N3g4K1JKSlNVbTRjdVVLYjJOcWFHZ29ZbU5qdGM2ank2Szh4L1BjbWhEM2VlcDZ2S3h0azUreHNURjhmSHlRbEpTRXRXdlg0b3N2dmtDUEhqMTRBZGZjL04zRnhlV3RjMXE1WFA3V2VkeXpaOC9VMnJLenM1R1VsTVEydHJadDI1YmR4czNsdEczdzY5V3JGKzdkdTRjVEowNmdYNzkrYXZQYVQ0bUJ6M2hJYjBZQ3NzTEtTdExMSjZEZmRnQkV0UnpLc1dlRUVFSUlJZVJUUTRHK3BNU09IajBLUUZrK2xsc29sc3ZsaUkyTnhjR0RCM21MeVp4WnMyYWhWYXRXNk5teko3NzQ0Z3VJeFdMSTVYS3NXclVLb2FHaFVDZ1VFSWxFR0RCZ0FJWU1HWUxkdTNjaktDZ0lSNDhleGRtelo5R3BVeWRVcWxRSng0OGZaOEY4MXRiV21EeDVNaG8zYnZ6aFh2dzdDZ3NMUTBSRUJBQmx4cWdPSFRyQTI5c2JEUm8wUUdob0tNTEN3bEN6WmsydEZ5cXVYYnVHOWV2WDg5cUNnNE1obDh0aGFHakltOFJyQy9SOTlPZ1JiOGV1dHBKUlhGYXNnb0tDZDNxUHIxeTVndVhMbDdQZmx5eFpnZ3NYTGtDaFVNREV4QVR6NTg4dk5xTlpVUVVGQmZqdHQ5OVlFSWF6czNPeHU0Q0ZRaUZtejU2TnNXUEhJak16RSt2WHIwZG1aaWFHRGgxYWJJYWtyS3dzalFFVjJySXFmODV5YzNNUkVCREFBandHRHg2c2xsMjVOTTZlUFF0QUdieWo3YUxQa0NGREVCc2JpL2o0ZUd6ZnZoMkE4b0xZbURGajBLVkxsekkvZDBWZ0xCWmhXYzhHR0xibktxOTl5cEZiNk9aa0NiSG8wd3h3Sm9RUThuN05iL1IxZVhkQnpkMjdkOW5QWE5aVGpyR3hNU3dzTE5nNHNtaHdXOUg3MjlyYUlpZ29pUDJ1cllJR3AyaUdWRTB1WHJ6SVcxejk2NisvTUhic1dONUNidDI2ZFRVR09Xb0w0dU1DL1RoeXVWemovQW9vZk0yVksxZkc5T25Uc1hEaFFzaGtNc2hrTXJYSE1USXl3b3daTTBwVTZTTXRMUTBoSVNFQWdMNTkrL0lDZDJ2V3JJbHUzYm9oTkRRVThmSHhiT0dTTTN6NGNJMlBxYXU1QmFCY0RKOHpadzQyYmRxRXBLUWtBSUNWbFJYNjlPbkRDODdPemMzRit2WHJrWnFhaXRPblQ2TlpzMmF3dGJXRmk0c0x1bmRYejdZcGs4bFFVRkJRYkxCb1VUZHUzRUI4ZkR6aTQrTmhhbXFLMDZlVm1YczhQVDNSb0VFRE5HalFBQllXRm1qVHBnMVNVbEt3YWRNbWpZOGpsOHNSSEJ5TURoMDZJQ01qQTNGeGNSZ3hZZ1JPbkRoUm9tRGE5UFQwWWl1VGFOdW9tSnljak5EUVVCdytmSmdkMDZ0WEwxaGJXK1BBZ1FONC92dzVnb09Ec1cvZlB2VG8wUU5mZi8wMVc5anYwcVVMcTBxakRaY2gyTTNORGUzYXRTdjJXRzRUc1VRaXdZRURCN0J6NTA1V3BjYk56UTMrL3Y0d05EUUVvTHdXNE8vdmp6bHo1a0Fpa1dEMzd0MHNvTGxseTVacUcvNTBlZjdwMm9NSER4QVFFTUFDd3V2WHI0OVpzNHJQOW5UdDJqVzJ5VUQxNzFPWGMyOWJXMXZzMmJPSDk1M3g1WmRmSWlJaUF0T25UNGV6c3pNQVlQZnUzZXo3UXFGUTRNbVRKM2o5K2pYaTR1TFk1L2VwbHVjRkFKL2F6ZEM1aGh0T3ZpaXNScFVtemNiY3VHQ3M4dml1SEh0R0NDR0VmRjdFbnJyTEV2byt4cU82ZE9USUVheGR1NVp0V0J3d1lBRDY5T21qOGRqSmt5Y2pPVG1aSmUrWk1HRUNKaytlL0U1Sk9tcldyQW1oVU1nQ1JybDVzN201T1R1bUpQUHAwaWlQOGZ6Qmd3ZFpoUnlwVk1vMjdkYW9vVXkwOFNISHk3bTV1VmkwYUJFU0VoSnc2ZElsN05peEE2TkhqMGJQbmoyMTNpYytQaDRKQ1FsSVNVbkJpeGN2Mkw5WHIxNmhkdTNhK082N3dySHE4K2ZQc1dYTEZ0NzlQVHc4NE8zdHpYNnZYNzgrd3NMQ0FDalgzRnEzYnMxdTQrWXlSZGVFNUhJNXpwOC9qNE1IRHdKUXJ1M05temNQNjlhdDR3VXFmMHFFbGFyQ29NTmc1SjNjem11WGhLeUF5WVFONWRRclFnZ2hoQkR5S2FKQTM4K0U0T2QvMk05bEtVOS81ODRkbkRwMUNvQnlZZS95NWN1NGVQRWlJaU1qZVJQMzJyVnJZOHlZTWNqTXpNU1dMVnZ3NXMwYlhMaHdBUmN1WElDaG9TR2FOR21DQmcwYXdNSEJBWmN1WFVLelpzMHdhTkFnV0ZsWkFWQXVFRnRiVzJQNTh1WEl6TXhrRTBHT25aMGRSbzBhaGVyVnEwTXFsYW90V0NzVUNzaGtNdVZyRmdpd2J0MDYzTGh4USszMWNFR3UxNjVkNHdXL2NtcldySW5uejUram9LQ0F0YzJmUHg5aXNSaFBuejRGb0p5b0h6OStuTzIrall1THcralJvM21CdGx6WkpEYzNOMVNyVmcwK1BqN3c5dmJtWGZ6Z3BLYW1Zc21TSlJyZi82SkJwbEZSVVN6RGs3ZTNONjlNN3YzNzk5blBxanRwOC9QelM3UllmTy9lUGZhNlZTZnRwYUY2MGFsYXRXcDQ5ZW9WTCtqQTE5Y1hMMTY4UUdwcUt2VDA5Q0FTaVNBUUNGZ3ByTmpZV0VSRlJVRXFsVUlxbGNMWTJCZ2hJU0hzczdTenMwTkFRQUM3d0taTmpSbzE0Ty92anhrelppQS9QeDg3ZHV6QTlldlhNV2JNR0szM2tjbGtiMzJmRkFvRis1eFZMOTU5ck9lZmpZME4yM0d0RGRlblM1Y3VhZXlUcXBFalI2SlNwVXBZdW5RcGUxd3ZMeThNR1RLazJQc1Y1Ny8vL2tOaVlpSUFaVGJmb2hRS0JlTGo0eEVaR1luczdHeFlXVm14ekdQZTN0N3ZkSkdTODY3Zmt4L0NVSS9hV0J2MUFCZWZGSDd2SnFUbVlIWGtmNWpXVG5PbU5rSUlJZVJEbXpadFdyRWJxemhjSmxwVm1vSlZhOVNvZ2RhdFc2TlZxMVpvMUtnUlJDSVJqaDQ5aXJTME5CdzZkQWhYcjE1bFk3S0NnZ0kyWHVJV203Z3hCc0FQZkV4TlRWVjdmaTh2TDE1Z1luNStQcFl1WGNwK1AzMzZOSllzV1FLNVhBNHpNek5rWm1iaThPSERpSW1KZ1plWEY2eXRyV0ZzYkl6TXpFeFlXRml3c2E2Wm1Sa2FOV29FYzNOelJFUkVJQzh2RC9uNStiQzB0RVNMRmkzZStsNXAwN3AxYTJ6YXRBbDc5KzdGOWV2WGtacWFDcUZRaUdyVnFzSER3d01EQmd4QXpabzFTL1JZdTNidFFtNXVMa3hNVE5RQ2VRRmc2dFNwcUZPbkRzTEN3cENjbkF5aFVJaDY5ZXFoZi8vK3ZBb2pxblF4dDFBb0ZJaUtpc0t1WGJ0WVZpMUFXZDJEVzRETXlzb0NvTnpvcUtlbmh5RkRoaUE0T0Jndlg3NUViR3dzQU9VQzVlWExsOUd5WlVzQWhkbVZwVklwaGcwYlZ1THNvM0s1bkkxRGhVSWhURTFOMlhQMDZORURlbnA2bUR4NU1pWk9uSWcvL3ZnRGdETDdrNmVuSit6dDdWa3AxRkdqUnVIa3laUDQ3Ny8vY1BEZ1FZakZZa3llUEJtaG9hR0lqbzR1TnR0UmNSbDlWUVVIQnlNL1B4L05temRIZkh3OGJ0eTRnY3VYTC9QK0pxcFdyWXJ2di8rZWxSM3UwNmNQVHAwNmhlRGdZRHgrL0JpSER4L0dzV1BINE8zdGpjR0RCNk54NDhadlhXUVBEdzlIY25JeTZ0YXQrOWJNVWhrWkdkaTllemYyNzkvUGdsaUZRaUcrL3ZwckRCOCtYTzI3eE4zZEhiLy8vanY4L2YyUm5KeU1KMCtlWU83Y3ViQ3hzWUczdHpmYXRtM0xncEoxY2Y0ZE9IQUEvLzc3YjdISGxHWXU5YzAzMytET25Uc0lDUWxoZld2ZXZEbCsrZVVYbHVGTkpwTmgwYUpGa0Vna2tFZ2t5TS9QaDBRaVlkOXRBRmdBZ2E3bjNsWldWcndNM2dBd2JOZ3dEQmt5QkVLaEVES1pEQnMzYm1UWGF1enQ3WkdZbU1nTE5BYVVjMXB0bWFUZjVtUFBOTS9aMEd3MG5JK09oMXdoWjIyQjhVZnhnMk1QT0poWmxXUFBDQ0dFRUZJYUdSa1pPSGJzbU03R284K2VQVU5jWEp6T3J1MTM3dHdadDIvZjVsV0FHVHAwcU5iTmxvQnlYclJvMFNMTW5qMGJOMi9lUkhaMk5oWXZYb3lUSjAvaXUrKytRNzE2OVVyOVBoa1lHS0JldlhvczZKUkx6S002MzJ6ZXZEbTh2THdnbFVxeGV2VnFBTURFaVJONXo2ZWE3VGN3TUpDTmdUbWpSNDltbFR4MU1aNHZMVk5UVTdYMUlVTkRRMTV3YmRGMVNWMk1selZsUVRZeU1zSzZkZXNRSGg2T2JkdTJ3ZFBUazgzYkFMQzFLRlhSMGRGc3psbFU5KzdkNGVYbEJibGNqbE9uVG1IdjNyMEFsTUc5bFN0WFJuaDRPSzVjdVFJOVBUMU1temFOWFZNNWNlSUVBT1VjNU9lZmY0WkNvVUIrZmo0N254MGRIWkdXbHNhdXR5eGJ0b3l0YVE0YU5BakJ3Y0ZJU2tyQ1R6LzloUG56NTJ1dGRLVE4rOGpjL1Q3b2R4eUMvSXRIb01oOHpkcGtUKzVBZXVVRXhCNmxxMjVLQ0NHRUVFS0lOaFRvUzBwazgrYk5rTXZsc0xTMFJHSmlJdmJzMmNPNzNkblpHZjM2OVVQNzl1M1poUTh2THk4Y1AzNGNCdzRjd0xObnp5Q1JTRmpRNzhTSkV4RVVGQVNKUklMRXhFUkVSa2JpN3QyN3VIbnpKcnU0QVNqTHFPcnA2YkVMSEE4ZVBNRE1tVFBaN1NZbUpxaFVxUklzTEN6dzh1Vkw2T3ZyczFLdVptWm1TRTVPTGpab015Y25SK1B0SXBGSXJaM2J1Y3RKVFUzbEJRZG9laXh1UjJ1Yk5tMndjK2ZPWXJQb1NLWFNFZ1hpeXVWeWx0MjNWcTFhR0Rac0dDWk5tZ1NKUkFLRlFvRkhqeDRCVUdZUlU4M29hMmxwaWErL0xzellkdlRvVWQ0Q0wrZldyVnNBd0lJUnlpSXBLUWx5dVJ3Mk5qWll2WG8xTm0vZXpIWkJBOEMyYmR1S3ZYOWVYaDdtelp2SGZuZDJkbVlsbHhzMmJJaUZDeGZ5Z3B1TDA2aFJJeXhZc0FEejU4K0hSQ0xCalJzMzJPZWlpYm01T1JZdVhLald2bkRoUXJ4OCtSTHIxNi9IaGcwYldPYXNxbFdyWXNPR0RUaDc5dXhIZS80Wkd4dVh1THh1ZG5iMlc0OTk4dVFKdG03ZHluYWU5K25UQjJQR2pDbFJRSTgyWE1ad0FDeG9sOHVBZCtmT0hRd1lNSUJ0S3JDMHRFUmdZQ0Q4L2YxeDU4NGRCQWNINDk5Ly8wWEhqaDNSc21WTDFLOWYvNjFCNEJYWnhuNk4wV1QxV1Y3Ymd2QjRERzlxamVvbStscnVSUWdoaEdqbWY3TndYSytyNEtyaXhscHZJeEtKOE91dnYyTHExS2xvMEtBQmV2ZnVEUmNYRjdYait2ZnZqeVZMbGtBbWsrSEJnd2RxdHdzRUFuei8vZmM0Y09BQWE1c3laUW9DQXdQWllwaS92ejlNVEV4Z1lXRUJRME5ET0RvNjR2bno1OWk5ZXpjVUNnWGtjam5rY2ptc3JhMVo0SjIxdFRYa2Nqbk16YzJ4WnMwYW5EeDVFanQyN01EejU4L3g5OTkvYTMxZEwxNjhRRUpDQXE4L0FEQjkrblFBeWhLblpWVzNibDFNbXphdHpQZm5qQnMzRHVQR2pkTjZPN2ZZclRxbmVCdGR6QzFldm55SmdJQUFOdlpzMEtBQnhvd1pnNzE3OTdJTXFOd0NZKzNhdFNFV2krSGo0NFB1M2Jzak5EUVVPM2Z1UkdwcUt1N2V2WXZqeDQrelFOOHZ2dmdDam82T3VILy9QbDY5ZW9WWHIxNlZ1bThEQnc1a0cvdGNYVjNoN3U0T1FEbFA5ZlQwaEV3bWc3VzFOUklTRXZEOCtYUGN1WE1IQUdCall3TmZYMS80K3ZyaTNyMTcyTDkvUCtMaTR0Q3FWU3VzWGJ0VzR6bXR5ZHN5K2dMS3lpNmJObTFTeSs1YnIxNDlkTy9lSGQ3ZTNyeDVJeGRNMExGalIwUkVST0N2di81Q1VsSVNEaDA2aEhQbnptSDc5dTA2SFd1dlhMbVNsNUhaemMwTlk4ZU9MVFpJMU43ZUhwczNiMFpRVUJEMjc5K1AvUHg4UEg3OEdCczJiRUJTVWhMR2p4OFBnVUNnay9Ndk5UVlZwM09wME5CUVhMaHdBWUF5QUh6NDhPRVlPSEFnYndPcFNDUmk1NHdtTmpZMjhQVDBCS0Q3dWZmTW1UUFZBbjBCc094dFAvMzBFK0xpNGdBQW5UdDN4dFNwVStIcjY4c1c4b1ZDSVJ3Y0hEQjE2dFJTVmZCUjlURm1tdGZFd2N3SzR4MTdJREMrY0M0clY4Z3hObllUd2pyT0w4ZWVFVUlJSVorUGdxakNpaTE2bnBQTDlCaTZIby9XcmwyYlZTRGh2TXUxL2ZEd2NMYU9ZMlJraEtsVHA1WW82WVdKaVFtV0xsMkt3TUJBTnQrTWpZMUZ1M2J0eWhUb0N3Q3RXclZDUWtJQ29xS2lXR1poMVEyS2RuWjI2TmF0R3dCbHhaQ3NyQ3owN2R0WDZ4aFowM2lYMjhRSjZHWStXVnF1cnE3bzE2OGYyMFJhdVhKbHRHelo4cTNCcVdVZEw2OWR1eGFSa1pFd05EUms3NmxxQWgraFVJZ3VYYnFnVTZkT0NBc0x3NFFKRXdBb056bW5wS1FBQUcrdHJFV0xGdGk5ZXplc3JLeGdaV1dGV3JWcW9WYXRXckN5c29LZW5oNjJiZHVHc0xBd2R0K21UWnRpenB3NU1EWTJ4aGRmZklIQXdFREV4TVJnMUtoUm1EWnRHc3pNek5qNTI2bFRKeHc4ZUpDM0FiRkdqUnJvMnJVcjl1M2J4NjYxWkdkbnc4ek1qRlY3emN6TXhELy8vSVA3OSs5ajllclZXTHg0Y2FrK0UxMW03bjZmQkhyNk1QVDVBYm03K091TGtxTWJvZWZxQllIK3A3dG1SUWdoaEJCQ1Bod0s5Q1VsTW5YcVZNeWFOUXN6WnN5QW82TWpwazJiaG9LQ0FyUm8wUUlkT25TQWpZMk4ybjBNREF6UXAwOGY5T25UQjNGeGNUaHo1Z3lpbzZQUnFsVXIrUGo0WU1XS0ZSb3o0MVNxVkFrZUhoNW8zcnc1V3JWcUJYMTlmVnk5ZWhWWHIxNUZYRndjL3Z2dlA3YUxOenM3Ry9uNStlalVxUk92cksrSmlRbWIrTHU1dVpYNjlWYXZYbDJuaTVmVzF0WnZYZVN5dExURTdObXpOZDUyNDhZTmJOMjZGWUJ5WXUvdjc0KzVjK2RpenB3NXJOUk4wWXNsQXdZTTRQMXVibTdPeTZaMDVjb1ZqWUcrWEdhZmxpMWJsbmxoYnNDQUFUaHo1Z3dXTFZvRVUxTlRUSjA2RlczYnRrVjRlRGdlUG55STlQUjA1T2ZubzZDZ0FGS3BGQVVGQlJwM0xBc0VBaGdaR1NFZ0lBRCsvdjZvVTZjT3hvOGZYNkxTdzZxKytPSUxkZ0doZCsvZTZOS2xDOXV0elBIeThtSWxpRFJ4ZDNmblhRQUJsS1dDbXpadHFoWVk4TEdkZnprNU9Xd2hXQmVhTm0wS1MwdExyRnUzRHVQR2pVT2JObTNlNmZIeTh2SVFIaDRPUUJuVWJXVmxoZlQwZEVSSFJ3TUFyK1MxcWFrcDNOM2RVYlZxVmF4Y3VSSi8vLzAzZ29PRDhlYk5HNFNFaENBa0pBUzlldlhDcEVrVlk1ZDNXYmpYcW9SdnY2aURiWmNMTDZobDVza3c2L2hkYk9uL2NaVWtKb1FROHZHYkg3ZWIvYXlyUU4reFk4ZVdhQ3p6NE1FRHRRb2VnSElqMVI5Ly9GSHNXTFJqeDQ2d3Q3ZkgzYnQza1p1Ynk3dk54TVFFcnE2dXNMS3lna0Fnd0pFalIrRHA2WW1lUFh2QzJka1pmLzc1Snk1ZnZveUNnZ0prWjJlclZjOG96b3daTS9EczJUUE1tREVEVmxaV0dEWnNHRnEzYm8yd3NERGN2WHNYYjk2OGdVUWlZZGt4dWZFdW9BemVFd3FGRUlsRUVJbEVNRFUxNVdVUC9oVHBZbTVoYVdtSndZTUg0OXk1Yy9qbW0yL1l1SllyR2NzUkNvVVlQSGd3KzEwc0ZxTlhyMTdvMHFVTERodzRnSkNRRUl3YU5ZcmRycWVuaDhEQVFFUkhSeU1wS1ltWGNhczRBb0VBcHFhbWFOaXdJZXp0N1pHVmxZVno1ODZ4QlZmT2lCRWo0T2ZuaDh6TVRQVHIxNC9ORjRSQ0lXK3U1dXpzakprelowSW1rMEVrRW1IS2xDbHFqL1V1REF3TTBMSmxTOHlkT3hmMTY5ZUhtNXNiV3Jac0NUczd1Mkx2SnhRSzBiRmpSN1J2M3g3Ly92c3ZkdXpZZ2ZIangrdDhROTB2di95Q1gzNzVCWEs1SElNR0RjSVhYM3hSb3ZzWkdockN6ODhQL2ZyMXc0RURCeEFhR29yKy9mdkQxOWVYSGFPTDg2OUZpeFlhSy9LVVZmUG16YUd2cjQrMHREUk1uRGhSNDdVVVFGbkdOek16RXdZR0Jzakx5ME4yZGpaTVRFelF0R2xUakJvMWlzMkpkVDMzTG03ZUtCUUtNWHIwYUN4WXNBQzllL2RtbWI4UEhqd0lxVlNLL1B4OEdCZ1lRRS92ODduVXVLanhFUHoxSUFKcDBzTC9qNXg4Y1IxSG4xMkNkNjJtNWRnelFnZ2g1UE1nMVVHZ3I2N0hveDRlSGl6YnJTNVlXVm5oanovK1FINStQaVpObWxUaWlpMkFNclB2dEduVDBMeDVjMnpjdUJGK2ZuN28xS2xUbWZ2U28wY1A3TjY5bTgxeHJhMnRVYnQyYlN4YnRremo4UVlHQnBnNGNXS3Buc1BSMFpIOXJJdnhQR2ZGaWhVbE9xNW16Wm9ZTzNac21aNmpMT1BsV3JWcThZSytLMVdxcEhHenMxQW9oSW1KaWRvNm9KbVpHZHZNQ2lqbmwwZVBIdVZ0SkFTQUJRc1c0Tnk1Yyt4M1MwdExEQmt5aEplcHVFdVhMbkIyZHNiY3VYT1JsSlNFMmJOblkralFvV2pmdmoxaVltTFFwazBiaU1WaVBINzhHRVpHUnJDeXNvS1hseGNNRFEweGNPQkFuRGx6QnZiMjl1alpzeWZjM2QxWllwaUpFeWRDTHBjakpTVUZjK2JNS2N0YlcyR0kzVHNoLzl3K3lKN2NZVzJLek5mSVA3VVRCdDIvTDhlZUVVSUlJWVNRVDRWQW9la0tQL25rNktJa2ZYNStQc3YwbzFBbzFDYUtKY1hkTnpNekUrUEhqNGRJSklLenN6TWFOR2dBVjFkWDJOcmFGdnZZQlFVRmVQVG9FUjQ5ZW9TblQ1K2lXclZxYU55NE1jTER3MUZRVUFBVEV4TzBiZHNXdFd2WExsUC9LZ3JWenlNeU1oSzNidDFDUVVFQlJDSVJtalp0aXFaTlM3K29wRkFvOE5WWFh5RXpNeFB6NTg5L3AzSklHUmtaSlM1L1d4SUZCUVh2dkdBb2w4dlp4WVc5ZS9kaTgrYk5xRk9uRHY3ODg4KzMzcGNMTmpjME5JUllMRWJWcWxYUnFsVXJHQmtaNGVuVHA1L2QrUWZ3Mzg5M2taV1ZoWkNRRUp3K2ZSbytQajc0NnF1dkFBRGJ0Mi9IenAwN1lXOXZqMWF0V3FGbHk1WndkSFJVZTg2TWpBejg4ODgvT0hYcUZPclVxWU41OCthVjZmdEpGOStUSDhyTDdIelkvaHFPSEdsaGVTNEJnQ3VUdk9CZVMzZC9kNFFRUWo1OWd1Qys3R2ZGb0FQRkhGbTg2T2hvdG1DemI5KytFZ1hHbGVVK3BTV1R5ZURuNTRmRml4Znp4bWNTaVFRSkNRbElUVTFGUmtZR3BGSXB5K0NyVUNoWUlKenFkRmxQVHcvOSsvZEhWbFpXaWF0TGZNNTBPYmZRTk82TWpJekVnd2NQWUdSa0JETXpNN2k0dUdnTm1nU1VGVlJLdTJHd3BOTFQwNHM5Zng4L2Zzd3FzTlNvVVFNV0ZoYnZwUi9GZVpjNVBBQVdpUHcrNkdKZVVmVDE2Zkw4MDdXU3ZONml4MGdrRXExQjFycWVlNytOcnVhQjJyeVBUUFB2MDRiNy8yTGNwVTI4Tm52VG1yamp2UVppNGVjVDlFd0lJWVNVaDl6ZmJOblBSdFBLWGxubWZZeEhkVWtYL2RQVkdPN1VxVk5ZdDI0ZGpJMk5NWFBtVERSbzBPQ2RIMU9URHptZW56QmhBdTdldlF0dmIyOU1ubHkyZ0hGVnBYbXZIejkrakZPblRrRW1rNkZTcFVwbzE2NmQxdXpCYVdscE9ILytQTXY4YTJabWhpWk5tcFRvV3NxclY2OHdmdng0T0RzN28zMzc5dkR5OHRJNnY4dk16TVNpUll0Z2JHeU1XYk5tUVN3V2wyaDlycmc1TjFjMXFTeHpTbDFrN3Y2UVpNOFNrUDE3a2FCZWtSaW0wM2RDV0xsRytYU0tFRUlJSVlSOE1palE5elB4c1Fhd3ZjK0xINlQwNUhJNUVoSVNBQ2pMTEwydmhYQkN0RkVOSUpCS3BVaE9UaTQyWUtPb2QvbE8rVmkvSjdWWkdwR0FHY2Z2OHRwYVdGc2dldnk3WlZnbWhCRHllZEZWb08vSExEVTFGVldyVmkzdmJueDJhRzVCeWhPZGZ4VlhSZnYva2tLaFFNTmpFM0VuNHltdmZVV1RiekcxL3BmbDFDdENDQ0hrODZDclFGL3k4YUh4dk82Vlp1MkVuUGF2MGdBQUlBQkpSRUZVQ3laK254djhTcW9pL3Azbjdsc09hY3hSWHB0ZW8zWXdIdVpmVGowaWhCQkNDQ0dmaXZJZm9aUFBHZ1g1Zmx5RVFpR2NuSnpnNU9SRUYwNUl1VkRkMFMwV2kwc1Y1QXQ4WHQ4cFU5dmF3OGJDaU5kMjhVa2Evcjd4ckp4NlJBZ2hoSHljS01pM2ZORGNncFFuT3YvSWh5SVFDTEN4MlJpMTlubHh1L0ZTa2w0T1BTS0VFRUlJcWZob1BLOTdwVms3RVFxRkgwV1FiMFZsMEgwa1lNQmZ1eW1JTzRPQy82NlhVNDhJSVlRUVFzaW5na2JwbnduRjBsN3NIeUdFRUhVVjdYdFNMQkpnelpldWF1MlREOTlDWG9HOEhIcEVDQ0dFRUVJSUlaOGZMOHVHK01xNkZhOHRxMENDWDI0RWxWT1BDQ0dFRUVJSUllVkZhR29Cd3k3ZnFyVkw5cThFRlZvbWhCQkNDQ0h2Z2dKOUNTR0VrQXFxZDRNYThMS3J3bXRMenN6RDBvaUVjdW9SSVlTUWltYWU2MEQyanhCQ0NDRmxzN0xKQ09nTDlYaHRXeExEY08zTmczTHFFU0dFRVBMcDAvT2N4UDRSUXNqSFJOejZLd2lxMXVhMXlWTWVRWHJ4U0RuMWlCQkNDQ0dFZkFvbzBKY1FRZ2lwd0RiMGJReFJrYXBiQWFjU2tKeVJWejRkSW9RUVVxSE1iL1ExKzBjSUlZU1VwL2pNWit6bkZsVWR5N0VucFdkalVoMC91ZlJSYXg4ZHU2RWNla01JSVlSOEhzU2VVOWcvUXNpblIvSG1QL2F6ME1xOUhIdFNlZ0tSSG94NmoxZHJseHpmRElVa3B4eDZSQWdoaEJCQ1BnVUNCZFdJK0N3SWZ2NkgvVnhSeXRJVFFzaUhWSkcvSnljZHZvWEE4L3hNVVlQY2FtSFhZSTl5NmhFaGhKQ0tKazJhamV0dkhxS2RaY1B5N2dvaGhKRFBXSm8wR3dlZlhJUkFJTUJ3dXc3bDNaMVN5U25JZy8yUnNYZ3VlY05yMzlONkdnYll0QzZuWGhGQ0NDR2ZnYndNeUZOdVEyamRzcng3UWdqUnRid015TzZIUWxFZ2daNzdzUEx1VGFsbGIva1JzdnVYZVczNmJmckRVRU1RTUNHRUVFSUlJVzlER1gwSklZU1FDbTVSTjJkVU5oTHoyb0t2UDhQRngybmwxQ05DQ0NFVmhVd2h4NEtiZTJCM2FEUzZucDZQcXlyWlVnZ2hoSkFQNVhWK0pnREFRbXlDYit0MXJIQkJ2Z0JnckdlQTVVMkdxN1ZQdXZ3LzVNbWs1ZEFqUWdnaDVCT25rS0VnYWpWeU43ZEIzdDVoVUtUY0t1OGVFVUowUmZML2F4c0dsU0J5OWEyUVFiNEFZTlIzS2lEZ2gyUGtuOThQK2F1a2N1b1JJWVFRUWdpcHlDalFseEJDQ0tuZ3pBejBzTGhiZmJYMk1mdHZsRU52Q0NHRVZDUWlnUkRQY2w4alRacU5mSGtCUEUvTXdPLzNqdUMrU3ZsMFFnZ2g1SDFKeUV6RzcvZU9vUFlCUDJ6NzcxUjVkK2VkRGJWdGgrWlZIWGx0enlWdnNPek9nWExxRVNHRUVQSUpFNGlneUg0QjVHVUFjaWtrUWYxUWNQbC9VTHg1OFBiN0VrSStTb3EwaHlpNC9EL2tibWdCMmMyOTVkMmRkeWFzVmh2NnJmdnhHeFZ5NUI1WVdUNGRJb1FRUWdnaEZacEFvVkFveXJzVDVQMVRMVW12U3JVOGZVbU9hYjh4Q21jZXZGWTc1dlNvVm1odlgxV254OHdQaTRmL3lYaTFZK1oxZHNMOExrNDZQU1lpTVJVZE5sOVFPNmFkWFJWRWpQSFU2VEdBN2o2UGQvbk1idi9ZSGk2V3BzVWVvL3A1K082OGpIMXh5V3JIL0Qza0MvZzJ0Z0lBakRzUWh3M1JqOVNPV2RmSEZlTmEyUUlvMmVleEx1b2h4aCs2cVhiTXVGWjFzYTVQSStYejNuaUdnVUZYMUk3eGJXU0Z2NGQrQWFCa244ZXRGNWx3WFhsRzdaZ0dscWE0OVdON0FFQktWajVxTER5aGRreDFFMzJrek8zS2ZpL0o1MUhkL3dSZTVlU3JIWk15dHl1cW0rZ3JuM3RGQk82a1pLa2RjMnRxZXpTb1FaL1poLzdNS2dxRkFuQmRHWUhiUmM2ZFAzemRNS0twZFRuMWloQkNTRVh3S2k4RExrZkg0MVZlSm10enM3REZ0UjZyQUFBUktUZlJJWHlPMnYzYVdUWkVSS2RGRmZZWUFCQUU5MVU3QmdBVWd3NTg4c2UwRDUrTk14b3lYcDN1dEJEdExWMHI3REh6NDNiRC8rWWV0V1BtdVE3RS9FWmZWOWhqUHJhL0gvcGJwYi9ENG81NWwvTitUK3RwR0dEVFdxMjlJcm4yNWdHYS9EdVYxMllrMGtlaXp3WllHVlVwcDE0UlFnZ2huNmpjMThqOW94T1ErNFkxQ2V1MGdNSFh5bkdHTkdvVkNxSldxOTFOejNNU3hKNVRTbnlNL01rRjVPMFpwSGFNNm5OOXFzY0FRTzV2dG1ySEFJRFJ0SWQwRElDODNRTWhmM3BSN1JpRGdjRVFXcmY2N0k5NWw3OURmWisxRURsWHZQVWFWUXBKRGpKL0hRRGs4dGR1akw5YkFyMzZMY3VwVjRRUVFnZ2hwQ0tpakw2RUVFTElKMEFnQURiMGE2elcvdk94TzhpUnlzcWhSNFFRUWlxS2FnYVZFTjlyUGZyVWFjSGFMUFJOeXJGSGhCQkNQa2MrdFp1aXE1VjdlWGZqbmJsWHRzTnd1dzY4dGx4WlBxWmQzVlpPUFNLRUVFSStZVVpWWU9RWEFaR0RTbklIdzBybDJDRkNpSzZJN0R0QlpPdFYzdDE0WndKRFl4ajJHS1hXbm50b0RSU3lnbkxvRVNHRUVFSUlxYWdvMEpjUVFnajVSSGpaVmNGWHJqVjViUyt6ODdGQVEwWm1RZ2doUkZWbGZWTWNhRHNEMjFwT3hOYzJiU3A4TmtWQ0NDRVZRME56YXd5MGFZMC9XMHpBWWE5ZllDSCtORGFhTEhjZkRpT1JQcTl0MTZOenVQaUs1bWFFRUVLSXpobWFRNy9QWnVqMytBMmkrajRRMnJZdDd4NFJRc3BJVU5VUkl1ZGUwTysrSFBwOS93Y1lmQnFCKytJV1BoQmExdVcxS1ZLVElEMi92NXg2UkFnaGhCQkNLaUtCUXFGUWxIY25DQ0dFRUtJYmo5Tnk0YlRzTlBKa2N0WW1GZ3FROEhOSDJGZ1lsV1BQQ0NHRUVFSUlJZVR6c2VSMkNHWmUzOGxyYzdPd3hiVWVxOHFwUjRRUVFnZ2hoSkR5VXZEZmRlUnNuTVJ2TkRDQzZjL0JFSnBhbEUrbkNDR0VFRUpJaFVJWmZRa2hoSkJQaUkzRi83RjMzM0ZOWGU4ZndEOEJ3aEFWRUVFUlFSVFU0bUMwYmhIM3J2TmI2NnJhMWlxaVZteHIzVmozS2lxaVZweDF6N3FLVzNFWFJWSEVoYUNBZ0t3SUFySUNnZVQzUjM3M2tFc1NocUlCZWQ2dlYxOGw1NTdjbkZ4Q3ZQZWU1enlQQVdaMGJzUnJrMGhsbUhicWlZWkdSQWdoaEJCQ0NDRlZ6MjlmRElKVnRkcTh0cEMwVi9nNzBsOURJeUtFRUVJSUlZUm9pazRqUitnNGRPRTM1dVlnOS94MnpReUlFRUlJSVlSVU9oVG9Td2doaEh4bTVuWnJESXNhZXJ5MlU4K1NjRG8wU1VNaklvUVFRZ2doaEpDcVJhaWxndzFmVFZCcW4vbHdEN0x6Y3pVd0lrSUlJWVFRUW9nbTZmZDNCN1NGdkRiSjNkTW9TSHFsb1JFUlFnZ2hoSkRLaEFKOUNTR0VrTTlNTmFFMnZQbzNVMnIveGU4cEpBVXlEWXlJRUVJSUlZUVFRcXFlUWZYYm9KTVovOW9zT2ZjZEZqODVyS0VSRVVJSUlZUVFRalJGeTZRTzlMcU1WR29YSDErcmdkRVFRZ2doaEpES2hnSjlDU0dFa00vUUtHZEx0TFV5NXJXOVRNbkcrbHVSR2hvUklZUVFRZ2doaEZROXZxMG5RVXZBdndXNzV2bS9pTWw2bzZFUkVVSUlJWVFRUWpSRnQrc29DR3JVNHJVVlJEMkM1TkUxRFkySUVFSUlJWVJVRmhUb1N3Z2hoSHltZkljNktMVXQ5Zy9IbTZ3OERZeUdFRUlJSVlRUVFxcWVaa1pXbUd6WGg5ZVdMeXZBdFB2Yk5UUWlRZ2doaEJCQ2lLWUlkUFdoLy9Wa3BYYng2YjhneTZlNUcwSUlJWVFRb2g0RitoSkNDQ0dmS2FkNk5mRkRLeXRlVzBadUFlYWVlNjZoRVJGQ0NDR0VFRUpJMWJQWVlTU01oWWE4dGxOeGQzRkQ5RlJESXlLRUVFSUlJWVJvaXRDNUI3U3Q3SGx0c2pRUjhxNGQwdENJQ0NHRUVFSklaVUNCdm9RUVFzaG5iRlUvZTFRVGF2UGFkdHlMd2NQNGR4b2FFU0dFRUVJSUlZUlVMU2E2MWJIVWNaUlMrNlI3dmlpUUZtaGdSSVFRUWdnaGhCQk4wdi9mYjBwdHVWZjNRL291UlFPaklZUVFRZ2dobFFFRitoSkNDQ0dmTVRORFhmelJvd212VFFaZzB2RkhtaGtRSVlRUVFnZ2hoRlJCazJ4N3c3NW1mVjViNkx2WDhJMjRvS0VSRVVJSUlZUVFRalJGdTU0ZGhLMzY4aHNsdWNnOXMxa3pBeUtFRUVJSUlSVWVCZm9TUWdnaG43bGZPaldDbldrMVhsdGdiQnFPUGtyUTBJZ0lJWVFRUWdnaHBHclIxdEtHYit0SlN1M3pRdzRnTlM5VEF5TWloQkJDQ0NHRWFKSmVQemRBcU1kcmt3UmZSbjdNTXcyTmlCQkNDQ0dFVkdRVTZFc0lJWVI4NW9UYUFxejl1cmxTdThlL1Q1Q2JMOVhBaUFnaGhCQkNDQ0drNm5FMWI0N0I5ZHZ5MnRJa1dWanc2S0NHUmtRSUlZUVFRZ2pSRkszcXh0RHYrYjFTdS9qWVdnMk1oaEJDQ0NHRVZIUVU2RXNJSVlSVUFRT2ExY0hYWDVqejJoSXljckhxMmtzTmpZZ1FRZ2doaEJCQ3FwNzFYNDZIamtDYjEvYlh5L040bGg2cm9SRVJRZ2doaEJCQ05FWFlhUmdFeHZ5NUcybkNTMGlDem1sb1JJUVFRZ2docEtLaVFGOUNDQ0draWxnM3NEbUVXZ0plMi9Jckw1SHdMbGRESXlLRUVFSUlJWVNRcXNYYTBBeS8ydy9tdFVsbFVreTY1NnVoRVJGQ0NDR0VFRUkwUmFDdEE0UEIwNVhheFdkOEljc1RhMkJFaEJCQ0NDR2tvcUpBWDBJSUlhU0tzRE0xeExTT0RYbHR1UVZTekRqelRFTWpJb1FRUWdnaGhKQ3FaMzd6WWFpdFY1UFhkdlBOTTV4NmZWZERJeUtFRUVJSUlZUm9pazZ6RHRCdS9CV3ZUWmFWanR6THV6VTBJa0lJSVlRUVVoRlJvQzhoaEJCU2hmelJzd25NREhWNWJRY2V4aUV3SmsxREl5S0VFRUlJSVlTUXFxV2FqaDdXT0grdjFQN3ovVzJRU1BNMU1DSkNDQ0dFRUVLSUpoa00rUlVROEVNMzhtNGNnVFExU1VNaklvUVFRZ2doRlkxQUpwUEpORDBJUWtqVklwaDFXbVc3Yk5YWHBlNXpMU0lGWGJmZVZ0cmV1V0V0WEp2VW9kUjlGbDRLeDZMTDRVcDkvdWpSQkF0N05pblhQbDE4QTNBOTZxMVNuNnNUMjZPTHJXbTU5cWxJeC9oei9UMlV4ekhXbE8xM1l6RGgyQ05lbTVORlRRUlBkOVhRaUFnaGhCUjE3KzBMdExrd1UrVzJQMW9NeDhLV0l3QUFDeDhmd3FJbmg2bFBGZXZUeFg4K3JvdWVLdlc1Mm4wSnVwaTNvRDdVaC9wOFJuMEVCNGNvYlFjQTJjZ1Q3R2ZxVTN5ZmFmZTM0YXRhZGhqWHNLdkt2cHJrZE80WGhLUzk0cld0Y2hxTG1mYXEzeGNoaEJCQ1NFbWtpU0hJM1RkSTVUYWREaDRRZHZnRkFDQUpXSWY4Z1BVZjNFY2FleHU1aDBjcTlkR3EzeFo2SXc1LzhqNEFrT05sbzlRSEFBeG12S3F3ZlhJUERZZjBkYUJTSDczaEI2RmwxZjZUOXltdno4ZW43Rk9xejFCaUNQS0R0a083WVdkb04vOUdxYSttaVUvNUlPKy80N3cybmVZdXFEWnVxWVpHUkFnaGhCQkNLaExLNkVzSUlZUlVNZU5iVzhQSmdsOG05bUhDTy93ZEZLdWhFUkZDQ0JHSjAzRXcraVo3bkpXZnE4SFJFRUlJSVorSFYxa2liQWcvaSsvditHREl6WlZJemN2VTlKQjR0clIyVjJwYitQZ1Ezb2pUTlRBYVFnZ2hoRlJLMmNrb2VIbXA4TEVrVzNOaklhU0NrOFlGb2VDNUgvTE96VURleVlsQUJUdnYxdXY5RTJCUW5kZVcvL1FXOGlORE5EUWlRZ2doaEJCU2tWQ2dMeUdFRUZMRkNBU0E3MUFIcGZaWlowT1JMU25Rd0lnSUlhUnE4MDk2aEpablBUQXFZQzBlcGtZQkFKeE1HbXA0VklRUVFramx4LzI3Q2dBblh3ZkM4ZHgwM0hvVHFzRVI4Yld0M1FSamJEcnoybklLOGpBclpJK0dSa1FJSVlTUXlrUWEvUjl5ZHZWRzNybmZJRXVYSjNIUU1tK3U0VkVSVW5ISjBsK3pud3RlWG9SNGR4OUk0KzVwY0VSOEF2MXEwTzh6UWFsZGZId3RaRkthdXlHRUVFSUlxZW9FTXBsTXB1bEJFRUtxRnNHczAreG4yYXF2TlRnU1FqNmRpdmk1SDc3L1BvNDhTdUMxemVwaWk1Vjk3VFUwSWtJSXFacEcvT2VGd3pIL0FRRGExR3FNd042ck5Ud2lRZ2doNVBQd0pqY2QrMS9kd0p5SGV5R1dTZ0FBdzYwNzRsREhHUm9lV2FHRW5MZXc5WE5IVGtFZXJ6MjR6MXBhK0VNSUlZU1FZdVg1VFVWQm1QeStzMWFEVHRBYnRsZkRJeUtrWXBObEpLQWcvQ3drTjFZREJmSnFXdHBOdjRidWdJMGFIbGtobVV5R3JEWGZReXFLNXJYckQvYUFib2NoR2hvVklZUVFRZ2lwQ0Npakx5R0VFRkpGZVE5b0FUMXQvcW5BMmh1UmlFbkwwZENJQ0NHazZqa1VmWk1GK2JZMWJZdzk3VDAwUENKQ0NDSGs4MkdtWjRUcFRRZmdRZCsxY1A3L29ObkRNZi9CcndKbDdiSXdxSVg1elljcHRidmQyNnlCMFJCQ0NDR2tzaWg0L205aGtLK0ZFM1M3TDlUd2lBaXArQVExTEtEejFYam9qejBEd2Y5bnY1WW1CTE9NMkJXQlFDQ0EvdEJmbGRyRkYzWkFscDJoZ1JFUlFnZ2hoSkNLZ2dKOUNTR0VrQ3JLb3FZZVpuYXg1YlZKcERKTU8vVkVReU1paEpDcXgvZmxCZlp6djNwZm9XbE5TdzJPaGhCQ0NQazgyZGVzajIrdE8ySmN3NjRJN3JNV0F5eGJhM3BJUEw5OU1RaFcxV3J6MnU2bXZNREI2SnNhR2hFaGhCQkNLcnI4aC92Wno5b051MEpReTdhWTNvUVFSUUpUT3dpLy9CNjZnN1pBZitKL0VCaFphWHBJUERxTkhLSFRvaE8vTVNjVHVaZisxc3lBQ0NHRUVFSkloU0NReVdReVRRK0NFRUlJSVpxUkxTbUEzYW9yU01qSTViVmZuOVFCcmcxcmFXaFVoQkJTZGRpY21vam83RGNBZ09mOU4xS2dMeUdFRUZKRkhZKzlqZi9kV3MxcnE2dHZnbGNEdDBCUFc2aWhVUkZDQ0NHa29oSnY3UWpadXpnQWdQNlAvaFRvUzhoblJwcWFoTXpWM3dFRmtzSkdnUllNZjkwSjdUbzJtaHNZSVlRUVFnalJHTzJGQ3hkU0xSZENDQ0draWhKcWE4R2loajZPUDBua3RkK05TY1drZGcyZ0pSQm9hR1NFRUZJMWZGbXJFY1kxNmdvbms0Ym9VODhaV2dJcXVrSUlJWVJVUmZaR1ZyaVM5Qmd4Lzc4QUNBQXk4OFhRRWdqUXRVNUxEWTZNRUVJSUlSVlNYamEwck5wQXk2b2R0TzE2QVhRL2daQ3lrZVpEK3ZvdVpPOWVRNVlSRDBFRlczd3ZNS2dPNU9laUlPcXhRcXNNMHNSSTZMYnVxN0Z4RVVJSUlZUVF6YUdNdm9RUVFnaEJ1NDIzRUJpYnhtdmJPS2dGcG5TZ2xlR0VFRUlJSVlTUXo0UGc0QkQyczJ6a0NRMk9STFZuNmJGb2ZuWWFyMDFYU3dldkJtNkJoUUZWWENHRUVFSUlJYVE4NVhnVnpuOFl6SGlsd1pHb0pzc1RJM1BWS01neTN2TGFxMzIvRERyTk9tcG9WSVFRUWdnaFJGTm9lU2NoNUpNVHpEck4vcXRvcGsyYkJqYzNOOXk2ZFV2bDlxeXNMSGg3ZStQOCtmUHYvUnFwcWFudzhQREE5dTNiRVJVVjlkNzdJZVZESnBOaDllclZjSE56ZzV1Ykc2NWZ2LzVSWHFjaWYrNEJ3SGVvZzFLYjU4VXdwT1pJVlBRbWhCQkNDRkZ0M2JwMTJMaHhJOExDd3BTMmJkNjhHVzV1YnRpNWM2Y0dSbForc3JPenNYcjFhclhYRElRUThyNmFHVmxoY3VNK3ZMWThhVDZtUDZqYzM1dUVFRUlJSWUvcjVjdVhtRHQzTGlJakk1VzIzYnAxQzNQbXpNR0JBd2NnbFVyTDVmVjhmSHpZWEVGNVhQTjl5TGoyN3QyTE5Xdlc0TkdqUng4OERsSTVDWFQxb2Q5L2tsSjd6c24xa0JYa2EyQkVoQkJDQ0NGRWszUTBQUUJDQ1BsUVQ1OCt4YjU5KzlDOWUzZDA2ZElGT2pydi85VVdGUlVGc1ZpTWQrL2VxZHkrYWRNbVhMcDBDUmN1WEVDREJnMWdiMjlmNXRlNGYvOCtuajE3aG1mUG5xRjkrL2FsZmw1MGREU1dMMThPUUg2elNVOVBqMjA3ZWZJa3dzUEQ4Y3N2djBBb0ZMTDJ3TUJBbkR0M0RoTW1USUNscFhMWm9XUEhqdUhpeFl1d3NyTEMvUG56eS94ZU5PM1VxVk00ZS9Zc21qUnBndDkrKysyOTluSDQ4R0ZjdW5TSlBUWTJOaTZ2NFZVcVR2VnE0dnV2Nm1QWC9kZXNMVFZIZ2dVWHc3QmhVQXNOam93UVFqNXZYZjA5MmM5WHV5L1I0RWcrdmdjUEhtRExsaTFvMUtnUlpzMmFWUzc3OVBQencrblRaVjlFTTJiTUdMaTR1SlRMR01wS0twWEMzOThmL3Y3KzhQVDBoS0doWWJudWY5V3FWWWlNakVTN2R1M3d3dzgvRk51M3ZJOWZZR0FnenA0OUN3QVFDQVJvMnJRcGIzdGlZaUlpSXlOaFkyT2o5THlqUjQ5aTl1elpxRjI3ZHJHdi9mYnRXNXc3ZHc3aDRlRll1SEFoQkFKQm1jZi9vWHg4Zk9Edjc0K0FnQURZMnRyQ3dzSkNaYi9zN0d5OGUvY09hV2xwZVBQbURVUWlFZTgvVDA5UDFLMWJGd0R3NTU5LzR1WExseGcwYUJENjllc0hBQWdORFlXM3R6Y0FZTXVXTFovbXpYM21ObS9lakt5c0xIVHQyaFZmZmZVVmIxdDRlRGgyN3R3SkR3OFB0Yi9UNGdRRkJlSElrU09ZUDM4K2F0YXNxYlQ5bDE5K1FYWjJOb1lPSFlyZXZYdVhhcCtMRmkxQ2ZIejhCMTN2VkdabCtUNzduQ3gxR0kwRHIyNGlUWkxGMm83RS9JZGZtdzVFMjlwTk5EZ3lRZ2doaEZRaytRSGU3R2VkRHRQZmV6L2NQZllQTlc3Y09IVG8wSUU5WHJObURjTER3OUd2WHo4TUdqUkk1WE9PSERrQ2YzOS8yTnZiWS9wMDVmZFFVRkFBTHk4dlJFUkU0UDc5Ky9qZi8vNkhzV1BIUWw5Zm40Mzk0Y09IeU1qSXdLaFJvejc0UGR5N2R3OStmbjRBNU5lMDlldlhMOVB6eFdJeEVoSVM4T3JWSzBSRVJPREpreWRJVDAvSDMzLy9YZWF4WkdSazRPalJvOGpKeVVGQ1FnSzh2THpLdkE5RmlZbUpXTEZpQlp5ZG5URnMyREFJQkFMODhzc3ZBSUQ1OCtmRHlzcUs5Zlh4OFVGcWFpcDY5T2lCamgzVlo0MHR6N2s1b3A3d3kxN0krKzhFQ21KRFdac3NUUVRKemFQUTdUSlNneU1qaEJCQ0NDR2ZHcDF4RTBJcXZkT25UeU1vS0FneE1USG8xcTJiMG5hSlJJTDA5SFFrSnljakpTVUZJcEVJcjErL1JseGNIQndkSFRGeVpPa3ZoTjNkM1JFU0VnS1JTSVNsUzVmQzE5Y1hOV3JVS1BZNU0yYk1RRVpHQm51Y2twTENmdmJ4OFZINUhGZFhWNHdlUFpyWGxwdWJ5MWF0SzY0QzU0Sm04dlB6SVJLSnNHalJJaGdhR3VMcDA2ZFl1blFweEdJeElpTWpzV25USnFXeHBxU2tJREl5VWlNQkV1WGg3ZHUzaUl5TVJQWHExZC9yK1lHQmdVbzMyWllzV1lKTm16YWhUcDA2NVRIRVNtVjEvMlk0OGlnQjJaSUMxcmI1OWl1NHQ3TkJzenJ2ZDR3SklZUVU3NXJvU2JudGErZk9uUWdNREVUZHVuV3hhTkVpM3JiWnMyY2pOVFVWTGk0dUdETm1ER3ZQenM1bUV6dWpSNCtHcTZzclRwdzRVV3oxZ3Fpb0tEUnMyTERFOFppYW1ySkZTZ0NRbVptSnlNaEk2T3Jxc3JacDA2WWhOemUzVk8vdnE2Kyt3c1NKRTNsdHFhbXBLclA2bEVUZG9xNVA0Y21USi9EeThvSlVLc1hhdFd2aDZlbFo0bk84dmIwUkdocXFkbnVOR2pYWXBGOWNYQndpSXlOaGEydGI0bjdMOC9obFpHUmczYnAxQUFBYkd4dU1HemNPdTNmdlJuNStQc2FQSDY5eVAwK2ZQc1d1WGJ2dzhPRkRBTUN5WmN2WVB0UzVmLzgrZHUzYUJRQzRldldxeXZQL29uSnpjekZ0MnJRUyt4V25XclZxYkd3Ly92Z2o3dHk1ZzZ5c0xDeFpzZ1ErUGo1c1FuUHUzTG1JaUlqQXUzZnZrSjlmZkhhZHg0OGZzMEJmN3ZlV21wckt0dWZrNVBCK1AxRlJVVmk1Y3FYYS9YMzk5ZGNZTUdEQWU3L0g5M1hyMWkzczNidjNnL2N6ZGVwVXRHelpzaHhHcEZwQlFRRXVYcnlJek14TW1KaVk4QUo5czdPek1XZk9ITHg3OXc2clZxM0MyclZyb2FXbHVnaFdTa29LNXM2ZHl4dHpRa0lDNXMyYkI2bFVpaDA3ZHJEdlZVVlJVVkhJeXNyaS9ZNUxFaHNiaStqbzZQZSszaWt2L3Y3K09ITGt5SHM5dCtqbjhtTjluMzFPVEhTclk3SERTRXk3djUzWDduWnZNNEw3cksyMDErK0VFRUlJS1YrU2NncjA1ZTZ4ZnlqRk9SQUFpSStQUjJSa0pONitmUXNBaUltSndlYk5tekYxNmxTV2xDUTVPUm1Sa1pFd01qSml6eE9MeGZEMDlNUTMzM3lEdG0zYnd0dmJHMXUzYm9XZm54K09IajJLbXpkdll2UG16WWlNakdUWGtna0pDWEJ6Y3l0MmZFWHZoeFQxOXUxYnJGNjltajJXeVdSWXNXSUZObTdjeUV1dW9rZ2lrV0RLbENuSXljbEJSa1lHc3JLeVZQWWJNV0lFN3oxR1JrYWlVYU5HdkQ0alI0NUVseTVkMk9Qang0OGpKeWNIQURCeDRrVGUvWnZTS0pyYzVjR0RCM2oyN0JraUl5TXhldlJvM254VFhsNGU3N21CZ1lFUWlVUm8wYUw0QkNBZmMyN3Vqei8rUUdKaVlvbnYwOEhCQVZPbVRDbXhYMlduLzcvZmtPWDlFNjlON0w4SE9xMzZRcXQ2MVV4ZVF3Z2hoQkJTRlZHZ0x5R2tVa3RQVDhmMTY5Y0JBQU1HRE1EczJiT1JuSnlNL1B4ODVPYm1Jak16VStrbWhhS29xQ2dNSHo1YzdTU3VqNDhQbmo1OXltdmo5aWNTaVRCanhnd1lHQmhBS3BXaW9LQUFKaVltV0xwMEthOS9kSFEwMHRMU1ZPNWYzUTIwMG1RS1RreE14T0xGaTZHam93TWpJeU9rcEtRZ0pDUUVQLy84TTR5TmpmSGl4UXVJeFdJQVFQWHExVEYvL253MGE5Wk01UTB2ZFJPRlhNWmZkWnljbk9EdTdsN2lXTXZpd29VTE9INzh1TXB0RGc0T3ZESlYzRTNDOFBCd3BmYzFiZG8wTkcvZVhPM3IzTHAxQzh1V0xZTlVLa1hkdW5VeGZmcDBMRnEwQ09ucDZaZzdkeTVXclZwVllrYTV6NDJab1M0VzlHaU0yZWVlczdZQ0dlQis0aEd1VCtwUXpETUpJWVJVQkVsSlNZaU1qRlI1N3ZQcTFTdWtwS1NnU1JOK0prQ3BWTXJPUjlMVDB3RVVMZ1FxVG1rbUFUTXpNMHZzdzFWVEtJMTY5ZXFwM1dab2FGaXFmN2NURXhOTEhWajhvVTZjT0lFTEZ5NEFLRHpYNHY2dnA2ZUhuSndjM0xoeEF6Lzk5Qk8wdGJWVjdvUExpTVJOa0txamF1R1p1dk5iVlQ3MCtFbWxVbmg1ZVNFbEpRWDYrdnFZUDM4K0xseTRnSDM3OWdFQWJHMXRlUk9XMGRIUm1ENTlPdTg4dTNQbnp2anh4eCt4ZCsvZVVwZEg5Zkh4d2VIRGg0dnRNM0xrU0xSdDIvYURKNjRWTXkrYm01dGp5cFFwV0wxNk5WNjhlSUdkTzNleUlQVFhyMSt6YzFSRjJ0cmFNRFUxaGJtNU9jek16RkNuVHAxaVA5T3FjQXY0MUNsTEFHbDVldmZ1WGJrRUJxaWJGQzh2ang0OVl0OUxuVHQzNW0yclZxMGFwaytmanNXTEYrUHAwNmM0ZlBpdzJrbG5pVVRDM2k4M1pnc0xDL1R0MnhkbnpwekJ1WFBuMEw5L2Y2WHYyOG9zUFQzOXZYL0hSVCtYSC92NzdITXgyYTRQTnI4NGo5QjNoUlZYUXRKZVlVZmtaZnhrMjFPREl5T0VFRUxJNTBvb0ZKYTVpb0pZTE1hZVBYdEs3Q2VWU3VIcDZZbjQrSGlzV3JVSzN0N2Vhcy94OXUvZmo0Y1BIK0xodzRkWXZYbzFuSjJkTVczYU5MUnIxdzVyMTY3RlR6LzlCRjFkWFZiOUJKQmZrNVMwb0xkb3habWk3OFBUMHhOcGFXa3dNelBEN05tenNXREJBa1JHUm1MejVzMXFGNDRLaFVJa0pDUW8zZGN3TURCQXg0NGRFUllXQm50N2UxeThlSkdYQUFaUXZxK2lPSWVVbHBhR2YvNzVCd0RRclZzM05HblNoQzJlZmw4UEhqd0FBRGc3TzBNb0ZLcTlONUtabVFtUlNBUUFhTnk0c2RyOWxkZmMzUExseXhFYkc2dTB2YlR2MWN6TXJGVDlLanZ0ZW5ZUWZ0VWJrdnNYQ2h0emM1QjdiZ3NNaHBWUDFTeENDQ0dFRUZMeFVhQXZJYVJTTzNMa0NDUVNDZlQwOU5DM2IxK2NQSGxTNllhSklxRlFpTnExYThQYzNCeDE2dFJCM2JwMXNYMzdkdHkvZng4QTJNMk5mZnYyNGRTcFUyVU9jakUzTjFmYmQvanc0V2pkdWpWV3JGakJ4dGkrZlhzTUhUcVVCWDNzMkxHajJPeEdpdkx5OHZEaXhRdWw5dGpZV0tVYkkxdy9ZMk5qUEgzNmxHVVM1c1lSRXhPakZDZzdZY0lFdHFKZUhTNERXWGtxTHJPY21abVp5bTJxZ2g2eXM3UFZ2c2JaczJleGZ2MTZTS1ZTMUt4WkU4dVhMNGVWbFJYbXpadUhCUXNXSUNZbUJoNGVIbGl4WWdXc3JhMC83QTFWTXI5MnNzVmZ0Nk1SazViRDJtNUV2Y1cvejVJd3NGblZ5M0pNQ0NGVlVjZU9IVmxtKzBPSERrRWtFc0haMlJtZE9uVUNVRmlSb0VPSERpcXp1NFNFaENBd01KQTkvdmZmZjNIdDJqVmVLZnNsUzVhZ2V2WHFiREtzZHUzYWFpZjV1TXc0eFJHTHhVaE9UaTd4dlVra2toTDdsSmVVbEJSRVJFU1UyQzg2T2xydE51NTk5Ky9mSDYxYnQxYmJiOXUyYmV4Y0xpNHVEZ0FRRUJDZ2RINW5abWFtdENnTitMRGpKNUZJc0c3ZE9nUUVCQUFBZnYzMVYxaGJXOFBZMkJqbno1L0hxMWV2c0diTkdsNjJJc1hqMHFxV0RJSFpBQUFnQUVsRVFWUlZLL3p3d3c4c0tGSWtFcFY2UWk4cks2dkV2bWxwYWREUjBjRTMzM3lqdHMvang0OFJGaFlHWFYxZERCdzRVR1VmUFQwOTN1T2VQWHZpMnJWcnVIdjNMbzRlUFlxZVBYdnlNbDEzNjlZTmZmcjBnYkd4TVV4TVRHQmtaS1J5Y1YxQVFBQjI3OTZOK1BoNEFQTFNzemR1M0FBQWxyMEpBTnpjM0hqbjNuUG16R0ZaaEhmdjNvMlltQmplZnA4OGVZTC8vdnNQejU4L1IyeHNMREl6TTZHam93TnpjM000T1RuaGYvLzdIOHVpVlZSUVVCRDgvUHp3L1BsenBLZW5RMTlmSDVhV2x1alVxUk1HRHg3TXl1Unltalp0aXUrLy8xN2x2Z0RnNE1HRHlNM05SWk1tVFhpbGZJdFNMQlg3TWZqNyt3TUFMQzB0Y2ZyMGFaWFhYVnBhV3BCS3BUaHk1QWp1M3IwTHFWVEsvak0xTmNYaXhZdlY3bi9zMkxIdzkvZUhXQ3pHbGkxYnNHYk5tby8yWGpTbFpzMmFtRHAxYXFuNmJ0MjZWZVgzeXNmK1B2dGNhR3RwdzdmMUpIVDJuODlybnhPeUQ4T3RYVkJEYUtDaGtSRkNDQ0hrYzZXcnE0dGh3NGFWNlRucDZlbWxDdlRWMHRMQ3BFbVRzR0RCQW9TR2h1TFFvVU1ZTldxVVVyK1ltQmdXNE5xbVRSczRPenV6YlczYXRNR09IVHZnN2UyTjFhdFhzeURTNzcvL0hyYTJ0c2pNek1TcVZhc0F5Q3N6MXF0WEQ0OGVQY0xSbzBjQnlLODlWY25OemNXQ0JRc1FIaDdPNWdwc2JHeXdhTkVpekprekIzNStmcWhSbzRiS0lHaVpUQVo3ZTNzRUJ3ZERLQlJpN05peDJMRmpCOHpNekpDUmtZSFkyRmhrWjJkajJMQmgrT0tMTHhBYUdvcC8vdmtIeHNiRytQbm5ud0VBLy96emo5SzF5YTVkdXlBV2k2R25wNGZ4NDhkajNicDFNREl5UXYvKy9YblZQcUtpb25EMzdsMEF3S0JCZzNqWGFxYW1wcnozeVBWcjM3Njl5dVBBZWZKRVhubEtTMHVyMkVEZjhwaWJ5OHJLUW14c3JNcnIraUZEaHNETXpBeGJ0MjRGSUs5Q3hjMi9wYWFtc2tvL0pXVWRMb2xXL2JZZjlQeFBTYSsvT3lTUHJnR1N3aUJ0eWIxejBPMzRQMmpYczlQZ3lBZ2hoQkJDeUtkQ2diNkVrRW9yUFQwZC8vNzdMd0JnNE1DQnZOSkhBd1lNZ0l1TEN3d01EQkFZR0lqOSsvZkQxTlFVaHc0ZFV0clA2dFdybFc0a3ZIbnpCbS9ldkdHUHYvamlDM1R2M2wzdFdJS0RnMWx3Z3pwV1ZsWndkSFRFZ1FNSHNHWExGaHcvZmh5M2I5K0dycTR1SzZHa0dBREQ0YkxxS3E2dzl2RHd3T3ZYaFpsOVJvMGFoV3ZYcnVHMzMzN0RtalZyRUI4ZkR6YzNOOXkvZng5U3FSVEd4c2E0Y3VVS0FIa0FiTkgzbTVlWHA5U21HRmhRdTNadERCMDZsRDIrZE9rU29xS2lpbjIvNzZ0ang0NHN1OW45Ky9keDl1eFp0dTNwMDZlOElDQ3BWTXArNXRxNU5oOGZIMVNyVmcxdWJtNzQ4c3N2QWNpRFFieTl2WEh0MmpVQThrRGxGU3RXb0g3OStnQ0F0bTNiWXQ2OGVWaTVjaVZFSWhHbVRadUduMy8rdWRqZi9lZEdxQzNBK29ITk1XUlBFSy85NTFOUDBMZXBPWVRhVkNhV0VFSStkL2IyOXF5NndMbHo1eUFTaVdCcmE4dEtyKy9ac3dkcGFXbHdkbmJHNE1HRHNYVHBVc1RHeHFKUG56NFlNbVFJQVBBQ2ZaT1RrL0g0OFdPMmVFWW1rK0h1M2J1OGpEZWxDVEl0am9HQlFiRUxyamp4OGZHbHppQmNYa3hNVERCKy9QZ3lQV2Z0MnJXODg1eWkyVWVMS2hwY0RjaURoSXNHU0t2THB2TWh4Mi9MbGkyNGRPa1NBUG41MklZTkc3Qnk1VXJlK01WaU1aWXZYNDVhdFdxeHRuYnQydUc3Nzc1RDA2Wk5rWnViQzNkM2QvVHMyUk85ZS9kR3g0NGRBUURQbnovSC92MzdTeHhYVVQvKytDTUx1cld4c1lGUUtDeTJqT3YyN2RzUkZoWUdQVDI5RXN1OUt2THc4TUMwYWRNd2NlSkVYcEF2QURSczJKQTNLYTFPUmtZRzd6dzhOVFZWWldiZXlNaElYdVpuRnhjWDZPcnFBcEFIQnhjTjlGMjllalVTRWhKNGJRVUZCV3hSNFBuejU3RjQ4V0tseWU1dDI3Ymh5SkVqdkxhc3JDeUVoNGNqUER3Y1Y2NWNnWmVYRisrNnhkYldGcmEydG1yZjQ3Rmp4NUNibTR2R2pSdGo5T2pSYXZ0OVRGbFpXU3piVk4rK2ZYSC8vdjFpZzhRek16UFpCRGZId3NLaTJOZW9WYXNXaGd3WmdvTUhEK0xSbzBlNGMrY08yclZyeDdaemdmSmNnSFpsbEpXVnBmS2FXaFV1UzN4UkgvdjdyQ1N5a1NmZTYzbWE0R3JlSEFNdFcrUGZ1SHVzTFRuM0hSWTlPUXd2Wi9YQjlZUVFRZ2dobXFKWUlaRmJ6SGoyN0ZuY3VYTUhnRHhSaWtna3dwNDllOUMyTFQvQU1qOC9IeXRYcmtSK2ZqNnJ1S0VvS1NrSmYvenhCMXM0cXF1cml4RWpSckJyREc1Uk1nQ0Vob1ppOE9EQk9IRGdBQURBMnRvYUxpNHVTdVBOeU1qQWdnVUw4T1RKRTVpYm0yUFpzbVd3c2JFQkFEZzZPbUxSb2tWWXVIQWhEaHc0QUlGQWdISGp4dkVXY0FvRUFxeGV2UnE3ZHUzQzVjdVgyWnhKVmxZV2hFSWhuSjJkOGR0dnYrSEFnUU80Y2VNR1hGMWQyWE52M3J3SmUzdDdYa0F1SUw4TzV1WkVSbzRjaWJTME5QWjQ2TkNoK09tbm4xamZDeGN1c0FEZVVhTkc4YTY1RmQyNWM0Zk45K3pac3djblQ1N2tYYk12V2JLRUxXNVZuSDhwK2pzWU0yWU1YRnhjeW0xdVRsR3ZYcjNRdG0xYkxGbXlCQURnNnVxS09uWHFzRURmVHAwNnNldk9UWnMyQVpBbnRoazhlSEN4K3kySjNvamlxd1JWSkZyVmphSFhZeXh5ejIzanRZdVByWUhoejVzMU5DcENDQ0dFRVBJcFZkN1pCVUpJcFNWYjlYVzU3R2ZidG0wUWk4VVFDb1g0OXR0dmVkc2FObXpJZ2pzVEV4TUJxTS9nMXF0WEx4Yk1zbm56Wmtna0VuVHYzaDNObXpmSDRjT0hrWlNVQkNzcks3aTZ1bUxseXBYdzhQQ0FwYVVsVWxKUzRPWGxCWGQzZDBna0VoYm9lK3ZXTGV6ZHU1ZnRueXNadFdmUEhody9mbHpwOWE5ZnY4NHk4SEpqdlhIakJsdkYzYUJCQTZWSjZLSkJ0djcrL2toS1NzTGF0V3RaZ1BLZVBYdll6UnZGR3kzMTY5ZG5HYmNDQXdNUkdob0tjM056OU92WER3VUZCV3pzaW9FRUppWW12Tlg4ejU0OSsyaUJ2bFpXVnJDeXNrSlFVQkFMR21uZnZqMXExcXpKeWwrcm9uaGpDaWc4bGx4NTNudjM3c0hIeDRlMU4ydldEQXNYTG9TSmlRbnZlYTZ1cnFoUm93WVdMbHlJckt3c3JGeTVFcmR1M2NMVXFWT1ZicnFWUlhsOTdqK0Z3YzNyd3JWaExkeUlLaXc3SFpPV0ErOWJrZmk5cy9vZ0RrSUlJVlVUbDMxRlhlWVdManN3Rjd3b0Vva2dGb3RoYkd3TXNWZ01zVmlNK3ZYcjg4NDlGR1ZtWnFyZHQ2NnVMcG8yYllxWEwxK1dLZ3VzdnI0KzdPenNQbW1nbmFHaElYcjM3bDJtNTNDVkIwcXJSNDhlN0h6MjVNbVRTRXRMUS9QbXpWbld6S0NnSUR4NThnUkNvWkQzdlBJNGZtM2F0TUdwVTZjQXlNL0hpZ2JqQ1lWQ1NDUVNSRVJFc0FuWkxsMjZZTjY4ZWF4UFdsb2FYcjU4aVpjdlgyTFZxbFVzT0ZKWFYvZTlBbjJkbkp6WThmaVl6TTNOc1hmdlhxWGpXaFpPVGs3dzlQVEVybDI3RUJzYml5NWR1ckRzMlZGUlVkaTNieDhBd05QVEUrbnA2U29yZWhSSEtCU2lZY09HRUFnRWlJeU1aTmRFRW9rRVhsNWVPSERnQUp2SXZYLy9QaS9JdDNyMTZuQjBkRVJzYkN3TEpJNktpb0t2cnk5bXpweFo2akhJWkRJQW1nMXd2WFRwRXNSaU1iUzF0ZEc3ZDIvWTJ0cmlxNisrd3ZidDJ3SElyMzErK2VVWDNuTzJiOS9PeXVjT0hEaXdWSUhiMzM3N0xmNzk5MTlrWldWaCsvYnRhTnUyTFFzRTRBSlR1UUR0eXFpZ29LRE01WUlsRWduYzNkM1JxMWN2OU96Wms1ZUJUSlgzL1Q3N1hHMzRhZ0xPeGo5QXZxeUF0YTBQTzQxSmRyMWhWNlA0NEhOQ0NDR0VrUGNoRW9uZzZlbFpiQitoVUlpTkd6Y3F0U2NrSkNpZEw2YWxwYkh6NmpsejVtRDkrdlhJenM3R24zLytpWll0VzdKK3g0NGRZOWM3VTZkT2habVpHZHQyNzk0OXJGeTVFdS9ldllPZW5oNm1UNStPenAwN1F5Z1VRaVFTd2RmWEZ6ZHYzbVQ5cjEyN2h0allXRmhZV01EYzNCd2pSb3hRcWlMMDZ0VXJMRnk0RUhGeGNYQjBkTVRjdVhPVkFtVmJ0MjZOUC8vOEU0c1dMY0wrL2ZzUkZSV0ZtVE5ud3REUUVBRHc0TUVEYk5teUJRQlFyVm8xTnFlVGxaWEZBcDBYTEZpQXlNaElhR2xwc1hQYXpNeE1YTHQyRGRuWjJienJnN3k4UEhoNWVVRW1rOEhhMmhyZmZ2c3Q1c3laQTBCK2I2VzRTaXJGNGVaWmRIVjFrWnljckxUWW1xdWtvVWdxbFNyOUxybTVydkthbTFOa2EydkxDNFFHNU5jZkhPNTY2czJiTnpoejVnd0FlWEJ6MFlvem56dGQxK0hJdTMwS3NqUVJheXVJRFlYa29UK0VUbFVuWVEwaGhCQkNTRlZGZ2I2RWtFcnA2ZE9uTE9pelpzMmFNRFkyVnR1WG0wak16czVXdWQzSnlRbE9UazRBNU9WRkpSSUpIQndjMEs5ZlB3UUVCQ0FwS1FscGFXbjQvZmZmRVJNVGc5OSsrdzNidG0zRDdObXo4ZXJWSzNoNGVQREtBNzE3OTA3bDVLZElKSUpJSkZKcUI2RFVYekZqVWQrK2ZlSGs1QVNSU01RQ0hhWk9uWXJFeEVSV3htcjkrdldZTTJjT21qUnBncUNnSUtTa3BNRE96ZzV4Y1hGd2MzUEQ2OWV2V1FDdmhZVUZXK1V1RW9rUUdocUtldlhxWWZUbzBjakp5V0g5MUpYUC9oVHUzcjJMaFFzWFFpS1JvSDM3OXZEMDlFUktTZ3I2OSsvUDYzZjY5R2xjdkhnUnRyYTI4UER3QUFETW5Ea1RZckVZN3U3dWJJSjQ3dHk1dUhkUG5nVkpJQkJneElnUkdEZHVuTnFBSW1kblovajYrbUxac21VSUN3dkRyVnUzY1BmdVhRd2FOQWdqUm94UW1YbjVjN041aUFNYzFsMURnYXl3YllsL09MNXZaUVV6dzhvYm5FQUlJUlhOMWU1TE5EMkVqNDViS01PZDIzQUJ2MTk4OFFVZVBud0lBTHhLQlNVNWUvWXNDeXpsY05uNVMwTXFsZUxZc1dNNGR1d1lnTUtNTkI5TFVsSlNtYkxFQXZ4Sk1LNjZRMGtjSEJ3d1pjb1VYTDU4R1dscGFYQndjR0RuZkdscGFYank1QWwwZEhUSy9maU5IajJhblI4Wkd4dkR4TVFFUmtaR01ESXlRczJhTmFHcnE0dTVjK2ZDeE1RRUtTa3BDQTRPVnNvS3pDMTZBK1FWRjFSWnMyWk5zWUY5V1ZsWmJBTDBZenAxNmhTdjRnUWdIMXZSNE1VVEowN2c2dFdySmU3UHpjME5ycTZ1YkVGZ1NFZ0lDNnBWckxEaDZ1cktLK2M2ZGVwVUZrREtUU0FyTWpjM3grREJnOUd2WHo4MjhabVNrZ0lQRHc4a0pTV3h4ekV4TVN4ajFZa1RoWmxPaFVJaHZMMjkwYUJCQXhRVUZHREdqQmtzdzYyL3Z6L2MzTng0aXdtTHcwM09xanYzL3Rna0Vna0xZRFkxTllXeHNURmF0V3FGVnExYUlUOC9IN3QyN1VKQlFRRXNMUzNaZFYxQ1FnSzdmdXpldlRzcnExdVM2dFdyWThpUUliaC8vejdjM2QzWjcwanhNMjlnWUZEbTl4QWVIbDdzOTBpalJvMHdhOWFzTXUrM3JHcldySW1wVTZlV3F1L1dyVnVSbkp5TW1KZ1lGc2dmSFIydFZKWllsZEorbjFVRjFvWm0rUFdMZ1ZnZFd2ajNtUzhyd1BRSE8zQzY4M3dOam93UVFnZ2htcWJUd2VPajdGY2lrWlM0dUV2ZHRkbm8wYVBSdDI5ZlNDUVNyRnExQ2pLWkRJNk9qaGc0Y0NBQStYbmVEei84Z0RObnptRDY5T21zQ2lFZ3p3UWJHUm1KL1B4ODlPelpFNEE4eSsvZmYvL056dWZyMWF1SGhRc1hvbjc5K2dnT0RvYS92ejl1M3J6SnJxSDc5KytQUm8wYVlkT21UV3l4YVpNbVRaQ2RuWTI0dURoWVdsb0NrTjlYMkx4NU16dFBmL2Z1WGJIWGs5eTVaMEJBQU56ZDNURno1a3kwYU5FQ21abVpLbytWV0N4V2FwZEtwWGoyN0JrQStmbDdlSGc0UWtORDRlam95UG9jT1hJRTBkSFJBT1FWTW43ODhVY1dMUHY3NzcrLzE3VkViR3dzcTVoaGFXbUo3Nzc3RGdDUW01dUwxYXRYQXdBbVRweUlPblhxNE1XTEZ5eno3bSsvL1laNjllcGh3WUlGeU1yS3d1alJvOUcyYmR0eW5ac3JpZUs5a1R0MzdzRGUzaDRuVHB4ZzdhZFBuOGI1OCtjQkFPdldyVU8xYXRYZTYzVXFFNEcyRGd3Ry9ZenMzZnhnZkxIZkp1aTA2QVNCRHMzZEVFSUlJWVI4enFyR1hYRkN5R2NsT3p1YjNZQlE1OENCQXpoOStqU0F3a25WL1B4OGxaT2pFeVpNVUNwWnkxbXhZZ1dTazVNeGUvWnN4TVRFUUV0TEMrUEhqMGVOR2pYdzY2Ky9Zc0dDQlVoTFMwTlFVQkE4UFQzaDZ1b0trVWpFeWdzRkJBVGczTGx6ME5IUmdhZW5KLzc3N3o4V3FPSHU3bzU2OWVyeFhtL3YzcjBJRHc5SDY5YXQyYzB2ZTN0N0dCa1pJVHc4bkFYNjl1clZDMi9ldkdHQnZuUG56b1ZNSnNPTEZ5L1lxbXFSU0FRakl5TWNQbndZYjkrK2hTcmNzZUZXalN1dWtOYlVSSHhXVmhZTDhnWGtxOG01eVdRbkp5Y1dFQVNBdmErNHVEaDRlM3NEa04rZ0F1U1pnZTN0N1RGejVrd0VCd2NEa04vSWlvdUxRMkJnb0ZJNVdGWHk4L1BSb1VNSDNMMTdGM2w1ZVRoNjlDZ01EQXd3WnN5WThudkRGVlN6T3RYaDFxNEIvcm9kemRveWNnc3crMndvZGd4ekxPYVpoQkJDeXFLTGVZdVNPNVdScXNCU0xudk9mLy85aC9Ed2NOYXVLbXRzUUVBQWR1L2VEYUF3QVBmU3BVdDQ4T0FCQVBYbDBoWExWeXBTbDcyeFJZc1c3TjkxR3hzYnZIcjFpbVhsQVFCdmIyOWN2MzZkYmVPa3BxYVdPYU5rY2JoenA0K2xOSk9reFVsT1RpN1Y4N2xzUjl3RW11SUVvT0k1WDNrZnY4ek1UQmdiR3hjYmpKeWZuNDhwVTZiZzRzV0xDQTRPUm1CZ0lDWk9uQWlCUUFDWlRJYUVoQVFBOHV6SDZnSjlOMjdjcVBZekJxaitMQVB5OCt0YnQyNFYreDY0Yzhxc3JLd1NnN0l0TEN5VWpwL2lPVFNYdmZidDI3ZHF6OEVWY2RVbk9LbXBxU3dZdmpnbFZkZnc4dkpTYWpNMU5ZV0xpd3NMMGdZS2o1dE1Ka05JU0FocmQzUjBSSU1HRFFESXJ3djY5Ky9QQW4ybFVpa2VQMzRNRnhjWFhMaHdRV1hWRWtWY3dMSy92ei92WEY2VmFkT21vWG56NXNYMkthdHo1ODZ4cWlkRmZmdnR0emgvL2p3U0V4T3hZY01HK1ByNlFpQVFZTjI2ZGNqTHk0T2hvU0VtVHB4WXB0Y2JOV29VeG8wYngydmpQdU1BM3F0S2lLcEFBVVVmTzBzd3R3aFVLcFdpVTZkT3BRcXk3ZHExS3dENTMyQkFRQUMwdGJVaEZBckw5ZnZzZlFnT0RtRS95MGFlS0tabnhmRkhpK0hZR2VtUDVOekNmNi9PeE4vSHBjU0g2Rm5YU1lNakk0UVFRb2dtQ1R2OFVuS25EelJtekJoV3BRZVFWL29ydXZCUkViZHc3czZkTyt6YUtDUWtCSzZ1cmlnb0tNQ3NXYk1nazhrZ2xVcXhidDA2bGxrMk5EU1VWZGpnNW5HYU4yOE9IUjBkdGlDeFZhdFdtRGR2SGg0L2ZveWZmLzZaelFNQThuc0s0OGFOWTR0NG16VnJCbDlmWDRTRWhDQThQSnpkQjVrNGNTS0NnNE54Nzk0OWFHdHJRMWRYRjNsNWVhV3VYcWlscFlXRWhBVDg4c3N2Nk5xMUs4YU9IWXRkdTNiaDNidDM4UEx5WW9zMjlmWDFNWGp3WVBUbzBRTTZPanE0ZlBreTl1M2J4NjZwdUd2ZnhNUkVYamJkMnJWcnM1L1QwOU9SbnA0T0FCZzJiQmd2SUxnc3VEa2tRSjUxbU11YXEzZ3QrdVdYWDhMVzFwYU5ENUJYaVhSd2NHREgyY25KQ1FZR0J1VStOMWNjeFFEaEsxZXVZTnk0Y2V6K0ZnQjJ2SUhDYS9HeXl2R3lZVDhiekhoVlRNK0tRNmQ1SjJnM2RFQkIxQ1BXSnN0NGk3d3IrNkhYNndjTmpvd1FRZ2doaEh4c0ZPaExDUG5rQkxOT3M1OWxxNzR1OC9OOWZIeFVacTFTcEtyOEVLQ2NPUmVBVW5saFFENEpmZlhxVlRnN084UFB6dy9KeWNrUUNvV1lQMzgrT25Ub0FFQWVnTHRod3diTW16Y1BNVEV4V0xac0dmTHk4dENqUncrWW01dERKcE94N0xndFc3WkVodzRkMEtGREI5aloyZUd2di83Q3dZTUhzWGJ0V2xoWldiSFhQWHo0TUFCNUFBRlhzcmcwVkwwdkxsTlhjYmpBRmk1RGJVVUk5TTNQeitldDFGYThXYU1xc0FJb2Z1Sjc3dHk1bURKbEN2cjA2WU1SSTBaZytQRGhaUXB1V2JCZ0FTWk9uQWhmWDEvSVpES1dTYXFzUHZSenJ3bExlMytCZ3cvamtacFQrUHY0T3lnV1AzZHNDS2Q2bjM5V1kwSUlxYXlLQ3l4VnJCcWdUa1pHaHRMekZTZVlpcFpGNVA3ZFZuZnVVS05HRFdocmEvUE9NNHlOamJGOSszWTBhdFFJUUdFNXh3TUhEdURmZi84RkFGWUpJU01qQTQwYU5VSjhmRHg4Zkh6Zzd1Nk9RWU1HQVFDMmI5L09zdmFYUlo4K2ZUQmtpRHpZUzA5UHI4elBMNDM4L0h3QThnbEhiMjl2U0NRUzVPWGxRU0tScVB4UGNkdWZmLzdKQWpEYnQyL1B5b2NHQlFYaHdZTUgwTmJXeGc4Ly9NQ3J3R0JoWVFHWlRNWit2NG9CMXR6RUhGZFdzN3lQMzg2ZE8wczh2OHJMeThPZ1FZTnc1Y29WaUVRaXBZbFVMUzB0cGZla3FMUVRyMFdKUktKU24vdXBLazFhMUpkZmZvbHAwNmJoOWV2WEtnTmN1ZVB2NHVLQ1pzMmFzZmEvLy80YkVva0VIVHAwNEZVRDRmNEdPTDE3OTJiWnE4TER3N0YxNjFhMlRYSGk4bzgvL21EQmxqdDI3T0FGd3hlSCsxc0Q1SC9MM01MRHQyL2Y4ckxPRnMzeVhQUXhOeGxkbHNCeHhlOFJkWTRlUFFvZkg1OVM3YTgwT25YcXBQUjd1blRwRW80ZE93YUJRQUF0TFMxMlRDSWpJMW1Wa0xDd01OWmZNYk5YcjE2OTBMRmp4MkpmVTFWMk04WHJWOFZBaWRJeU5UVlZLbU9yU0YyQWZIbmg5cCtabVlreFk4YVV1c0pKVmxZV3V5NXQxYW9WT25YcUJITnpjd0RsODMxV1ZWVFQwY05xcDdINE1aQmZIdHY5M2hhRTlkOEliUzNOWExzVFFnZ2g1UFBYcmwwN05HblNoRDNXMXRZdU50Q1hjL255WmJhd0U1QXYzTFMwdEZSYnpVZlYvZjFhdFdwaC92ejVlUFRvRVp5ZG5URmh3Z1JvYVdtaGZmdjJHREprQ0M1ZnZvejI3ZHVqUzVjdWNIQnc0RDNYenM0T1hsNWVpSWlJd01XTEZ4RVFFSUN2dnZvSzE2NWRRM2g0T0hSMGREQnYzanlJeFdLbHhaZi8vUE1Qa3BLUzBLSkZDN1lRbVdOaFlZRXJWNjdneXBVcnVIcjFLbXJXckluR2pSdGorL2J0dkFCVXNWaU1RNGNPNGZMbHl4ZytmRGljbkp5d2I5OCszbHlIblowZEVoTVRlZGU2N2R1M3g2UkprNkNycTR1ZE8zY2lNek1UalJzM3hnOC92Ri93NXV2WHIxbjIzWkprWkdTdzdMZ0E4T2JORzJSbVpySjdHMlptWnA5a2JrNVJWbFlXK3preE1SRjM3dHhCbno1OTJEWDF0V3ZYRUJ3Y0RGTlQweXFSelZlUi90QmZrYlgyUjBCV3VPZzU5K29CQ05zTmhGYk5zaTh1SllRUVFnZ2hsUU1GK2hKQ0toMHVPTFZSbzBacUo1VzdkZXZHTHZZbEVnazJiOTRNQUJnNmRLalNKSFZ5Y2pJV0wxNk1seTlmc3NudFI0L2tLMkc1akZNMWF0VEE0c1dMZVpQeWdIekNjOTI2ZFpnNWN5WWlJaUt3ZXZWcW1KdWJ3OEhCQVNkT25HQXJ4WWNORzhhZU0yVElFTVRIeCtQa3laT1lNV01HcEZJcGF0V3FoZno4Zkhhamg4dGdWRnErdnI1cWd5SUF3TS9QRDM1K2ZrcnQzTEhreXU0cUJ1Qm9xaFJxUmtZR3pNM05rWk9UZytuVHB5TWlJZ0lIRGh5QXRyWTJKaytlek11T2RmTGtTWnc5ZXhaTm1qVEJqQmt6QUFBZUhoNjhNc2ZHeHNiWXZYdTMwdnRwMzc0OVdyWnNxWElNU1VsSnJLUjF0V3JWWUdabWhpVkxsa0FxbFJaN25EbXl4Sk5BWmxpUjFzTE1aTEtYcTByY2g4WlVid3BCM2NFQUFCTURJUmIxYklKcC96NWxtMlVBSmgxL2hEdFRQMTZKYzBJSXFVcTYraGVXMnJ2YWZja0g3YXR6NTg2d3RyWld1ZTNJa1NQSXpzNUc0OGFOZVVGcWVYbDVPSERnQUs5dnMyYk5NRzNhTkFEQW9VT0hJQktKNE96c2pFNmRPZ0dRQnl3cUJnUnlQeHNhR3FwODdRWU5HdUQ4K2ZNNGR1d1lmSDE5MGFaTkd5eFpzZ1M5ZS9kV09wY1RpVVFzd0plVGtwS0NsSlFVQVBLSlBxRlF5QUs4TWpNemxmcVhSbTV1cnRwTXcrV0ZPeCtwWHIyNjJtT2pUbzhlUFhpUHVVbkxtemR2QXBDZnh3d2ZQbHpwZVNLUmlBVmVLd1lUS2diR2ZjempaMjF0elQ0N2dQdzhlK1hLbGV6eHZuMzdvS09qZzVZdFcyTGd3SUdReVdRUUNBVFEwZEhCelpzMzJRU2lLbXZXckNrMnNDOHJLMHRscWRWV3JWcVYrTHQrL1BneHdzTENvS3VyeTZwcXFOT3hZMGUwYU5FQ0lTRWhTZ0drVXFtVVRVUjI2ZEtGTnltOGYvOStTQ1FTT0RzN1kvRGd3V3IzZi9mdVhieDQ4UUlBZU9lMEFIakhwM1hyMWl4SS9lalJvOFdPbVJNYUdvcmJ0Mit6eDMzNjlHR0IrMFVudDR0K1pvcys1dDVueTVZdDhmMzMzNnQ5emZEd2NBUUVCTERIMzMzM1hiSFhHWThlUFNyWGpOTUZCUVZLazhkcGFXbUlpSWhRMlQ4ME5KVDNPQ3NyaXpjZVZSUFdwY0ZkWHhvYUdpcFZkU2tOUzB0TFRKNDgrYjFldXp5MGJ0MGFMVnEwd0pNblQ5Uk8zQmZIMU5RVUV5Wk1RSU1HRGNyMSsweVZpRlFnTFVmbEppWDNpNDlSK09ScTZnT05hNm5lOWtPajdsZ2ZkaG9oYVlWQi9SR1ppZGo0NGh3OG1sYU9oYVNFRUVJSUtWLzVBZDdzWjUwTzB6VTRFcjZVbEJUY3VuV0xGOWdyazhudyt2VnI5T3ZYRDAyYk5pMzIrVmV1WEdIVlJnd05EYkZod3dZSWhVS3NXTEdDdDhDeFpzMmFlUHIwS1o0K2ZhcHVWd0FBVjFkWDdOMjdGektaRENLUkNCNGVIcGd4WTRiYUtvLysvdjVJU2twQ2d3WU5WRjY3dFduVEJtWm1abmo0OENFZVAzN001aEVhTkdpQVhyMTZZZHUyYmJDMHRHUjlObTNhQkJNVEUxN2dNeUNmMzNyMjdCbXZFb3lSa1JINjkrK1BQLzc0QTVtWm1UQTBOTVQ4K2ZNaEZBb2hrOG1RbVptSkdqVnFGUHQrRlczYnRvMDM1d1BJcjM4M2J0eklxNHF6Wk1rU3RwaVRXNmdkR3h2TEtwUG82ZW5Cd3NLaTNPZm1Tdm9zRkszTWN2RGdRZmo0K01EQndRRXltUXdIRHg0RUlGL2dXVndGb0tMRStSbDRuT2lQckx4MHRGVm92eGE1dTlUNzBDUWJFMGZZMUhHQ2J2dUJ5QXM0V2JpaFFJSmN2NDB3R1AySDVnWkhDQ0dFRUVJK0tncjBKWVJVT3E2dXJoQUtoZWpXclJ1V0xsMnFzaytMRmkwd1lNQUE5bmpQbmozSXlzcENvMGFOMEx0M2IxN2ZaY3VXc1VsR2pwR1JFVnEyYk1uSy9JckZZbXpZc0VIdG1MaUpjVU5EUTdSczJSTFhyMS9IbGkxYkFNZ25MbHUzYnMzcjcrYm1ocGN2WHlJM04xY3BhMTcxNnRYUnJWdTNrZzREcksydHNXalJJdXpldmJ2RWNra0E0T3pzakVXTEZ2SGF1S0FaWTJOakFQeVN4NXJLNkp1UWtBQ1JTSVJxMWFxaFE0Y083RWFYcGFVbE5tM2F4TXRDeG0yTGlZbGhRU1FXRmhZQWdPRGdZSGJjVlFVVE9EazVZZWpRb1NySGNPZk9IWGFEVHZIR1dhbUNmS045SVhzK1g4V1dYWVY5SXY0c2NUOGFKVW1Gd0VxZUpXQnlleHY0L0JlRmx5bUZaYklDWTlOd0tDUWVJeHpMSHFSQUNDR0U3NXJvU2NtZFNvbXJIcUNLbjU4ZnNyT3pZV3RycTVTZHZtaG1HQ3NySzFaeDROeTVjeENKUkxDMXRXWG5WbnYyN0dGOXBWSXArL2U0cEN5VlhMQ2RWQ3JGUC8vOEF4TVRFemJKbFpXVkJZbEVBa05EUXhhOHhiVVpHQml3Z01hWW1CZzhmUGdRVGs3OFV1WEd4c1pzNFJJZ0R4REx5Y21Ca1pFUk84OEI1T2MrUlFNYVB4YXV4S1Nob1NHT0hEa0NmMy8vTXU5ajBhSkZMSk5tWW1JaUMwTHMxYXNYQWdJQ2NPTEVDZnorKys4c1F5YTN5QXdBTCtpYkM0eFRWK3Erdkk1ZlVsSVMvdnJyTC9hNGFPQnVmSHc4NHVQajRlRGdnQzVkdWdDUVorcGR0V29WSWlJaWNPM2FOVGc2T2lJcUtvcVZGK1V5M203YXRFbnQ2M0s0dnQ3ZThnbnZrU05IS2dYY3FySjkrM2FFaFlWQlQwOVBaVG5SMG9xT2ptWS9jMW1ZeXlvMU5SV3BxYWtxdHlsV3ZTak5lYW1pMTY5ZlkrSENoZXg4MzhyS0N1UEhqeS8xODR1V1FlVW1VWnMzYjQ3bXpadXJlZ29BK2JXV29vWU5HeGFibWRiUjBSRjkrdlFwOWJoS2N2bnlaVVJIUjZOKy9mb3N5S0IxNjlhbHpraGJWTU9HRFV2c28ycHhZR0JnSUFENThTckxCSFJGb2EydGpiVnIxK0xwMDZkWXVIQWgwdFBUVWJObVRVeWNPRkdwNzZaTm01Q1Rrd05qWTJOTW5EZ1JwcWFtYU5teUpTOHc5Mk45bnowV0FiZGpTLysrN2llVXZ1K244azRNZktYbU1tdExhL1FINTBVQUFDQUFTVVJCVkhlMHV6U0wxemIvMFg2TWJkZ0ZKcm9mZC9FS0lZUVFRaW9lU1FVTjlOMi9mejhLQ2dyUXBFa1R2SDc5R28wYk4wWkVSQVNrVWlsQ1FrTGc0ZUZSN1BWTVJFUUVDL1FGQ2hkNHhjYkd2dGVpUUh0N2V3RHlhNWc2ZGVwZzE2NWQyTEJoQTdadDI2YXlQeGZ3ZXVQR0RhV0ZnSnhldlhwaDNicDFlUGp3SWViT25jdmF1WDNHeGNYeHFnZjE2ZE1ISTBlT2hLK3ZMOHVJUEhUb1VEeDU4b1FYNkp1V2xvYjU4K2V6Q2lNMk5qYllzV01INHVMaUVCc2JpejU5K3VEbm4zOHU5WHZucnYrY25aMFJIQndNUUhreG8rSjdCb0JCZ3diaCtQSGpDQTBOWmRjL2RuWjIwTkxTS3ZlNXVaSndnY1pja1BUejU4OXg1Y29WZE8vZUhiZHYzMlp6UmYzNzl5L1RmZytGTEVCMG1ud3hwbUtnNy9Xb1BhcWZVTUZjandMR2Zia0dEWHFOUjE3d1pTQ244RDZOSk9RcWhKMkdRY2U2V1RGN0lJUVFRZ2dobFJVRitoSkNLaDBYRnhkMDZkSUZkKy9lTGZWejZ0ZXZqN0N3TU43a082ZDI3ZG93TnplSHZiMDlidDI2aFlLQ0F2ejQ0NC9vMTY4ZlRwNDhpVTJiTmhWYkFsdlJOOTk4ZzhqSVNDeGJ0b3hOaGtkR1Jxb01HSGo3OWkyRVFxSFNxbVFkSFIxNGVucGkzYnAxSlpZYlVsVmFXeDNGSUExQUhzREJCZnB5RTZkNWVYbThjV2lDazVNVERBME5rWldWaFh2Mzd1SEpFM2tBVlBQbXpmSDQ4V09WNWIxVWxmWXFTNmFzb3BQeDNJMHRBd01ENk9ycXdzM05EVDE2OUVDZlBuMUtYakZmSUM1K2UyVWdLU3lwckswbHdGOURXcUxYOWtCZWwxLzlubUpJODdyUTB5bGJrQWtoaEpDUEl6RXhFWC84SWMvWTRlN3VyaFFJVzV3TEZ5N2crUEhqME5iVzVnVnBsa1o4ZkR6TERyTno1ODVpSit1NGY4T0Rnb0lRRkJTa3NvOWlXVVpPVGs0T0w3T3BxajVjVURDSEN3VEx6czdtQlp0eTdaOENGNnhadlhwMUpDY252OWVFcE9LNUdWZEMwOVRVRkE0T0RoZy9manhTVWxMZzUrZkhBamE1YWhTbXBxWXNRQmdvZk4rS0U0Mkt5dXY0NWVibWx2cDljdG1rRHg4K2pQejhmT2pwNldIQ2hBbXd0YlZGY0hCd3VXUjFWU3lkK2lsd21hUUVBZ0ZzYkd6ZWF4KzllL2RHejU0OUFjZ0RIYmR1M2NxMmNjSGpBREIxNmxUMmMwbWxVOFBEd3pGdjNqeDJQT3JXcll0VnExYXhiTDRBbExJZUYvMDdLL3E0TkZtcW82T2pjZVBHRFFEeXhYTVpHUm5ZczJjUFhGeGMxSDVYRksyZzhxRk1UVTJSa1pHQlBuMzZZTjI2ZFFEa2srVTJOamJZdkhreis1c3BTYU5HalRCcmxqekFVbkhob1NLWlRNWksrQ3BPZXQrK2ZadGRYM0FCN3BXUlFDQkFpeFl0MEt4Wk05eStmUnRmZnZtbHlvbjZtemR2SWpBd0VJNk9qdXl6WE5USCtqN0xVNThVdk5MSWw2bmYxcloyRTR4dTRJcjkwVGRZVzJhK0dITkQ5bUZ6NjBtZllIU0VFRUlJcVdxV0wxL09PKzhxYWVGc1RFd016cDQ5Q3hNVEV4WWsycnAxYTR3YU5RcUxGaTFDWEZ3YzNOM2RpOTFIU2RValdyVnF4VHV2OXZMeUFpQ2Y0L2oyMjI5Wis2RkRoMVRPSmVqcjZ5TXVMcTdFYTg2TWpBeWw2aUNLWXhRS2hXamR1alg2OSsrUE0yZk9LTTA5S2U2L2VmUG1tRHAxS3F2b21KMmRqUVVMRnJES0g1eXdzREFXNUF0QUtWdXg0bmx4YWZUdTNSc3ltUXlkT25WaWdiNmNhdFdxc2FvNEJ3NGNRR2hvS0hyMTZvVXhZOGJnNU1tVENBOFBaNHNVMjdWckI2RDg1K1pLOHZMbFN3Q0FyYTB0REEwTkVSSVNnazJiTnNIVzFwWWw1bW5idG0yWnI3L3pwWGtsZDZyZzhxVjVFRlNyQWYzZTR5RSt1WjYzVFh4c0xReW5iNnVVaTB3SklZUVFRa2p4S05DWEVGTHB2RStaWlFjSEI0U0ZoZUh1M2J0S1dZZkdqeC9QQW5FSERCakFLMlgwNVpkZllzYU1HYnorZm41K0NBc0xnNjJ0TFlZTUdjTGIxcmh4WXpScTFBZ1RKa3pBL3YzN2taV1ZoYVNrcERLTk5TMHREV2xwYWJ6c3VrVTlldlFJbHk5ZlpoUHU1dWJtbUQ5ZlZSWlplZC90MjdlcmJBZmtFN1l0VzdZRXdBL2UwRlNncjFBb1JOZXVYWEg2OUduczI3Y1BVVkZSQU9RM2s0WVBIODRMZURsNThpVE9uajJMSmsyYUtQMmV5bElpZTg2Y09ZaU1qR1NadmJnYmdIWjJka2hKU1VGa1pDUzJidDJLaGcwYnFpM3B4UkZZalFWMGFnQjVSVzVJWGxIb1kvdDdxY2YyeWVuV2hzQ0MvN251MmRnTUErenJ3QyswOExPY2tKR0xGVmRmWW1IUEpwOTZoSVFRUWxUSXk4dGprMGlxQW1HTGs1cWFpc2pJeURKbkNBWEFDOWlOaTR0alpSeFY0U2EwT01iR3hteHgwK3ZYcjFHN2RtM01tVE1IUzVZc1FZMGFOVEJzMkRDc1hic1dXbHBhbURwMUtqcDI3QWdBS2hmZFZLOWVIU1ltSnV4eFltSWlzck96WVdob3lNdXMrdWJORzdVVGRlV04rMzNZMk5qd0toU01IRG15Mk9lSlJDSmUxbVJBbnNuMXpKa3pBT1NaYWd3TkRlSG01b2JseTVmajdObXpHRE5tREhSMGRGaVZpcUxWSkxoelBNWEFUa1hsZGZ3YU5teklKZ3E1L3ZQbXpWUHFGeDRlamg5KytBRWlrUWlBUE1QU3JGbXpZR2xweWV0blptYUdXYk5tNGNHREJ6aHc0SURhMStWODk5MTNjSEp5d3RLbFN6OTVrQzhBRnRScWEydGI2bktxZS9mdXhhMWJ0MWl3N3QyN2QvSGl4UXNBNEFXNHU3bTU4U2JWU3hzSTdlL3ZqN1ZyMTdKemFIdDdleXhjdUZBcDQzQ3RXcldncjY4UHNWaSthSzNvSkd6UnY5K2lKVmVMRW92RldMNThPYVJTS1lSQ0lUdzlQVEZyMWl4RVIwZGo1ODZkK09tbm4wbzEvZy9Wc21WTExGaXdBUGZ2MzFmYWxwaVlXT3JqcUM0Yk5pYzBOQlNiTjI5R2FHZ296TXpNV0x0WUxPWmRpOTI0Y1FPdXJxNXFnKzRybW1QSGp1SGl4WXU4Tmk2clZsQlFrTW9GclZ3Z3RLcnRFeVpNZ0tPajQwZjdQbXR1RHVnTEFiRkVhVk9od2tUQitNcWltSDRhb0tjRE5ESXB2cytmenVOdy9QVWQ1QlFVWGhmN3ZyeUFuNXYwUnpNanE0ODhRa0lJSVlSVU5ZcVpYa3ZEMjlzYkJRVUY2TnExSzI4eHFZdUxDN3k5dlRGOSt2UVBYdFJwWTJQRFczQjI2dFFwdkhqeEFtM2F0T0cxWDd4NFVXV2dMeUJQMk5LbFN4Y0VCUVhCMGRHUlYzM2luMy8rUVZKU0VscTBhTUdyRHZQOCtYUFVxbFVMNXVibXNMT3pZKzFjWmNSdnZ2a0dqUm8xd3VyVnErSGs1SVRKa3lkajh1VEp5TS9QVjVxNzRZSjV0YlcxWVdKaXdvS2J1VW9ZSmlZbU1EYzM1LzFYdTNadGxwMjR0TnEyYlF0N2UzdVZpNjIxdGJWWkFPKzVjK2NBQUNZbUpxaGV2VHBhdFdxRnUzZnY0dm56NXhBSUJPdzRsUGZjbktJalI0N2d3b1VMN0xGWUxHYUwveG8yYklqUm8wZGowcVJKeU1qSXdPVEpreUdSU0tDdHJZMEpFeWFVZVV3RDdIL0RpK1JBZWNCdjhCK3N2WFBEc1dYZWx5YlVxbFlQZHFadEFBRENkZ09SRjNBU1VsSGhOYncwNFNYeTc1MkJzTTNYbWhvaUlZUVFRZ2o1U0NqUWx4RHlXUXNNRE1TK2Zmc3dhdFFvSEQxNkZOSFIwUWdMQzBQVHBrMXg4T0JCeE1YRm9XL2Z2bXJMelZwYlcvUEtoQUxBdlh2M0VCWVdoanAxNnFndE5UUnMyREM0dUxoZzdGajVqWUdaTTJmQzNOd2M2OWF0UTF4Y0hBWVBIZ3dYRnhlY08zY08vdjcrc0xlM3gvang0eEViRzR2MTY5ZXIzS2RpZ0N0M1k2aEpFM21RWldwcUtpdFJYSlM2WUovYnQyOERrR2VuNGdJUkZGOUQ4ZWJXcHpaa3lCQ2NPWE9HbFdzMU5qWkdmSHc4ZHUvZXpldkhCYzNFeE1SZzVjcVZTdnZwM3IwN2J4Vy9PbloyZG5qdzRBRXZJRVJiV3h1alJvM2laVWdyK2xsUVNWZ0xBbXRWWlpCUHM1OEVkck5VYksvWTFnNW9odk5oSWtpa2hTbW1WbDU5Q2JlMkRXQlJzM0lFS2hCQ0NIbC8rZm41Q0FnSXdKVXJWM2ovWG5JbEp4VURCSWNORzRaaHc0Wmg1c3laMkw5L1AzcjM3ZzBEQXdNV0tEaDkrblRzMzc4ZmhvYUdXTEJnQVR0WFNVNU94cDkvL3NrV1BlM2J0dytBUFBPK2o0OFBnb0tDTUdiTUdGNkFZclZxMWRDa1NST0VoNGV6RExxS3VIMXh0TFMwMExScDB4S0Q5ajVVY25JeUM0aHQzTGd4QWdQbG1mR05qWTFMTEZVWkVSR2hGT2pyNStlSHRMUTA2T2pvb0gvLy9raEpTVUY2ZWpwMGRIVHc3dDA3WEwxNkZYcDZldXpjcUZ1M2Jyem5xd3VNSysvakZ4OGZ6enNuVTh3R3JJaWIySzFSb3diR2poMkxnUU1IWXZMa3llamF0U3Y2OXUzTCt1bnA2Y0hSMFJIcDZla3E5MU9VblowZEhCMGRQL3J2VjVXWW1CaVdJWWtMU2k4TmtVakVtK2hPVFUxVitidFE3Rk8vZm4xZUFPV09IVHZ3NnRVclh2L2MzRno4OWRkZjdHOFVrQWRWVHBreVJlVjV2a0FnZ0lPREE4dk05T2pSSTd4Ky9ScjE2OWVIVkNybFRiaHFhV21wdlg0Q0NyTlRjV01lTVdJRW5KMmQwYmR2WDV3OWV4YUhEeDlHclZxMU1IVG9VTFg3S0M4Q2dRQzFhOWN1dG8ram82UGFVcS9YcjEvSGYvLzlwL2E1Yjk2OHdZb1ZLM0RsU3VHcVBxNnlpMVFxaFplWEZ5OUkrczZkTzVnOWV6YVdMbDFhcG9XSm1sSmNOdkxNek14aU03cXBLZ21ja1pIeDBiN1BBRUJmQjJodXB0VE1JeHQ1b3ZnT0ZaeUZRUzNNYmY0TlBCL3hGejlNdXVlTEd6MldhV2hVaEJCQ0NQbGNqUmt6Qm5YcTFHR1BuejE3eHJ2R0tJbzdSeHM0Y0tCU1AydHJhOHlkTzdmRTE3eHc0WUxLaFhycWNPZU5aVG0vN3RpeEkvNzY2eThFQmdZaU96c2JTNVlzWWMvMzkvZEhVbElTR2pSb2dNR0RCd09RTDFiZHVYTW5aRElaSmsyYXBMSVN5ZFdyVnhFUUVNRDZyMXk1a2wwVE4yM2FGTldxVllPMXRUVk9uVG9GYzNOejZPdnJZOHFVS2ZEejg4T3RXN2NBeUsvUlQ1OCtyWFloZGxrWGRndUZRcGlhbXBicE9ZQjhmb2E3TnV6WXNTTXNMTXErUXE2MGMzT2NsSlFVVm9FU0FDNWR1c1RPL1R0MzdneExTMHZNbURFRFM1Y3VaVUhrNDhhTlE0TUdEY284dGpyVkc2Rk85VWJ5QnpQR3NmYktXSDlGb0tVTi9hRy9JdHZYZzljdVByY05PZzdkSU5BdnZtb29JWVFRUWdpcFhDalFseER5eWNsV2ZmeFZwQ0VoSVRoejVnd2lJaUlBQUVaR1JyQzJ0a1pNVEF6V3IxK1BkZXZXSVNvcUNsZXZYa1YrZm42eEU5WHZTekVqYnRPbVRXRnRiWTFxMWVRWDFaYVdsbkIwZE1TREJ3OEFBRFZyMW9Tam95TU1EQXlVOWhNY0hJeXpaODhxVFREYjJOaWdRWU1HQ0E4UGgwUWlLZE5LK01URVJIYnp5TlhWbGJVclp2Ujkzd0NKNWN1WEl6bzZHblhxMU1IaXhZdmZheC9XMXRiNCt1dXY0ZWZuQjBBKytmN3UzVHUxNzFFc0ZxdmM1dWpvcVBZMUZETW1kK3ZXRFlhR2hpZ29LSUJBSUlDUmtSRmF0MjZOdW5YcjR1alJvd0RrdnlOemMvUDNlai9BcC9uY2YweDJwb2J3Y0drSXJ4dUZ4em0zUUlwZlR6L0Z3VkZmYW5Ca2hCQkNQaGFwVk1vbXBVNmVQSW1USjA4Q2tFK2tmUGZkZHpoKy9EaWlvcUtncjY4UFcxdGJwWktTTDErK1JIQndNTVJpTVJvMGFJQ0NnZ0xvNit2RHlzb0tBb0dBQlNiMjZ0VUw5dmIyV0w5K1Bjc0VDY2dESUxXMHRPRHU3bzU5Ky9ZaDRQL1l1KytvS0s2M0QrRGZYVmg2TXloMkZBc3Fpb0lOSlBZZWxKaG9zTWNreGhxTnZYZWlSckVITlJoK3RzU29HSTBsR28yRmFDd1lZc0ZDc1FHS0Nnb2lTSys3N3gvNzdzaTRnS0RnSUh3LzUzak83cDA3czg4dXNNNmQrOHh6L2YzaDcrK1BEaDA2d043ZVhwZzBWS2xVV2hNN01URXhTRXRMZzdtNU9Td3NMRVRic3JLeWNPSENCVnk0Y0FFalI0N1VxdFpmSE9jeW1zazltVXdtU3ZSOUUrZlBueGNxZ3BxWW1HRE9uRG5DT2E3Rzc3Ly9MdnlzNnRTcEEwZEhSOUYyelRtZTVsenowS0ZESmZMNVpXUmtGT3FjVkM2WG8xZXZYdmpxcTY5Z2FtcUs5UFIwaElXRklTd3NyTUJLc2VibTVsaThlTEZXKzl5NWM5OVpwV2FOVjVOeHZiMjlBYWduVW52M0x2eDVuNXViRzFxMWFvVmJ0MjRKNTUwV0ZoYWlCT3RHalJxaFg3OStXTEprQ1FEMTJFSlRlUW1Bc0ovRzgrZlBNV1BHREZGVlhqTXpNeng3OWd3ZUhoNml2bVptWnBneFl3WUE0Sk5QUGhFbWMzTnljakJod2dTMGF0VUtEeDQ4RVAzT3RXL2ZIdWJtNW5tK24vdjM3MlB4NHNWQ2NtdnIxcTB4ZE9oUUFNQ1lNV01RSEJ5TUJ3OGV3TnZiRzQ4ZVBjS1lNV01rU2N6T3JXclZxdWpVcVZPZTIrN2Z2NjgxRHN1ZHdPN2w1U1U4MXRQVFE3OSsvVEJ3NEVDa3BxWml5WklsdUhUcEVnRDE1TGhNSnNQNTgrY1JGQlNFcVZPbnd0UFRNOS9Qc2JpODdmZFpwMDZkUk12Z0ppWW13c2ZIQndEZzZ1b0tPenM3clgzMjc5K1A4UEJ3TkdqUUFHNXVicUp0S1NrcHhmNTlWaDVOYi9nSmZPNmR3TVBVbDZ2SW5Jc053ZjZIRjlHM1poc0pJeU1pSXFLeXh0blpXU2cyQXFpTFl4U1U2TnU3ZDIrWW1wcWlldlhxb3JrR1FIMmpaMzduM2JrRkJRVVZPdEUzS2lwS1NBNjlmLzgrd3NMQ1VMZHUzZGZ1SjVQSmhKdUliOTY4aWNtVEoyUFpzbVY1SnNXR2hJUmc3dHk1U0V0TGc3R3hzZWo4T0xmY1NhcXBxYW1pc2ZHS0ZTdGdaR1NFczJmUDR0Q2hRNmhldlRvOFBUMGhrOG1FT1JBTlRaSnZWbFlXN3QyN2g2Q2dJSVNFaENBNE9Cak5temZIckZtelh2ditDaU1sSlVXNGdUVDN0UmhBUGIrbUVSa1ppY3pNekVLUDI0bzZONmZSdlh0M09EazVBVkN2YnFNcGJGTzVjbVcwYXRVSzJkblp3bnlheHNXTEY5R3RXN2ZYM3R4WjF1bldhUWJkeG0yUkhYeGVhRk9sdkVER3FaOWgwSHVzaEpFUkVSRVJVWEZqb2k4UmxSa3BLU25DY3RILy9QT1BhTnZseTVjeGZQaHdMRnEwQ0hmdjNzWDQ4ZU9SbXBvS0FQbGVtQ2t0VHA0OGlUTm56Z0JRSnc1MDZ0UUp2WHIxZ3AyZEhZNGZQNDZUSjAraVNwVXErVTdjWHJ0MkRULysrS09vYmZmdTNWQXFsVEF3TUJCTnZ1YVg2UHZnd1FOUjFiQ25UNS9tK1ZxWm1aazRkKzRjc3JPejBiUnAwNksvMmYrWG5wNk9vS0FnNGZrLy8vd0RLeXNyZlB6eHg3QzN0MGVOR2pXZ282T0Rnd2NQNHVqUm83QzF0Y1cwYWRPMGptTnViZzZsVWltNkE5N1UxQlJKU1VrNGVmSWtLbGFzS0ZRWnFGT25qbWpmaUlnSVhMeDRFYjYrdmdEd1Z1K25yRmpRMVJZL1gzbUUySlNYbFo5OXIwZGhVdHM2Y0xLMktHQlBJaUxLeitrdTJrbUxVZ3NNRE1TWk0yZmc3Kyt2VmMyMWVmUG1hTnEwS2M2ZVBZdWZmdm9KZ0xyQ3o2dm5YaXFWU3FnMFkybHBLVlM3ZEhGeGdaMmRIZXpzN0dCaFlZRzJiZHNpSmlaR09OYXJsRW9sZHUvZWpVNmRPaUV4TVJFM2I5N0VWMTk5aFJNblRoUXFvZlRGaXhjRlZvTjlOVG0wdU01bFRwMDZCUUJvMGFJRnpNek0zdmc0Z0hyaVVsT3RSbE5oVjZGUUNKL2o3dDI3RVJFUklmVC84c3N2UmZzbkp5Y0xGWTQwc1R4Ly9yeEVQajhiR3h2TW5qMWJlQjRiRzR1NWMrZHE3ZGV0V3pkTW1EQkJlSzQ1aHdlQUR6NzRRTFNpd3F2dkphOVZMSXBhMWVoVm1tclUrVlZOZWxWQVFBQldyVm9sUEo4OGVUSWVQbndJUUowcysycHlkRUZzYlcxaFlXRWhuSzliV1ZsaHc0WU5VQ2dVK1A3NzczSHAwaVdFaG9aaTE2NlgxVHZidEJFbjhtbHVZSlBKWkFEVXZ6TzVrM3dCOVdlY1Y4SjU3b25zVnExYXdkM2RYVWdjVGtwS0VsV3FCZFEzNUgzenpUZGF4MGxMUzhPZVBYdXdaODhlWWJLMmJkdTJtRE5uanZDNUdob2F3dFBURTlPbVRjT2pSNDl3K1BCaFhMcDBDU05HakVDN2R1MEsvZmxMTFhkMVk0MnVYYnRpK1BEaHFGU3BFdjc3N3ovODhNTVBpSW1KQVFBMGFkSUVzMmJOZ2tLaHdOS2xTM0h1M0RtRWhZVmh5cFFwV0xGaXhSdFYyQ3FNNHZnK3M3VzFGUkk3TWpNenNYU3B1bUtzVENiRGdBRURVSzFhTmExOXpwMDdoL0R3Y0ZTcFVrV3Jndmx2di8xVzdOOW41WkcramdKcm1uOEY5L01yUmUyVHJtNUZyMm90b2E4ajNlbzhSRVJFOU83b3VreDhmYWMzVUwxNmRadzhlVExQYlYyN2RrWFhybDN6M2RmSnlRbjE2dFVEOEhLY1ZWSWlJaUxnNmVrcFBQL25uMytFZVFSbloyZmN1SEdqd1AwSERSb0VYVjFkK1BqNElDSWlBZ3NXTE1DR0RSdEVmU0lqSXpGanhneGtaR1RBM053Y3k1Y3ZGOTdmcTRZT0hZcjY5ZXRqNGNLRmFObXlKYVpQbjQ2aFE0Y2lLeXRMR0t2bGxsZGJZR0FnTGw2OGlORFFVTnk3ZDA5cmxaeThWclY0VTBxbE1zL3JBZ2NPSElDdnJ5L2tjamtzTEN3UUdSa0pUMDlQekowN3Q4Qkt3Mjg2TitmbzZJajQrSGcwYjk1Y0dIdmtyb1k4ZXZSb1BIejRFQ3RXckJCV2dMUzB0RVJjWEJ4Q1EwTXhZc1FJREJzMkRHNXVicEt1VWlrMWc0Ky9SWExvUlVDWkk3UmxudDhIUGVlUElhOVlYY0xJaUlpSWlLZzRNZEdYaU1xTXZYdjNDcE9HY3JrY3JWcTFFaWF6ZCt6WWdUcDE2cUJUcDA0NGZmcTBhR2xielRKTEtwVUtPVG5xUWJCTUpzUEdqUnZ6dkJpa1NYSzlkdTJhS1BsVm8wcVZLbmp5NUlub0lzeWlSWXVnVUNqdzZORWpBSUN2cnkrT0hUc21URkxldkhrVG8wZVBGaVhhVHA0OEdYSzVITTJhTlVQRmloWGg1dWFHWHIxNjVWbjFLUzR1VHJSTWNtNnZKajc0Ky9zTGQ5MzM2dFVMcHFhbXdyYTdkKzhLajAxTVRJVEhtWm1aaFVvR3VYMzd0dkMraTdKa2NXN3A2ZW53OFBCQVJFUUVkSFIwNE9qb2lNdVhMeU1tSmdaLy9QRUgvdmpqRDhoa01oZ1pHY0hBd0FCV1ZsWklURXpFdkhuemhKOWhWbFlXc3JLeWtKbVppYjU5KzRwK1RvNk9qb2lLaWtKNGVMZ3dVZjA2T2pvNjZOZXYzeHU5bjdMRVZGOFh5ejVxaUJIN3hIOFhZL2Jmd05XSjdaSEh0VWtpSW5xTmpsYmF5ejIrTFc5dmIvenl5eStpTmszQzdvVUxGNFNKa1ZlM2FadzhlVkkwcVZlM2JsMTA3ZG9WblR0M2hwbVpHWGJ0Mm9VZE8zWUFBTnExYXdkM2QzY2NPblFJZ1BxY0FRQ2lvNk9GNU1PMHREU2hxdVZISDMwRVhWMWRUSm8wQ1JNbVRNRFdyVnNCcUZkQ2NIRnhRZDI2ZFlWamp4bzFDcWRPblVKNGVEZ09IandJaFVLQlNaTW00Zmp4NC9qMzMzOExYSjZ4b0lxMHVlM2V2UnVabVpsQ01scHhuTXNFQkFRZ05EUVVBTkN6WjAvUnRyQ3dzRHpQSDNON3RlcVJxNnNyZkgxOVVhdFdMVGc0T0tCWnMyYXdzN01UYnNyYXZYdTMwTmZGeFFWdDJyVEIzTGx6OGV5WnV0TGpzMmZQaEhQayt2WHJZK3ZXcmNYKytXbm82K3ZEeHNZbTMvNjVLeFBscHFuK0NxREFGUlJ5Y25KZWUwNnFVcW1FenpDdmlkT1VsQlJNblRvVktwVUtnSHB5VS9QNm1vcE9CVGw5K2pTV0wxOE9wVklKWTJOanBLU2tDRW0rQUZDelprMzgrKysvME5YVmhZNk9EblIxZGFHcnF5dWNrd2NHQnNMS3lncVptWm5JeU1pQWdZRUJ0bTNiaHJpNE9CZ1pHV0hKa2lXb1VLRUNBR0RKa2lWWXYzNDlBZ01EaGVUbnlwVXJ3OFhGQmJObXpVSjhmRHh5Y25LRStJdWpPdXlvVWFQUXJGa3pIRGx5QkxkdjMwWmlZaUwwOWZWUnJWbzF0RzNiRm4zNzloVlZVazFPVHNiUm8wZXhkKzllNGJ0RW9WRGdpeSsrUVAvKy9iVitCcGFXbHZEeThzS3laY3R3NmRJbFBIbnlCRXVXTEVIVnFsWFJxMWN2ZE9qUUFWV3FWSG5yOTFFVWVYMHZhbWpHYXhvWkdSbWk1R2Q3ZTN1TUdUTUd0cmEydUhmdkhqWnMyQ0JVOUFiVVZha21UWm9rVERqUG5Uc1gzMzMzSGZ6OS9ZVUo4NEtTNlRVLzl6dDM3cnoydXdOUVQ0STNiNjVlYmFNNHZzOEE5WHMrYytZTWZ2bmxGeUY1ZWZEZ3dYa20rYjVPY1grZnZRblo3aytGeDZwQkI5N29HS1hCWnpWZDBLNlNIYzdGaGdodEQxT2ZZZld0UTVqVCtETUpJeU1pSXFKM1JlRXl1VmlQbDVxYVdxaHp6dHh5cjVvSHFLK2phOFowdWNlMkdSa1pvcHM5QzZJNTk4dE5wVkpoOGVMRmlJaUl3SzFidHpCeDRrU0VoTHc4RDJyZHVqVmlZbUp3Ly81OVlSNEJVQmY5eU03T3hxVkxsK0RvNklqTXpFeE1ucHozNXhZVkZZVXhZOGJnOGVQSEFJQ3paODhpTkRSVWVCK3BxYWxZdWZMbGpWYW1wcWFpRzBCMzd0d3BqSDh1WDc2TVFZTUdDWi9QNWN1WFVhdFdMZUhZa1pHUnVIUG5Ea3hNVEJBYkd5dDhkdGV2WDhlQkErSnpWQk1URTlTdVhSdEJRVUU0Y2VLRWNMMEJFTjk4TzJQR0RPam82SWoyN2Q2OWU3N3pHa1pHUnFJYmRWVXFGVTZjT0lFOWUvWUFVSThONjlldmorblRwK1BzMmJQSXpzN0d6Smt6aFZVcmMzdWJ1VG5OL0Z6dVkvbjUrUUZRRjE4SkRRM0YwcVZMaGJtN1RwMDZZZnIwNmRpelp3OSsvdmxucEtTa3dOdmJHM3YzN3NYZ3dZTzFWaFY1bmJSVkx3c0JHVTY3WDBEUDBrMWVvVEwwT3d4QXh1bVhOd2xEbVlQMHd4dGc5TlV5NlFJaklpSWlvbUxGUkY4aWV1ZGtNNDhJajFXZWhWL1c5blVHRFJxRW9LQWdtSnFhWXZUbzBhaFNwUXF5c3JMdzIyKy80ZENoUXhnK2ZEaWNuSnhnYjIrUGZmdjI0ZG16WitqY3VUUE9uVHVIcFV1WFFrOVBUN2dZWVdwcWl1am82QUlUQ1Y1ZGZrbERSMGRIcXozMzVEK2dUc3d0YUNrbkFNSUZqN1p0MitMWFgzL1Z1a2lUVzFaV1ZxRVNjWlZLcFZBdHJGcTFhdmo4ODg4eGNlSkVwS2VuUTZWU0NaVy9hdFdxSmFyb2EyVmxoWUVEQndyUGN5KzlsSnRteVc1VFUxUFkyOXUvTnA2OHJGdTNEcGN2WDRaY0xzZTBhZFBRdFd0WEJBUUU0TWlSSTdoNjlTb3lNek9GS29HRnFkNzI2dExKSTBlT0JBRDgrKysvZVA3OHVaRGtrUmNURXhQVXJWc1hRNFlNMGJyZ1ZGUWw5WHYvcmcxdmFZME5GKzdqV3ZUTHludlhvaE94OVhJa3ZtNWxMV0ZrUkVTa2tWL2xmVUE5Q2ZScUZkWlhkZXZXRFZldVhFSG56cDNSdlh0M0lYSHoyclZyOFBiMkZzNDVPbmJzaUZtelprRW1rOEhDd2dJeE1USFl2SGt6amgwN0pvcEI4N2hKa3lad2NIQUFBQmdiRzhQRnhRVTVPVG1vV2JNbTd0MjdoeWRQbmdnVFZ0YlcxbkIzZDRlN3V6dHUzNzZOL2Z2MzQrYk5tMmpUcGcwMmJOZ2dxdmhZa05kVnBBV0ErUGg0NFhGeG5NdG9rcGRyMTY2dGxWeVhucDVlcUhPMjNFeE1UTEJ2Mzc0OEsrZmtQcCswc3JJU1ZqalExZFhWZWgwSEJ3ZlkyOXZqeUpFakpmYjVhZllaTldvVVRFeE1rSnljTExSYldGaWdjdVhLQUlBelo4NGdJaUpDbUFTTmpvNEdBRlNzV0xIQTZxYm01dVpZdkZpN0N2Yml4WXNSR3h1TEgzLzhFZDdlM2tMTWVSM0wyTmdZY1hGeFdnbnVBQXExakd4aVlpS1VTaVhNemMzaDVlV0ZZOGVPQ1N0QUFNQ2FOV3NLM04vZjMxK1VDR3BqWTRQSGp4OURvVkJnMGFKRm9rUnB1VnlPaVJNbndzUERRNWdRMWlTTnFsUXEwYy9Zek14TStIMXIwcVJKdmhXNENzUEp5VWxZTXZWMVZxOWVqZlBuWHk0UDJxSkZDM3p6elRld3RzNy92TkRVMUJUZmYvODlqaDgvanMyYk55TWhJUUhSMGRIWXZIa3o1SEk1M04zZDN6ajJOMUdZNzBVTmZYMTlMRjI2RkxObXpjTHc0Y1BSdlh0M0FPcWY2OEtGQzRWK1ZhcFV3Ymh4NCtEczdDemFYMGRIQi9QbXpjUDgrZk5oWldVRkt5c3IvUHp6ejY5OTNjSitkK1QrbXl1Tzc3T0VoQVNNR1RORytLNVJLQlQ0OHNzdjBiOS8vemM2WG5GL241VjNtMXFOUWVPajRvU1pKY0Y3OFZXZHpxaHErUG9iRjRpSWlJaHllM1dNOGJaeUovcm1WejMyZFc3Y3VJRTFhOVlnTmpaV2RKT3Bob0dCQVFZUEhveUJBd2RDSnBNaEtpb0tGeTVjd0lVTEZ4QVNFb0trcENRY1AzNGN4NDhmUjRzV0xUQnYzcng4NDBoT1RoYWRUNzg2VG5oMURpWjNBUlZBL2ZubG5tdkluUVQ5Nm1xTWNYRnhHRGR1bktqTjJ0b2E5ZXJWdzhHREI5R2tTUk00T2pyQ3djRUJkZXJVUVdKaUlqNzc3TE1DNTRGZVhkVUZ5RHRwMnRuWk9jL3hvcmUzdHpDMkd6Um9rSkFnUEhIaVJLeGR1eGIrL3Y3WXVYT25NTCtTMjV2T3piMDY1NUtRa0lDZE8zY0NVRmVXTmpFeEVWYWNNVEF3d0toUm80UkUzcUZEaDhMT3pnNnJWcTFDYkd3c0lPKzFLd0FBSUFCSlJFRlVYcng0VWVBTnplV0JYcGRoeVB6dlQ2aFNYbDdIeVE2OWlPdzdsNkZyMjFMQ3lJaUlpSWlvdUREUmw0amVXKzNidHhkZGtORFgxOGZ5NWN1aHEvdnlxMDJoVUdESWtDRVlOR2lRTUpubzV1WW11cXYzNE1HRG9nc2V4c2JHd3FSaHMyYk5paHhYcFVxVmluVUpwWm8xYXhhWTVBdW9KMExuelp1WDU3WWJOMjVnOCtiTkFOVEpBaDRlSGxpd1lBSG16NThQWTJOakFOQzZPUFRxeEsyNXVibm9NN3Q2OVdxZWliNUJRVUVBMUJlTFhoZHpmZ1lOR29ScjE2NWg0c1NKd3JMRW1tUURwVktKaHc4ZjR2bno1MGhMU3hOVmc5TmNTTk5jVEZPcFZEQTBORVQxNnVKbGlZeU5qVEZwMHFRM2lvMEFtUXpZMUxjcG5EZWVGN1hQUG5ZTC9adFdnNmsrVHkySWlJcWlrOTk4NGZIcEx0b0pqSVZsWVdHaHRjUjVZZDI4ZVJOWHJsd1JuanM0T0dEMzd0MmlSS3dkTzNZSVZZSjFkSFF3WXNRSWZQYlp5NHFCL2Z2M3g3Smx5NUNSa1NFNnIzQjNkOGZnd1lOeCtmSmxmUHZ0dDZMWC9lcXJyL0QxMTE4aktTa0pmZnYyRmM3SDVISzU2RnlrUVlNR21EMTdObkp5Y3FDam80UEpreWRySGV0dDZPdnJDNCtMNDF4bTd0eTVtRGR2SHFaUG55NDZMd1dBR2pWcVlOaXdZUVh1Ly9UcFUyelpza1hVbHQveW1KYVdsbGl5WkFtOHZMencvZmZmQ3hPTkgzLzhNV3JVcUNFc0VXcGpZeU1zcjFvU241OG11UmxRbnpmcTZPaUlxdlE2T1RuQjB0SVNuM3p5Q2M2ZVBZdms1R1N0WkdNZEhSME1IejQ4ejlkNDliei9WUTRPRGpoNThxUlFiUlFBcWxhdGlwWXQ4NTdJYXRldUhSNDllZ1JEUTBQbzYrdkR5TWdJOXZiMjZOeTU4MnZmcjZ1ckszNy8vWGZNbWpVTDFhcFZ3OWRmZncwWEZ4ZWhzbEo4ZkR3eU1qS1FrNU1qL01zOXdTdVR5WVIveHNiR21EVnJGdWJQbjQ5eDQ4YkIwZEV4ejllY01tVUtZbU5qMGE1ZE8rRTlmZm5sbCtqUW9RT3lzN05oYW1xS2xpMWJhazAwdnd1elo4L0d2SG56b0ZRcU1XVElrSHpmUTE1NjlPaUJEaDA2NFBEaHd6aDQ4Q0JjWFYzZmVaSXZvRjd4bzArZlBubHUrL3Z2djNIMjdGbFJXKzNhdGJGanh3N1JzckF1TGk1d2QzZUh2NzgvM04zZDBiMTc5M3lYalZVb0ZGaThlREVVQ2dXdVhMbUNUei85Tk05K2J5TDMyS2M0dnM4c0xDd3diOTQ4ZUhoNHdNWEZCUU1IRGtUVnFsWGZLc2JpL0Q0cjcrek1hMkowdmU3NDZkNEpvUzB0SnhNenIvMkNYOXB3ekV0RVJGVFdaZnV2RXg3cnVyejkvLzE2ZW5vWU0yWk1rZlpKVDArSGo0OVB2dHR5SHp1L1NycXYrdnZ2djNIOStuVUE2aFUwREEwTlJVbStKaVltc0xlM2g3T3pNenAwNkNETWNRRHE0aWFhbTRZVEVoS0VHeTFEUWtJd2Z2eDQ2T3ZyWTlTb1VVVjZqL25KZlMwQlVGZkFmWFU4NCtycWlxeXNMRmhhV3VMNTgrZFFLQlN3dDdmSGh4OStpSTBiTnlJbkp3Zm01dWJvMGFNSG1qVnJCcFZLaGYzNzkydWRNK3ZyNjJQQWdBRkZqckVvTjhjTkdqUUlseTlmUnJkdTNVUkZYMXhkWFpHZG5ZMC8vdmdEbjMvK09ZRGltNXQ3bFlXRkJkYXVYUXRQVDAvTW56OGZsU3BWd3ZUcDAyRnVibzV2dnZsR2EvV1g1czJiWS9QbXpmajExMS9ScEVrVE5HM2F0TkR2dHl5UzZSbkFvTmRZcFAwbVh2MHo3Y0JhbUV6L0JUTDVtNDBMaVlpSWlLajBrS2tLS21WSVJGUUNTbHRsMDBlUEhzSFB6dy9aMmRrd05qWkd1M2J0dEpKRHk1ck16RXloWXUvNTgrY1JIQnlNN094czZPam9vR1hMbHZrbVJSUkVwVktoWDc5K1NFcEt3cUpGaTk1cWVkaXNyS3g4SjhiZlY2WHQ5LzV0RGR4NUZYdHVSSW5hcG5lb2l4V3VqU1NLaUlqby9mUytMQ0dlbFpVRkR3OFBaR1ptWXZ6NDhYbFc2M3p5NUFudTNyMkwxTlJVNk92cm8zYnQycWhkVzcwRTRvc1hMMkJ1YnA3djhTTWpJNFVWQmlwWHJnd0xDNHNTZXkvNUtjbHptUjkvL0JFSERoeEE0OGFOc1c3ZHVnTDJCTUxDd29USjFTMWJ0aFJZR1RXLzEzdlhmdnJwSit6YnR3OE5HemJFK3ZYckVSQVFnT2ZQbjBNdWw2TlNwVXB3Y0hBUUp2YVNrcEp3NjlZdFVhVWtBd01EMUs5Zkh4VXJWZ1NnWHFyVHg4Y0hOV3JVd0xadDIxNzcrb0dCZ1FnTURJU0JnUUVVQ2dVc0xTM1JwazBiR0JvYWxzajdUVXBLS3RhazJ0em41dm1SK21kY0VLVlNtVy95NXJzOFJrR09IeitPVmF0V3djcktTcWdRdFhEaFF2ajcrNk5uejU2WU9uVnFudnR0MjdZTnUzYnRFbjYzWDBlbFVnbVZxcVZVbk45bm11TzlxL2RWMHIvcjc4di91NFVWbjVrTTYwTWprWnlkTG1vUDdMa0dEaFZzOHRtTGlJaUl5b0swVmJXRng0YlQ3ci94Y1RUbnZNYkd4amg0OEdDUjluM3g0b1Z3RS9DMGFkUFFvMGVQTjQ0alB5RWhJUWdLQ2tMMTZ0VmhZMk9EcWxXckZ2bmN0S1RIRzJWRlFlZmlHUmtaV3NuTkpTWDMrQ003TzF2ckp1cmlWRngvUjZWSjh0b1JVRWJmRTdVWmZQd3Q5TnIya3lnaUlpSWlJaW91VFBRbG9uZXVyQ1U4a3BwU3FjUzllK3FMQnpZMk5xVTJFVUVxWmUzM1Bqb3hBemJML1pDUjg3SkNuVUl1UThpMGpxaG5hVnpBbmtSRWxOdjdsSEJVMWlmR2VDNURSR1VGdjgveTl6Nzl2MXRZNjI0Znh1U3JXMFZ0clMzckk2RDdDb2tpSWlJaW9uZWhMQ1lvRXIxclpmSHZLRHN5QktrYnZoRTM2aHZDZFBadmtCbTkrNVdBaUlpSWlLajRsTjFaV2lJaWVxZmtjamxzYlcxaGEydkxpZVJ5b0txWlBtWjJyQ3RxeTFLcU1PVndpRVFSRVJGUlNTdkxTYjRBejJXSXFPemc5MW41OG0xOVY5UTFFUzlqL0YvY1hleUlPQ05SUkVSRVJFUkVKQlZkYXpzb0hMdUpHelBTa0hGOHN6UUJFUkVSRVZHeEtkc3p0VVJFUkZSaTVuU3VqNnFtNHVXNkRvYyt4ZG1JNXhKRlJFUkVSRVJFbEQvVm9BUEN2N0pDUjY0RDcxYWp0ZHBuWFBzRnFka1pFa1JFUkVSRVJQUitNSngyWC9oWGx1ajNHZ01veEhNM21SY1BJZWRwMlhxZlJFUkVST1VORTMySjZKMVRlZllXL2hHVkYyWHg5MTVmVjQ3VnZlMjAyc2Z1djRFY3BVcUNpSWlJaUlpSWlNcWZibFVjMEx0YVMxSGJrL1I0TEEzZUsxRkVSRVJFUkVRa0ZibVpKZlM3Zks3Vm5yNS9qUVRSRUJFUkVWRnhrYWxVS21iaUVCRVIwUnR6M25BZUFROFRSRzFlSHpmR3R4L2FTQlFSRWRINzQweE1rUEM0bzFVVENTTWhJaUlxK3hLeVVtQ2hNSlk2akJKeEx5a2FqZjc4RnRtcUhLRk5UNjZMdTcxL2hMVnhKUWtqSXlJaW9wS1E1YjlXZUt4d21TeGhKRVR2TDFWTU1HUldqYVVPbzBTb3NqT1J2R0lvVkFreG9uYWp6NytEcm4xN2lhSWlJaUlpb3JmQlJGOGlJaUo2SzllaUV1SDR3MWxSV3dWREJjSm1ka1lGUTRWRVVSRVJFUkVSRWIwVUVIY0h6aWRtQWdDY0xPdmozKzRySkk2bytFMFAzSTVWdHc2SjJ2clZiSU45YldkSUZCRVJFUkVSVWVta2pBNUV4czVQQVFEeXFnN1FIM0pRNG9pS1gvYk5zMGpkc1VEVUpyT3dnc25NWFpEcDZFb1VGUkVSRVJHOUtiblVBUkJSK1NPYmVVVDRSMVJlbE9YZmU0ZHFadmlxWlUxUlczeGFGdVlmdnkxUlJFUkU3NTh6TVVFNDlPZy9xY01nSWlJcXMvNThmRmw0N0ZDaGJLNCtzcURKQUZUVU54TzEvZjd3SXM3R0JFc1VFUkVSRWIwTHF0Z1FxVU1nZXUva2hQOHRQSlpiMlVrWVNjblJ0VzhQSFp1bW9qWlZRZ3d5LzlralVVUkVSRVJFOURhWTZFdEVSRVJ2emRPMUVZd1VPcUsyVGYvZVI4alRaSWtpSWlKNlB5UmtwYURMM3d2UXlXOCsrbDlZaWNENGNLbERJaUlpS25PdUo5eUhaK2dCQUlDT1RJN1I5WHBJSEZISk1GVVlZbm16ejdYYXgxemFCQzdxUmtSRVZQYmtCUCtPZEorMlNOL1JCeXJlMkVOVWFLcllFR1FIYkZJL2tjbWgyMnlJdEFHVklJTytVN1RhTXZ4K2dUSTVRWUpvaUlpSWlPaHRNTkdYaUlpSTNsb2xZejBzN0dvcmFzdFJBV01QM0pBb0lpS2k5NE9Gd2hqMVRhc0NBREtWMlhBNU1RdnJiaDlHWkdxc3hKRVJFUkdWRGJFWkwrQjhmQVl5bGRrQWdQRzJybkNzVUVmaXFFck84RHBkME15aXRxZ3ROUEVSZmdvN0xsRkVSRVJFVkZLVVVWZWdTbndFS0xPUXZyTXZzcTlzZ1NvK1F1cXdpRXEzekNTay8vb3BvTXdDQU9nNmZnR1pWV09KZ3lvNU9wVnJRNjlOSDNGalZnWXkvdnhSbW9DSWlJaUk2STNKVkN6blFFVHZtR3pta1R6YlZaNjlDOTNuVEZnY092bGMxTnJld2VZRG5CbmpVdWcraTA3ZWdjZXBPMXA5Rm5hMXhhSnV0c1hhcCtNbWYvd1Q4VnlyeitsUmJkQ3hybVd4OWlsTm4zRlovVGtVeDJkYzFtVGxxRkJ2eGQrSVRFZ1R0UjhZMWhLZk5LNGlVVlJFUktYZnM0eEVOUHB6UEo1bEpBbHRmYXEzeHNIMnN3RUFIZjNtNFo4OEt2T2M3cklZSGEyYXNBLzdzRThwNkNQYi9hbldkZ0JRRFRvZ1BHWWY5bUdmZDl1bmcxVmpuT215QkFEdzViOWUrRG5pTktvYmZvQmJ2VGZDUk5jZ3oyT1dGUUhQN3NENTVFeFJtNFhDR0pGOS9nZFRoYUZFVVJFUkVWR3hTM3VPdEsxZGdMVDRsMjE2cGpDY2NCTUFvSHg0RVJsN0JtbnRKcS9oQlAyQmU0cTFEd0NrcmFxdDFRY0FES2ZkTDdWOU1ud0hRUGtvUUt1UC9vRGRrTmRzODg3N1pQbXZSYmIvRDFwOWRGMG1RdUV5dVZUMmVaZS9aMi96dTVpN2orWjl5VXdxdytEcnZ3R0ZzVmIvc2tTVm1vU2taZjJCRFBIY2pmR2t6ZENwVmsraXFJaUlpSWlvcUZqUmw0aUlpSXFGUWtjR3I0KzE3M3lmK0Vjd3NuSjRYeEVSVVg0cTZwdmhUdThmOFVrTko2SE5vWUtOaEJFUkVSR1ZMZXRhZkkwQjFoOGlxSmRYbVUveUJRQ25pcllZYU4xVzFKYVFsWUw1TjNkSkZCRVJFUkdWQ01NUFlQajFHZWpVNnk0MHlhM3NKQXlJNlAyZ2FQRTFkQnIwaHNGWEo4dDhraThBeUl4TVlkQmpoRlo3K3UrckpZaUdpSWlJaU40VUUzMkppSWlvMlBScFhBWHRiVDRRdFVVbXBHSE51VENKSWlJaWVqOVUwRFBCZ1hhenNOMTVBZ1phdDBXdjZpMmtEb21JaU9pOWxyc1N0NFhDR0w0ZlRvTkZPWmpFMTFqVC9Ddm95WFZGYmV2dkhNVzlwR2lKSWlJaUlxSVNZV0FPdlU5OG9QZlJLdWcwZElPOFVrT3BJeUlxbFVUVmxQWE5vT2UyQWRBM2t5NmdkMHpoOGdsa2x0VkZiVGtQUTVGMTlZUkVFUkVSRVJGUlVjbFVLaFZMN0JFUkVWR3hDWG1haktacnp5QjNFVjhqaFE3dXorNkNTc1o2MGdWR1JFUkVSRVJVam5nRTdjR2ltNzZpdHE2Vm0rRms1MFVTUlVSRVJFUkVSRkxKdm5NWnFadW5pZHBrcGgvQVpPWXV5UFRLL3NvblJFUkVSTzg3VnZRbElpS2lZbVZYMlFSam5HdUwybEt6Y2pEanp4Q0pJaUlpSWlJaUlpcC9aalhxaXlvR0ZVUnRwNTVleDU5Umx5V0tpSWlJaUlpSXBLSnIyeEs2alZ4RWJhcWs1OGo4KzFlSklpSWlJaUtpb21DaUx4RVJFUlc3eFQwYW9JS2hRdFMyL2NvalhJdEtsQ2dpSWlJaUlpS2k4a1ZmUjRFZldueXQxVDd4eWhaa0tiTWxpSWlJaUlpSWlLUms0RFlPa091STJqTCsyUU5sL0ZPSklpSWlJaUtpd21LaUx4RVJFUlc3Q29ZS2ZOZTlnVmI3bVAwM0pJaUdpSWlJaUlpb2ZPcHYvU0ZhVzlZWHRZVWxQNEhYblQ4bGlvaUlpSWlJaUtRaXIxZ2RldTNkeFkwNVdVZy9zbEdhZ0lpSWlJaW8wSmpvUzBSRVJDVmlySE10MkZtWmlOb0NIaVpnVitCamlTSWlJaUlpSWlJcWYzNXFOVmFyYmRGTlg4U212NUFnR2lJaUlpSWlrcEorMXk4aE16WVh0V1hmUEl2czhPc1NSVVJFUkVSRWhjRkVYeUlpSWlvUk9uSVp2UHMyMVdxZjltY0lVck55SklpSWlJaUlpSWlvL0hHb1lJT1JkYnVKMnBLejB6SG54cThTUlVSRVJFUkVSRktSNlJuQXdIV01WbnY2L2pWUXFWUVNSRVJFUkVSRWhjRkVYeUlpSWlveDdXMCt3TWQybFVWdDBVa1pXSDc2bmtRUkVSRVJFUkVSbFQ5TG13NkJpYTZCcUcxejJDbGNpNCtRS0NJaUlpSWlJcEtLb3RWSGtGZXRKMnBUeGp4QVZzQmhpU0lpSWlJaW90ZGhvaThSRVJHVnFQVjlta0FobDRuYVZwd0pRMlJDbWtRUkVSRVJFUkVSbFMrVkRNeXhwT2tRcmZiUmw3d2xpSWFJaUlpSWlLUm0wRytLVmx2Nk1SK28wbE1saUlhSWlJaUlYb2VKdmtSRVJGU2lyQzBNTWJWOVhWRmJSbzRTVXc0SFN4UVJFUkVSRVJGUitUTysva2VvYTFKRjFQWmYzRjM0UGpnblVVUkVSRVJFUkNRVlhXczdLSnAzRnplbUpTUGorR1pwQWlJaUlpS2lBakhSbDRpSWlFcmMvSzcxVWNsWVQ5VDJlOUFUbkkxNExsRkVSRVJFUkVSRTVZdU9YQWZlclVacnRVKyt1ZzBaT1ZrU1JFUkVSRVJFUkZMU2R4ME5LUFJGYlpuK0I2Rjg5bGlpaUlpSWlJZ29QMHowSlNJaW9oSm5wTkRCQ3RkR1d1MWo5OStBU2lWQlFFUkVSRVJFUk9WUXR5b082Rld0aGFqdFNYbzhsb1g4TGxGRVJFUkVSRVFrRmJtWkpmUzdmQzV1VkNtUmRtQ05OQUVSRVJFUlViNlk2RXRFUkVUdnhKY3RhOEtocXBtb0xTUW1HVDhGUEpBb0lpSWlJaUlpb3ZKblhmT3ZvU3ZURWJVdEMva2QwV2xjY1lXSWlJaUlxTHpSYTk4Zk1nc3JVVnZPM1N2SUR2R1hLQ0lpSWlJaXlnc1RmWW1JaU9pZDJkUzNxVmJibkw5dUlTa2pXNEpvaUlpSWlJaUl5cDk2cGxVeHNVRnZVVnVtTWh1VHIyNlZLQ0lpSWlJaUlwS0tURmNQaG03anROclREbStFS29kek4wUkVSRVNsQlJOOWlZaUk2SjF4c3JiQUVNZnFvcmI0dEN6TU8zNWJvb2lJaUlpSWlJaktuNFZOQnFDaXZuakZsVDJSRnhEdzdJNUVFUkVSRVJFUmtWUjA3VHRBeDBaY3FFVVY5eGhaNS9aS0ZCRVJFUkVSdllxSnZrUkVSUFJPclhTMWc1RkN2RXpzUnY4STNJdExrU2dpSWlJaUlpS2k4c1ZVWVlqdm13M1JhaDk5eVJzcWxVcUNpSWlJaUlpSVNFb0dmYWRvdGFXZjNBNWxjb0lFMFJBUkVSSFJxMlFxWHJrbElnQ3ltVWZ5YkZkNXZsekswWGJGYWR6Tkl4SHY5clJPc0sxa0RBRG90ZlUvSEwwZG85WG55RmV0MGF1aEZRQmc4dUZnckRzZm9kVm5UVzg3VEc1WEJ3RGdmZkVCdmpsNFU2dlBHT2RhOFA3VUhnRGdkKzhadXY3dlg2MCtuZXRhd205VUd3REF3NFEwV0MvejArcFR3OXdBRCtkMEZaNGJ6ajJLOUd5bFZyL1VKUi9COFA4VEVwdXQvUWMzbmlScDliazJxVDJhVlZWWHdYSC85UXIyM1l6VzZ2UGJrQlp3YjFvVkFERDNyMXY0L3ZROXJUNUxlalRBM003MUFRQS9YM21FTDMrN3B0Vm5XUE1hK0htQUF3RGc0b040dVB4NFFhdVBzN1VGTG81ckN3Q0lTODFFUlk4VFduMCtNRlFnYmxFUDRibmxvdU40bnBhbDFlL1p3dTZ3Tk5JREFMVFplQjcvUm1vUDV2Mi8rUkJ0YWxWUXg3Y25FRHV1UHRicTgzTi9Cd3hyVVVQOVB2M3VZdjRKN2VxdGN6dlh3NUllRFFFQXY5Mkl3b0NkVjdYNnVOdFh4VzlEV3dBQXJrVWx3dkdIczFwOW1sVTF3N1ZKN1FFQXFWazVNSjUzVEt1UG9hNGNxVXRkaGVjMWxwN0M0OFIwclg0UDUzUkZEWE1EQUVCbm40czRIUmFuMWNkdnBETTYxNnNJQUJpei93WitDb2pVNnVQOXFUM0dPTmNDQUt3NUY0NnBSMEswK2t4dWE0TTFibzBCQUVkQ244SnQreVd0UHIwYVd1SElWNjBCQUhkaVU5QmcxV210UHZVdGpYRm5SaWZoZVdIK3RxV3cyTzh1RnJ6eWU5Q3Rma1djR09Fc1VVUkVSRVJFeGVmUzg3dG9mWHhHbnRzV05obUFSZllEQVFDTGJ2ckNJMmdQKytUVHA2UGZQUHdURTZ6VjUzU1h4ZWhvMVlSOTJPZXQrOGgyZjZxMUhRQlVndzRJajR1cnovbllVTFN0MUNqUGZsSlJxVlJ3L0dzS3JpZmNGN1g3dEI2TGtYVzdTeFFWRVJGUjJhTjhjaDBadi9iSmM1dXV5MFFvWENZREFMTDgxeUxiL3dmMnlhZFBodThBS0I4RmFQWFJIN0FiOHBwdDJJZDkzcnBQMnFyYVd0c0J3SERheS9QbDR1cWpmSHdKOHVxdDh1d25wZlQ5YTVENTd4K2lOa1hMajJEWWY2WkVFUkVSRVJHUkJpdjZFaEVSMFRzM28wTmRXRnNZaXRwTzNuMkd3eUZQSllxSWlJaUk2TTNGcEwvQTdnZm5oT2NwMlJrU1JrTkVwVTFDVmdyYW5acURUODh0UjN4bXN0VGhDR1F5R1g1cU5WYXJmYzcxblVqS1NwTWdJaUlpb2pJaTlSbHlRZys5Zko2VktsMHNSRlQ2WkNRaVk3YzdNZytPQXRKZlNCMk5pSDdQa1lDK2VPNG02L0l4NUVScEZ6QWlJaUlpb25lTGliNUVSRVQwenVucnlyR3FsNTFXKzVRandjaks0V0lEUkVSRTlQN3dlM29EOWtjbllyRC9HbHlMVjY5YzRsREJSdUtvaUtnMDJSNytOd0RnNEtNQU5EczJDZWRqUXlXTzZDV25pcmJvYi8yaHFPMVpSaUlXQmZsS0ZCRVJFZEg3VGZuZ0F0SzI5MERtbnhPaCt2L1ZCZVJXalNXT2lvaEtrK3lndlFDQW5Ic25rUDV6VHlnZmE2L3dLQldaa1NrTXVnL1hhay8vZmJVRTBSQVJFUkZSYmpLVlNzVnNHaUtDYk9ZUjRiSEtzN2VFa1JCUlNTbU5mK2ZPRzg0ajRHR0NxRzJGYXlOTTcxQlhvb2lJaUlpSWltYmdoVlhZRTNrQkFORDZnL29JNkxGQzRvaUlxTFRaR240SzR5NzVJRjJaQlFBWVlQMGhmRCtjSm5GVUwwV25QVWZ0UDBZalU1a3R0T25LZEJEYWF6M3FtVmFWTURJaUlxTDNUK2JoOGNpNXJiNE9LNi9TRFBwREQ3MW1EeUlxYjNKdTdrSG1xUVZBam5vMUlKMEd2YUhudGtIaXFGNVNLWE9RdkhJWVZIR1BSZTJHZytaQjRkaFZvcWlJaUlpSWlCVjlpWWlJU0RLYitqYUY3SlcyeFg1M0VKdVNLVWs4UkVSRVJFWGgrK0Nja09UclpGa2Z2N1NaS0hGRVJGUWFEYS9URlZjL1dnUEgvNi8ydlNmeUFud2ZuSk00cXBlcUduNkFtWTArRmJWbHEzSXc5dEpQRWtWRVJFVDBmc3E1OWNmTEpOK3FEdEJ6WFNOeFJFUlVHdW5ZRDREQnNEOGgrLzlxM3ptM2p5RG4xaDhTUi9XU1RLNER3MDhuYTdXbkgva1Jxc3gwQ1NJaUlpSWlJb0NKdmtSRVJDUWhoMnBtR05IYVd0U1dsSkdEbVVkTHoxSzJSRVJFUlBuWmRPKzQ4TmkxV2dzME1Lc3VZVFJFVkpvMU1xdUJqNnUzRnA3bi92NG9EV2JaOVVNVmd3cWl0bE5QcitObzFCV0pJaUlpSW5yL1pGL2JLVHpXc2VrRTJRZGN0WXlJOGlhenJBZWRlaStyNCtiKy9pZ05kRzFiUXJlaHM2aE5sZlFjbWFkTFY1eEVSRVJFNVlsTXBWS3BwQTZDaUlpSXlxL1lsRXpVOWZSRFVrYU9xRDF3WW5zNFZET1RLQ29pSWlLaTE2dDlhQlFlcE1ZQ0FHNzEyc0JFWHlJcTBKMmtLT3k2ZnhZZEt6ZEI4d3AxWUtZd2tqb2trVjBQem1LSS8xcFJXMTJUS2dqdHRSNEt1YTVFVVJFUkViMC8wbjAraENwUnZkUzl3WEEvSnZvU1VZRlU4ZUhJRGowRW5ack9rRmR1QXVpWlNoMlNpUExaWXlTdkdnWW9jODNkNkNoZ011Tlh5Q3RVbGk0d0lpSWlvbkpLWjlHaVJZdWtEb0tJaUlqS0wyTTlIZWpwNk9ERTNWaFIrN1dvRjFyVmZvbUlpSWhLaytZZjFNRVhkVHJCb1lJTmVsWnpoRnpHaFpPSUtIK1crcWJvV0xrSmFodGJRVjlISVhVNFd1d3RhdUZZOUZVOFRuc3V0TVZuSnNOQ3p4aHRLamFVTURJaUlxTDNnN3h5RStnMjdnZTVsUjEwYkRvQUhCOFFVUUZraGhXZ1U3TU5aT1kxQVIxOXFjUFJJak15Z3lvdEdUbVJJUzhiVlVvb1g4UkMwYXlUZElFUkVSRVJsVk9zNkV0RVJFU1N5OHBSd1c3MWFkeUxTeFcxN3h6b2lNR09ySXhIUkVSRVJFVDBMbHlMajREalgxTkViU2E2QmdoMzI0UktCdVlTUlVWRVJFUkVSRkpRcGFjaTJYTVFWQ2t2Uk8xR1kzNkFicDFtRWtWRlJFUkVWRDR4MFplSUFBQWROL2xESnBNQkFFNlBiaU54TksrblVxbXdaczBhM0xsekJ3RFFwMDhmdUxxNkZyalB2WHYzc0hYclZvd1lNUUoxNnRRUmJUdC8vanorL1BOUDJOdmJZK0RBZ1pETDMvNU9leTh2THdRSEJ3TUFQdi84YzdSdDIvYXRqMWxjVkNvVlZxNWNpYkN3TUFEQTRNR0QwYUZEQjRtaktsbVhMMS9HLy83M1B3REFoZzBib0ZDVXZ1cEpKYTIwLzUzL2VTc0d2YmY5SjJxcmFxcVBlek03dzBpaEkxRlVSRVJFUk8rdkF3Y080TzdkdStqV3JSc2NIUjN6N09QcjY0dlRwMCtqY2VQR21EQmh3anVPc09TbHA2Zmo0TUdEZVBMa0NTWk5taVIxT0NYbSt2WHIyTGR2SHlaT25JaUtGU3RLSFk1Z3c0WU55TTdPUnBjdVhXQnZieS9hZHVYS0ZmajQrQUFBaGc4ZkRpY25KeWxDZk9ka3V6OFZIcXNHSFpBd2t2eDk5ZTk2YkkvNFc5UTJzbTQzK0xUK1JxS0lpSWlJU0NNckt3dCtmbjQ0ZmZvMHZ2dnVPK2pyRjM4VlVNMFlvVVdMRmhnMWFwVFc5dkk2MS9LdXhsZEtwZktOUDdjZE8zWWdKaVlHM2JwMVE5T21UZC9vR085U2VSbXZGU1J0VlczaHNlRzAreEpHa3Irc2dDTkkrMzJWcUUxdVZRdkdVN2NMYzA1RVJFUkVWUEowcFE2QWlFcUhmeUtldjc1VEtiSjc5Mjc4OWRkZnd2TktsU29WMkQ4bkp3ZXJWcTFDV0ZnWXJseTVnbjc5K21IWXNHRXdNREFBQUJ3NmRBalhybDFEVWxJU0JnOGUvTmJ4WGJwMENZY1BId1lBeUdReTFLaFI0NjJQV1p6MjdObURreWRQQ3M4dExDeUt0TCt2cnkvdTNyMkxwazJid3MzTlRYVFI2Y21USi9EeThzTG5uMytPUm8wYTVYdU03T3hzN05xMUN6bzZPaGd5WkVqUjMwUVJKU1VsSVR3OEhJQTYwYm13ZnYvOWQ1dzRjUUkxYTliRXZIbnpTaXE4ZDZLMC81MzNhbWlGYnZVcjR1VGRaMEpiZEZJR2xwKytoKys2TjVBd01pSWlJcUs4ZGZLYkx6dyszV1h4V3gvdm0yKytRVTVPRGthT0hJbVdMVnZtMlVjemNWeXZYajFNbno0OTMyTmxaMmRqejU0OWlJdUxRMHBLU3I0VDBiR3hzUWdQRDhjSEgzencxdkdYQkU5UFQ0U0hoOFBaMlJsZmZmVlZrZmZmdFdzWGR1L2VEUURvMXEwYkdqZHVYTndoU2k0d01CQXpaODZFU3FWQ1pHUWt2THk4WUc0dWZlVlZwVktKVTZkT0lTVWxCVVpHUmxxSnZsdTJiQkhHYU8vUzFhdFhjZWpRSVV5WU1BR1dscGI1OXBzeFl3WmV2SGlCOGVQSGE4VmUxcTF3R0lZOWtlZVJscE1wdFAwdjdDUytxZjhSSENyWVNCZ1pFUkZSNlpheFo2RHdXSCtBYjRtOFJrQkFBRmF2WGcxQWZlMjZPT1l6WHFVWkkxU3JWazFyMi9zMDEvSStqSy9TMDlNUkhSMk4rL2Z2SXl3c0RFRkJRWGp4NGdXMmJkdFdxUDF6UzBwS3d0NjllNUdXbG9ibzZHaXNXclhxOVR0SjdGMk0xN1p1M1lxQWdBRFVxVk1ITTJmTzFOb2VHaHFLSFR0MllPclVxZm1PRHlJaUluRDA2RkVvRklvOGs5L0xPdDNXdlNBL3R4ZkttQWRDbXpMbUFiSUNEa1BQK1dNSkl5TWlJaUlxWDVqb1MwVEY0dno1ODlpeFkwZWgrc2JGeFJVNG1mYkZGMS9BeGNVbDMrMFhMbHpBOXUzYlJXM0xsaTNEaGcwYjhyendCQUE2T2pwWXQyNGRmSHg4Y1Bqd1llemR1eGZuenAyRHQ3YzN3c1BEY2UzYU5RQkFkSFEwUm84ZVhXRDhiZHUyeGVlZmY1N3Y5dWZQbjJQRmloWENjNVZLSmNSWEdxcklCZ1FFYUYwa1dyeDRNVFp1M0lqS2xTc1g2aGgvL2ZVWEhqOStqR2ZQbnFGUG56NUNlMUpTRXNhUEg0OFhMMTRnT0RnWUsxZXVoSzJ0Ylo3SDJMbHpKMzc5OVZmSTVYSTRPanJDenM0T1BqNCt1SExsU3BIZWo1R1JFZGF1WFNzOFQweE1GQzdJVFpndzRhMHZETVhGeFNFOFBMekU3MHFlT25VcWtwT1QwYjU5KzNlUytGeGEvZmlwUFJxdVBJMmNYTG5ZSzg2RVlVUnJhMWhiR0VvWEdCRVJFVkVlenNRRUZldnh3c0xDb0ZRcWtaU1VsRzhmemNTeG9XSEI1MForZm42SWk0dURYQzdIMTE5L0RRQ0lpb3FDaDRlSHFOK3paK3FicklLRGc3WEdRcm5IWm41K2Z2anR0OStLL0o0QW9IZnYzbkJ6Y3hPZXIxdTNEcUdob2ZuMk56VTFGU2FsSHo5K2pQRHdjTlN0Vy9lTlhydGZ2MzQ0Y09BQTB0UFQ0ZVBqZ3g5KytPR05qZ09va3d3MmI5NE1BRml3WUFHcVY2OWVxUDAyYjk2TVM1Y3V2ZkhyYW5UcDBnWDkrL2ZYYW5kMGRNVGt5Wk94YnQwNlJFVkZZZG15WlZpMmJGbWh4ekM3RFJDMEFBQWdBRWxFUVZTaG9hRll0MjVkbnR0R2p4Nk41czJidzl2Yld4ZzN2eXEvU204aElTRklTVWtCQUsweC90bXpaM0gzN2wzaHVZK1BEMXEyYkFrZG5hS3Y1RkdVc1ZSS1NncFdyMTZObUpnWUJBY0h3OFhGQmJkdjN4YjFVU2dVMkxCaEF5SWlJcENRa0NDOEI0M0NKZ3EvenlvWm1HTkJrLzZZZmYxWFVmdm9TOTRJNkw0aW43MklpSWhJK2ZEZkVuK050bTNib25IanhnZ09Eb2F2cnk5Y1hWMExMT1FSSEJ3TUx5K3ZmTGNYOVJyNit6VFhVaHJIVjYxYXRjSzRjZU9RbHBhR3BLUWtyWE5OallFREI0cHUzZ3NQRDllcW5qeG8wQ0IwN05oUmVMNS8vMzZrcGFVQkFFYU5Hb1hVMUZSTW5qeTV3UGVWbXhURlR0NTJ2SmFlbm82RWhBVEV4OGZqK2ZQbmlJdUxRMnhzTEdKaVl2RGt5Uk9NSERrU1Q1OCtSWGg0T1BUMDlQTGMvN3Z2dnNPelo4OHdZY0lFTEZ1MkROYlcxbHI5QWdNRGNmRGdRUURxMzFzN083czNlOFB2S1psTUJvTytVNUM2YWFLb1BmMllEeFFPWFNFek1KSW9NaUlpSXFMeWhZbStSRlFzRWhNVGkxU0o1OFdMRi9sdUsraWl5NWt6WjdCczJUS29WQ3FZbUpoZ3dvUUpXTGx5SlpLU2tqQjM3bHlzV0xFaTMrcStCZ1lHbURCaEFweWRuYkZtelJxTUdERUNlbnA2b2duTnhNUkVKQ1ltRmhoN2d3YjVWeFpOVDAvSC9QbnprWkNRZ0VxVkttSFdyRmxZc0dBQndzUEQ0ZTN0TGZsU3VPZlBuOGZTcFV1aFZDcFJwVW9WVEpvMENSNGVIbmp4NGdYbXpKa0RUMC9QMXk3ekdoRVJnY2VQSHdNQVhGMWRSZHRNVFUyeFlNRUN6SjA3RjZtcHFaZzFheGJXclZ1WDU0V1J6ejc3RE1lT0hVTmNYQnhXckZpQm4zNzZDZEhSMFVXdTZHUnNiQ3g2bnAyZExSd2pOVFUxejMzR2p4K2Y1NlIzUVhmdDV6ZEpycW40bXg4SEJ3ZU1IVHMyMyswYTRlSGhTRTVPTHBNVnhvcWlucVV4eHJ2WTRJY0xFVUpiUm80U1U0K0VZTy9RRmhKR1JrUkVSUFQrVUNxVjJMVnJGd0RnbzQ4K1FsUlVGTFp0MndablorZDh6N2ZUMHRLMHR1VWVtNzE0OGVLTnE2L0d4OGVMbmtkRlJSVjRMRk5UVTYyMk4xMjYxdHpjSEgzNjlNR2VQWHNRRWhLQ3k1Y3Y1MXZONjNWeWZ3WkZXU1hreVpNbnhWSzUxc0hCSWQ5dEgzMzBFYkt6cytIbDVZVXJWNjdnMkxGald1TzEvT1QxczlkSVRrNEdVUEI3eU8rR1czOS9md0RxRldSeVQ0VEh4OGRqL2ZyMUFJQm16WnJoOXUzYmlJeU14TDU5K3pCZ3dJQkN4WnhiVWNaU3hzYkcyTGh4SXhZdlhvd2JOMjdnMkxGalduMEtTaHA1K1BBaHZ2dnVPNlNrcENBMk5oWWJOMjRzczB2VlRtM1lCei9lL1FzUFUxK3V1UEpmM0Yzc2lUeVBBZGJTTEpkTlJFUlVYaXhjdUJCUG5qekpkN3RtZmlVdExRMHpaODZFdWJrNWxFb2xjbkp5b0ZRcWhYLzI5dlpvMGFKRmdlZWk4K2ZQMTVwVDBTU3JCZ1lHYWlXcnVybTVvWGZ2M3VWcXJxVTR4MWNLaFFMUjBkRklUMDhYYlRNME5NU0hIMzZJMjdkdm8xR2pSamh4NGdUaTR1SkVmVjQ5WGtKQ2d1anh2bjM3QUFDZE8zZUdyYTB0a3BPVEpWbEJveWlLT2w2TGlZbkJuRGx6a0pTVWhLU2tKR1JsWlJWNC9NREF3QUszR3hnWXdOUFRFOU9uVDBkTVRBd21UWnFFWmN1VzRmTGx5emg3OXF6UUwvZjRiLzc4K1ZyemFHM2F0TUdYWDM1WjRHdTk3M1RyTklOdTA0N0l2bkhtWldOYU1qSk9iSUhCeDk5S0Z4Z1JFUkZST2NKRVh5SXFGaTFidHNUaXhlcWxhaE1URTdGeTVVb29GQW80T3p2ajNMbHphTmV1SGJwMzd3NUFQVkdZazVPamRZd3RXN1pvVFFEbmR2andZYXhmdng0cWxRcHl1UndMRml5QW82T2pjQmYzbzBlUE1ISGlSQ3hmdmp6UHhGS04xcTFiWTh1V0xWaTNiaDFXckZpQnpFejFVcFJmZnZrbDZ0YXRpK1RrWkhoNmVnSUF4bzRkaTJyVnF1SEdqUnZZdTNldjhGN3prcEdSZ1FVTEZ1RE9uVHN3TXpQRDk5OS9qOXExYThQRHd3T3paOC9HNGNPSFlXcHEra2JMelJhSG8wZVA0b2NmZm9CU3FSVGlxMW16SnViT25Zc0ZDeFlnTWpJU0V5ZE96UGVPWlkyLy92b0xnSHJ5ZmZmdTNkaS9mNzlXSDExZDlYOHZTVWxKOFBEd0VKNXJ6Smt6QjdWcTFjTDQ4ZVBoNGVHQng0OGZZOXUyYmVqZHV6ZWFOMjh1OUR0OCtEQWlJdFFKbjYxYXRVS2JObTIwWGl1dnU3QmZSM1BNVjJudTJzOWQ1VUJ6TVMweU1sTHJvdWJJa1NQeDdObXpBaStXVmFsU3BWQXhhUzRVbGRWSjRxSlkzS01CZnJuNkNQRnBMeS9TN2JzWmpiTVJ6OUhlcG5RdUtVMUVSRVJVRW5LdlZxR2htWFFQQ3d2VE9qL1ZWRjg5ZXZRb29xS2lZR1JraEMrKytBSWVIaDRJRGc1R1JFUUU1cytmTDlybjJMRmp1SHo1TXVyV3JhdTF0RzVlRSs5bVptWVlQMzU4b2VMMzhmRVI0czJ0VjY5ZWFOV3FWYjc3L2U5Ly94UGVtK1ltUTM5L2Y2MzNXNmxTSlN4WnNnU3JWNi9HblR0MzhqMWU3Z2x3THkrdmZLdDE5ZW5UcDhEazJOeVR5RVVaaDdpNnVxSlpzMllBMU5WelQ1NDhpWUVEQjhMS3lrclVUek1Hc2JHeEVTb2dYNzE2RmVmUG53ZWdIc3NXeE0zTlRlaS9lZk5tdEcvZkhpWW1Kb1dPRXdBOFBEd2dsOHV4ZE9sU3JlUURBR2phdENtNmRPa0NBRGg1OGlTQ2d2S3VhcTFVS3ZIMzMzOERBRHAyN0Nna2FxdFVLcXhjdVJJSkNRa3dNRERBekprejRlZm5oeTFidG1EcjFxMW8wS0JCZ1FuTmVTbnFXTXJDd2dLZW5wNVl2WG8xYnR5NElWUkxpNDZPRmlvMjV5VXBLUW56NTg5SFNrb0tMQ3dzTUcvZXZESTlmbFBJZGVIVllnUStQYmRjMUQ3cHlsWjhVdDBKK2pyU3IxaEVSRVJVVmtWR1J1TFJvMGVGNmx2UXRlbUtGU3VpWHIxNndoaGd6Wm8xU0VsSmdhdXJLMXEwVUJkVjBGVGl6VXRLU29yV3R0eHpPKy9iWEV0cEdGK3BWQ28wYXRRSWdZR0JVQ2dVR0Rac0dMWnMyWUpLbFNvaEtTa0pEeDgrUkdwcUt0emQzZEd3WVVPRWhvWmkzNzU5c0xDd3dMZmZxcE1wOSszYnA3VkN5dmJ0MjVHZW5nNTlmWDE4L2ZYWFdMdDJMY3pOemRHclZ5L1JtQ0FpSWdMLy9mY2ZBUFg0eDhEQVFOaFdVcXRWRk9kNHJXZlBub2lPamhaKzExNWxhbW9LUzB0TFZLcFVDWlVyVjRhTmpjMXIvNWFzcmEyeGV2VnFUSnMyRFhGeGNaZytmVG9hTjI2Yzc5OUZYa25zYjdvQ3pmdkdvTmRZSkFkZkFISmVqbzB6THh5QW5rdGZ5Q3NXYnNVYklpSWlJbnB6VFBRbG9tSmhaV1VsVEZMR3hzWUNVQy9ocEtuc1U2MWFOVGc3T3hkNERGOWYzendUZmRQVDA3RnUzVHI0K2ZrSng1MHhZd1ljSFIwQnFPOU9Ua2hJZ0xlM04ySmpZekZod2dSOCsrMjN3dVRqcTU0K2ZZcUZDeGNpTEN3TWdIcUNkdURBZ2NJU243bVhzUW9ORGNVbm4zd2kzSzF0YlcyTnRtMjFLOWNrSlNWaHdZSUZDQW9LZ3BXVkZaWXVYWXJhdFdzRFVGY284dkR3d0tKRmk3QnIxeTdJWkRKODhjVVg3MnhDTUNVbEJldldyY09aTStxN2JLdFVxWUpseTVhaFJvMGFBQUFuSnlmTW5Uc1h5NWN2UjB4TVRJR2ZYMFpHaGxDOTFzM05UZmhjQ2hJWkdabm5jUUQxRWtkT1RrNElDQWpBL3YzNzRlYm1odWJObStQS2xTdjQrZWVmaFlUY2loVXI0cnZ2dmhNU2hyT3lzckIyN1ZvNE9EZ0lDZVJGTVc3Y3VEeVhoTlZjeUVwTlRkVzZpSk9abWFuVnBsa0dTeE5qMzc1OWhlY25UNTdNTjZFNEwwcWxFc0NiVnlvclMwejFkZkY5ejRZWWUrQ21xSDNzL2hzSW10SVJaWGd1bllpSWlNcWgzQ3RFYU00Sk4yL2VERjlmWCtqcjYrYzd1WmllbnE2MUxUazVHVWxKU2ZqNTU1OEJBRU9IRHNXREJ3OFFIQndNUUowMHUzUG5UdEUrbW9udHFLZ29yVzJBOWxLK0tTa3A4UFgxTGRSN3kyOGxsdzRkT2hTNDMvWHIxeEVRRUNCcTAxUnN5azB6dWZ1NkNzRzVSVWRINTd0Tk14N05ieUk2OTJUdW5EbHo4aHhUNUtaWlVyaDU4K1pvM3J3NWxFb2xqaDQ5Q2dBNGRPZ1F4b3daSTBvcy91MjMzL0RreVJPMGI5OGVibTV1U0V0THcrN2R1d0VBVFpvMEVaSXhDdEtsU3hlY1AzOGVTVWxKMkxObmo3Q3NjR0U1T1RsQlIwZEg2NzFwUGhzN096c2g1dERRMEh3VGZXL2N1Q0hjTk5tdVhUdWhmZjM2OWJoMDZSSUFZUExreWFoVXFSTDY5ZXVIQ3hjdTROYXRXMWk4ZURGV3JseXB0U3h4UWQ1a0xLV3JxNHVaTTJjaUp5ZEhlSzhGSlIra3BhVmg3dHk1ZVB6NE1ZeU5qYkY4K2ZKOEt4bVhKWi9VY0VLN1NuWTRGeHNpdEQxSmo4ZnkwUDFZMktUbzFaZUppSWlvYUZxMmJBa1hGeGNBNm12cVAvMzBFeG8yYkNpNkp1N2w1WVVLRlNxZ1Q1OCtNRE16QXdBY1BIaFF1QzVmb1VJRnRHL2ZIbzhmUDBaS1Nnb0F3TjNkWFpnZjhQWDF4Yk5uejlDdVhUczRPVGtCQVB6OC9CQVlHQWhiVzF0OC9QSEhBTlFKd1pvYm5qUks0MXpMK3pDK1dyRmlCYlp2MzQ1VHAwNEpjd2dwS1NsUUtCUndkSFRFMUtsVHNXdlhMcHc5ZXhidDI3Y1g5ajEzN2h3YU5XcWtsWkI3NjlZdFlad3hhTkFnSkNRa0NNLzc5dTJMRVNOR0NIMlBIejh1SlBvT0hqd1lIM3hROG9VMWluTzhKcGZMTVdiTUdPVGs1TURNekF4bVptYTRlUEVpL3ZqakR4Z2JHK2RabU9iY3VYT3ZmZDBhTldwZzFhcFZtRGx6Sm9ZTUdTS01EV3h0YmZINTU1L251NSt2cjYvdysxQWV5Q3RVaG43SFFjancrK1ZsbzBxSnRBTnJZRHh5dFhTQkVSRVJFWlVUVFBRbElnREE2VkhhbFZLTHl0UFRFK0hoNGNqT3pnYWd2dkIwL1BoeEFPcUxCNXJKdk9IRGh3c1hqRjRuTkRRVUsxZXV4TU9IRHdHb0s2NHVYTGhRYTRLemI5KytNRFEweEE4Ly9JQ1VsQlFzWDc0YzU4K2Z4L2p4NDBVWFBTNWR1b1RseTVjak1URVIrdnI2bURScEVqcDA2QUNGUW9HWW1CaHMyclJKTk9nL2MrWU1IajU4aUtwVnE4TEt5Z29EQnc3VW1qeThmLzgrRmkxYWhNZVBINk5aczJhWU0yZU8xc1dSVnExYVllWEtsZkR3OE1ET25Uc1JFUkdCR1RObXdOall1RkNmdzV1NmRPa1N2THk4aEdXKzdPenNzR2pSSWxTb1VFSFVyMzM3OWpBMU5jV2lSWXNLL1B4T25EZ2hMTjNhcGsyYklsZUgwc2k5Rk5qNDhlTng5KzVkZE9uU0JTZFBub1NmbjU4UXI0R0JBZExUMC9IczJUTWNQSGdRbjMzMkdlTGo0NFU3NWsrZE9nVmpZMk44K09HSFJYcDlWMWZYQWl0dzFhaFJRMWhtS1NBZ0FLR2hvYkN5c29LcnF5dHljbkt3WThjT0FCQk5mbGVvVUFIdTd1N0M4NUNRa0NJbCttb3FJWlJrb205eC9KMi9LNk9kYW1IOWhRaUV4Q1FMYlNFeHlmQUplSURSenJVa2pJeUlpSWlvZU9XMVFrUk1UQXhpWW1KZ1pXV2x0U1R0UC8vOGcrdlhyNk5xMWFxaTgwOEFxRisvUHJaczJTSlVSUHJycjc5RWlhSVBIandvMHRLeW12YmNjbkp5aXJ6OGExWldGc2FPSFl2dTNidWpXN2R1cngxSGRPM2FGWTBhTlFLZ1RsSklTRWhBNDhhTmhTckFseTlmUmxCUUVCUUtkVVhSbmoxN2lsWUdlZFgrL2Z1Um1KZ0lHeHViQXBPTU5WVjNDek1SL2VEQmd3SzNBOUJhMlVRdWwyUE5talh3OXZiR3NXUEhzSGJ0V2x5NGNBRlRwa3lCcGFXbE1DYlE3TGRod3diRXhzWkNKcE5oekpneHIzMDlBTGh5NVlydytPREJnK2pmdno5TVRVMEx0Vzkrbmp4NUlreDAxNnBWdUhQeEkwZU9DSTgxNDk3Ly9lOS9PSHo0TUFCZ3dJQUI2Tnk1TXdCQW9WQmcwYUpGR0RkdUhPTGk0akJseWhSODk5MTNhTnEwYWFGZXF5aGpxWVNFQkt4ZXZScmR1blZEKy9idGtaaVlpRm16WmdGNGVVUHFxekl5TWpCdjNqeUVob1pDb1ZCZzhlTEZiMVd4U3pYb3dCdnZLNFZOcmNiQS90Z2tLRlZLb2UzNzRIMFlWYmNicWhweXhSVWlJcUtTVkxkdVhiaTV1ZUgyN2R0Q1pkekhqeCtqWGJ0MnNMQ3dFRloraUkrUHgrN2R1OUdqUncrNHU3dkQzOTlmcXdDSHY3OC9BSFhpb2liSk56ZGJXMXYwNk5FRGdQb0dxTURBUUZoWldhRkhqeDdJenM3RzZ0WHFKRDVOb205cG5Xc3A3ZU9ybXpkdkNnblFSa1pHUW1YZWxKUVVSRVZGQVFBV0xGaUE4UEJ3eU9WeVlReVVuSnlNTTJmT0lEVTFWVFMza1ptWmlWV3JWa0dsVXNIYTJocjkrL2ZIN05tekFRQ1ZLMWNXNWpta1ZOempOYzNxSnhyMzd0MTc0OWlTazVPeFlzVUtmUGJaWjJqYXRDbTJiOThPaFVJaGpIOGVQWHFFYmR1MjVidi8wNmRQMy9pMU5ReW4zWC9yWTd4TGVwMEdJL08vSTFBbFBSZmFjdTVlUVhhb1AzUWJ1VWdZR1JFUkVWSFp4MFJmSWdJQWRLejc5a3Z5UEhyMFNIVGhRcVZTQ1JkQUVoSVNoTWV2Vm1IS1MwSkNBalp2M2l3a0Ntdm82ZW5CeDhjbjMvME1EQXlFdTlMUG56K1AvLzc3RDMzNjlFRy9mdjJ3Zi85Ky9QYmJid0RVRllZWExWcUVHalZxSURBd0VINStmamgzN3B5d0ZHdXZYcjFRcDA0ZGJOeTRFV0ZoWVFnTEM0T3RyUzFTVTFQeCtQRmpWSyt1WG9MbTZOR2o4UGIyRnBZMFRVeE1GQzZpNUVVellldnY3NCt4WThkaXhvd1phTktreVdzL2o2S0tqSXpFcGsyYmhPUnFtVXlHZ1FNSDRvc3Z2c2kzNnBTam95TTJiZHFFcFV1WDR2YnQyNkxQYitEQWdUQTBOQlF1WWdIcVNWUjNkM2NFQkFUZzc3Ly9ScU5HamZESko1L2tlZXc5ZS9ZZ0lpSUNUazVPYU5ldW5XakN1MHFWS3RpK2ZUdG16SmlCVzdkdUNmRjI3ZG9WL2ZyMXcrelpzeEVmSDQrZmYvNFpGU3RXeEk4Ly9paFVrL3JvbzQvUXNtVkxuRDE3VnJnN1B2ZlNZVjVlWGpBeU1nSUFJVUVaVUNjWEYxUlJlZEtrU1VMVmdaaVlHSVNHaHFKYXRXb1lNbVFJMHRMU2hFVGZ3aWJsK3Z2N0MzZjk1MGRUamN6UHp3L1hybDByc08rY09YTUtQY0dlVzNIOG5iOHJNaG5nM2JjcE9tenlGN1hQL3VzV0JqdFdoNmsrVDJHSWlJaEllcWU3TEg3clk3UnYzMTZvRExwKy9YcW9WQ3IwN05rVHRyYTJNRFUxUmNlT0hVWDk3OSsvait2WHIrT0REejdRbXVBRUlLcXdsWHR5Lyt1dnYwWlNVcEl3NWluSWxTdFhjUFRvVWNoa010alkySWkybVptWllmejQ4WVY2Yno0K1BuajI3QmtpSXlOeDc5NDkzTHQzRHc4ZVBOQmFaall2VFpzMnhiaHg0M0RxMUNra0pDU2dhZE9td2psNlFrSUNnb0tDaEhGRnQyN2RDanpXcVZPbmtKaVlDR3RyYStFWUJYRnljc3F6V3V2ZHUzZUZhbVU5ZS9iTWM5OWJ0MjdoL3YzN1VDZ1VvakZIV0ZnWU5tL2VqR0hEaG1IS2xDbG8zYm8xVnExYWhmLysrdzhqUjQ2RXQ3ZTM4TFBSMWRXRlVxbEVvMGFORUJZV0JudDdlelJvME9DMWNTdVZTdno3NzcvQzgvVDBkQnc2ZEFoRGh3NTk3YjRhMzN6ekRRRDFLaWY0UC9idVBENm04M3ZnK0djbSt5NUNOUFlsUkN3VkVVVFVycmJRb25aRnRiWHJvbFMxMWloYXFscGJGVjBvdnJSRTdMVlQrNzZHa0NLMjJFTjJXV2QrZjh4dnJseVRSQkNkaVBOK3ZieGVrMmZ1M0p6SkpPMTk3bk9lY3pETTM4ZVBIMDk2ZWpvdUxpNnE2cnpHQk9LREJ3L1N0MjlmMHRQVHFWZXZIcTFhdFZJbGRTUW5KL1BOTjkrd2ZmdDJ3TEF3bjdHcUdCaTZxMHllUEprdnZ2aUNxS2dvdnZqaUM3cDE2MGJwMHFWWnZIaHh0akUvelZ5cVVLRkNIRHAwaUFNSER2REdHMjhRR0JqNHhLVHVTWk1tb2RQcDBHcTFqQjQ5bXFwVnEyWjdmSDVUeWFVRS9UMmI4ZE8vRzVXeEZGMGFueDM3bmFWMWg1b3hNaUdFRUNMdnNlbTg5TWtINVlBeHNUQXBLWWw1OCtZUkhCeXNWS2YxOFBCUTFpT3FWYXRHOSs3ZENRa0pJVEV4a1RWcjFyQnUzVHFhTld2R2tpVkxsQzZNZ0ZMbDl0YXRXL1RyMXc4QUh4OGY1Zm1Ra0JCMjdOZ0JQS3BLZS96NGNlWFk0c1dMMDZSSkU3eTh2SmcvZjM2ZVhXdko2L01ySnllblRLOC9NNnNvck5QcE9IdlcwRm1oYk5teWhJZUhFeFlXcGlTOGdxRXJpSEVUWWt4TURPKy8vNzVTU09Yenp6L0h6czd1aWZHOWFMazlYOHROTTJmT1pQLysvUnc2ZEloUFB2bUVsaTFicXA3UHJQdmpxMDVqYll0dDZ3RThYRHBSTmY1d3pXd2NLOVJDWXlGck4wSUlJWVFRTDRwY2FRa2hjdDFiYjczRm1qVnJzTEd4SVNBZ2dCMDdkdENvVVNNaUlpSzRmUGt5YVdscHlzMmhqREx1ZlAzKysrOVZDNVEyTmpZa0p5Y1RFeE9UWmZ2WGpBb1dMTWo5Ky9kSlNVbGgrZkxsaElhR0tvdkpmbjUrakJ3NWt0T25UL1BSUngrcHF2YVVMbDJhWHIxNktTMmpLbFdxeE04Ly84ekpreWNKRHc5WGR2SDI3ZHVYNDhlUGMvandZU3dzTExDMnRpWWxKU1hIRlZ5MVdpMDNiOTVreUpBaE5HclVpTDU5KzFLb1VLRWN2VFluWnMyYXhmSGp4d0VvVnF3WWtaR1JIRHg0MEtUOWJXYlMwdElJQ0FqZzBLRkR5cy9QenM0T1IwZEg3dDY5YTNKOFNFZ0lSNDhlNWR5NWM3ejk5dHVaSnRCdTI3YU5pSWdJamg0OVNvTUdEVml5WkFtN2R1MVNucmV4c1dIbzBLRjg5dGxuTkduU2hIYnQycUhUNlFnS0NsS1NlcE9Ta3BnNDBYRGp3Tm5abVU4Ly9WUlpaSTZKaWNuMFpvdnhodGJqbnZRNVpheGFacnl4YU53bG56R1IrRW10ZW8zaTR1SnlmRE1vSjcvaldWV2F5bS9xbHlsSSt5cXZzVEwwMGVmNDRHRXFZemFmNTRjMmxiTjVwUkJDQ0NIRWY2T2grL052MnZQMjlsYXExODZhTlF1OVhvK3ZyeTlseTVabDBxUkpxczEyOEdqUi9lTEZpNW5PcTJyVnFzV3dZY053ZEhSazZ0U3B4TWZINCsvdnIyd3dURXRMWThhTUdWU3ZYcDFHalJvQmhnMXlaODZjSVRBd2tMZmVla3VweGxxOWVuV2x3NGR4azV0T3B6UFp2SmNWNC9rWExWckV2bjM3c0xDd3dNcktLa2ZYeHNZdUlNYUUwNHdMMUk5Zm8rZTJUcDA2WlRvK2E5WXNMbDY4aUoyZEhVT0hacDdnT0h2MmJDNWZ2b3lOalkweXB0ZnJtVFZyRnFHaG9SdzVjb1RHalJ2VHQyOWZmdnJwSjRLQ2dxaGZ2ejVGaWhSUkVsWnRiR3pRYXJXMGJ0MmExcTFicStZZzJUbCsvTGp5KytIajQ4T0pFeWRZdFdvVkhUdDJWTVdUbmNjL214OS8vQkV3ZlA0alJveFFuYWRldlhvRUJ3ZVRtcHFxekxIYzNOeFVpU2hncUVobW5PUFVxVk9ITTJmTzBLOWZQOGFPSGF0S3FDNVZxaFEvL1BBRFgzNzVKWkdSa2Z6eHh4LzQrZm5sNmx4cXlKQWhWS3hZa2NXTEY3Tm56eDZsQ3A2cnF5dnZ2UE1Pdi96eWk4bHJldlhxeGFaTm0raldyUnQxNnJ3OFhWSnkwNFRYdS9PL3k3dUpUazFReHBaZDNjT25YbTJvWGFpQ0dTTVRRZ2doOGhadGlkeTVWdERyOWV6WXNZUDU4K2NyMTNkYXJaYXVYYnZTbzBjUGhnd1pRbkp5TWgwNmRNREN3b0ltVFpyZzRPREE2dFdyZWZqd0lSczNibVRyMXEyMGJObVNIajE2Y08zYU5TNWZObFFOalkyTkpUWTJGakFVNFRDNmYvOCs5Ky9mVjhXUmtKQ2d1aFpMVDAvbnQ5OStJeVRFMEtFZ3I2NjE1T1g1VlpNbVRmRHg4U0UyTnBhcFU2Y3F5Y08ydHJhMGJkdVdwazJiWW1scHlkYXRXMW04ZURHaG9hR0FvVXZHYTYrOXhxMWJ0NGlNakZUaXk3aXVsUEY2dUdQSGpxcUU0UHdpT0RoWVNWbzNNaFlaU2t4TXpQUXp2SFBuRG1CWUYzcjgrWGJ0MmhFVkZjWEpreWVaTm0wYVVWRlJxbzJTM3Q3ZWZQREJCMW5HczNEaFFrNmZQdjNNNytkbFpWWDlUVkwyckNUOTJxTk52UHFvU0ZMM3JNQzZRUmN6UmlhRUVFSUlrYjlKb3E4UUFvQnhXOEl4NW1lT2JmcDhpelRHQlZsbloyZGx4N2k3dTdzeW1kYnBkRTljcVB2ODg4OFpOR2dRbnA2ZWRPM2FsZGpZV09YMU9lSHA2VWxhV2hxLy8vNDdOalkyakJneGdtSERobEc5ZW5YNjlPbURWcXVsVHAwNnRHdlhqcTFidDFLblRoMGFObXhvMGhyVTA5T1RxVk9uY3ZIaVJUWnYzc3krZmZ1b1VhTUdPM2Z1SkR3OEhFdExTMGFPSEVsU1VwS3FZaXpBaWhVcnVIMzdObFdxVkRGcE4rVGg0Y0gyN2R2WnZuMDdPM2Jzd01YRmhVR0RCdVg0L1QzSlYxOTl4YUJCZzJqUm9nVmR1blNoYytmT1Q3WHJlTXlZTWZUdDI1ZWZmLzRadlY1UHk1WXRUU291R2JWbzBZS2pSNDl5NDhZTlRwNDhxYW9DQUhEMzdsM2xwbHpEaGczUmFyWGN2WHRYRlkrdHJTMmxTNWRtK2ZMbHBLYW1zbXJWS2hZdlhreHljaktXbHBaVXJWcFZTVnd1VjY0YzMzNzdyV29uZmFWS2xlamJ0MisyNzJudDJyWGN2SGtUd09UWU0yZk9zSGZ2WGpwMTZrU0JBZ1ZVcmN1TU56MmRuWjJCWjB2MExWT21ESjA3ZDg3eStZU0VCT1ZtWC9IaXhhbGJ0MjYyNTN1OFhWbE81ZWJmK1gvbGh6YVZXUjkyaCtUMFI0a0NNL2RHTUNpZ05KNXVEbWFNVEFnaGhCRGl4VXBPVHM3MkdqNnppazlncU9yVnZIbHpnb09EaVkrUFI2dlZxcTUvejUwN3g2Wk5tNVR1S1kwYU5lTEdqUnRjdW5TSjZPaG9JaU1qbGFxb0dTc3ZHWk1BNHVQajZkR2poM0o5L0NRSkNRbktwazQvUHovcTFhdW56Qk9QSERuQ3NXUEhzTEN3b0hmdjNxcU9HUjRlSHVqMWVxVWpqS09qbytwbkEyQmxaWldqR0hKTFZGUVVBQzR1TGxrZWt6RloxMGlqMFRCbHloUVdMMTdNbjMvK3lmYnQyemx3NEFBZmZQQUJzMmJOd3NyS0NyMWVyMnc0Zkx6cVZrN25IUnMyYkFBTTgrOVBQLzJVM3IxN0V4TVR3OTkvLzUxbDk1WEhCUVVGb2RWcW1UaHhJa2xKU1RSbzBJQno1ODR4Wk1nUWF0U29vVHJXMjl1YitmUG5jL0xrU1ZKU1VyQzB0TVRUMDVNNWMrYW9qdXZYcngrLy92b3JQWHIwVU0zZE1pYUNoSVNFc0hIalJrcVVLTUdjT1hPWVBuMDZEeDQ4b0VlUEhwUXJWeTdMZUo5MkxsV29VQ0Y2OU9oQmxTcFZtREpsQ21YS2xPSHc0Y080dTd2VHVYTm5PbmZ1ekpFalIralhyNTh5Ri96Nzc3K3h0clptNWNxVnJGeTVVblcrUG4zNjRPZm45NFNmcXBwbWFUdmxzYjVyeUZPOTFseGNyUjBaLzNwWFBqNnFUb1R1ZDNnT3gxdE15N1pqamhCQ0NDR2V6dkhqeC9uNTU1OVYxL3BGaXhabHhJZ1JTZ0xyaFFzWFNFMU5aZXZXclJ3N2Rnd3dkTVNZUG4wNnExZXY1dSsvL3lZdExZMzE2OWZUdG0xYnBSc2VRTGR1M1lpS2lqTHBwbGl1WERrdVhyeUlWcXZsMDA4L1ZhN04wOVBUK2ZISEg5SHI5WGg0ZUJBUUVNQ3BVNmRldXJXV3ZESy9zcmEySmpRMGxGOSsrVVZKVURWKy8yWExsckYxNjFZNmQrNk1qNDhQaXhjdlZsVVI5dlQwNU5hdFc2b2s2RHAxNnRDL2YzK3NyYTM1N2JmZmlJK1BwM3o1OHZUdTNUdkw5L295dTNmdlhwYWZvMTZ2ei9Zenp1eDNJQ2twaVVtVEpoRVVGTVNoUTRkWXVIQ2hhdTNKMmRrNTI0VHA3T2FHT2ZWd2FtbmxzZDJ3eTg5OXZ2K0s3VHREU2ZoUnZXNll0SFVobGpWYW9IVXNrTVdyaEJCQ0NDSEU4NUJFWHlFRUFFRmJ3NVhIejVzQWFFekl6YmdiWEsvWFozcHN6NTQ5bFVYZVgzLzlWYW5lNnV6c3pNS0ZDMVVMdmMvaXUrKytJejA5SFFzTEMyYk9uSW1WbFJYZmZQT05zbnZkK0wzT25EbkRtVE5uc2oxWC9mcjFXYlJvRVhxOW5qdDM3dkRKSjU4d2JOaXdMQmYxdG0zYnh1M2J0eWxWcWxTbWk2cTFhdFdpY09IQ25EeDU4b2xKcWsrclFJRUNMRnk0MEtUS1ZwMDZkYkpzTTNyNzltMVdyMTROZ0wyOVBZVUxGK2Jycjc5R3A5TXhkZXBVRWhJU01uMWQzYnAxY1hKeUlpNHVqazJiTnBrayttYXN6Tnk0Y1dQQThMTXNWcXdZLy83N3I5SU83TnExYTJ6ZXZKbS8vLzViMlhWZXNHQkJSb3dZd2U3ZHU1VkUzNHNYTHpKbnpod0dEQmlnM0hBcFY2NmN5ZUx2Z2dVTFNFaEk0SU1QUHNEVzFwYUhEeCt5YU5FaTNOM2Q2ZGl4bzNMY3JWdTNsRFpqUjQ4ZVpjNmNPYXBGU3VQaXJ2R0dUY1pFMzV4VU1RT29VS0VDRlNway9YZDE1TWdSWlhFNkpTVWx5NlRxcDVKOEN4SXVxSWFDdGo2NmNUaldOK2VKOC84NVJ5K3dObXdZS0ZuQWpzL3FsK1diSFkvZVM3b2VCb2FjWnZPSC91YUtVQWdoaEJBQ2dFYmJSaXVQZHpUNU90Zk91MjNiTmg0OGVFQ3hZc1Y0NTUxM3NqeHV4b3daQUhoNWVlVmV2Z0VBQUNBQVNVUkJWTkc4ZVhQQTBOTDF4bzBiTEZpd0FJQzMzMzZiRWlWS29OUHBPSC8rUEV1V0xLRkZpeFpzMkxDQnlaTW40K2JtcGxSZnRiQ3dZTldxVmVqMWVweWRuVldMNkRWcjFxUktsU3FFaG9aeTc5NDlwZkpWVHJtNXVkR25UeDlLbFNxbExQcnYzcjBiTU14VE10c1lkK2ZPSGFVVmJwRWlSWlR4ekJKOUJ3NGNtR1hsVzJPaXNUR0JNek9sUzVmT3RqVXdvTXdqTTI0TWZKd3h0c2VyRFZ0WldkRzdkMjhhTkdqQTk5OS9UM2g0T0RObnpzVFYxWlY2OWVvUkh4K3Z6SnVkbkp5eWpTTXoxNjlmVjM2ZXpaczNwMWl4WXRTdFc1YzllL2F3ZE9sU1dyUm9nYTJ0N1JQUFU3dDJiU3dzTEpUazRtUEhqbEdvVUNIbXpadVg3ZXQ4Zkh3WU1HQUEzMzMzSGFtcHFiaTZ1aXJ6KzdKbHk3Sm8wU0tzckt5eXJNd1dGUldsTExyYjJka3hZc1FJWlM1ZnFWS2xMTC92czg2bHFsZXZ6dUxGaTFtK2ZEbUhEeDlXTGVZLzNwRWxxMDR4eG1NZmw1Z0swVWs1Q29NYnBpODNLMGRyY002aStQTkF6eFpNUDcrT2kvR1BmaDRub3kvejY2V3RmRmd1KzNiTVFnZ2h4S3NpK2M5SGxTeHRPaTk3cG5Oa1REaTF0YldsUzVjdWRPclVTWFh0bTVhV0JoanV6ZGV1WFp1NWMrZHk2dFFwSms2Y3lOeTVjMm5idGkxejU4NmxZTUdDUkVWRktjbkFZTGhYZmVQR0RlVnI0MmF6aGcwYmN2SGlSWFE2SFVXTEZsV1NHdzhlUEloZXIwZWowVkN6WmswY0hCeGV1cldXdkRLL0NnZ0lZT0RBZ1Z5OGVCRXdkTFJvMXF3WjgrZlBwMWl4WWhRdVhKZ1RKMDR3ZS9ac1hGMWQwV2cwcXJXMXNtWExjdmJzV1ZYbFpSY1hGd0lEQXhrN2Rpeng4ZkU0T0Rnd2F0UW9aVE5oZkh6OE04MHZjbHR1emRkOGZIeE1Oa0tlUFh1VzA2ZFBZMjF0VGJ0MjdVeGVlK0RBQWE1Y3VZS2JteHRObXpaVlBWZWhRZ1dzcmEwWk4yNGNFeVpNd01iR2hoWXRXakJyMXF4bmVadFA1VzdDRlJKU0hsQWt3OWpsQnlkZStQZk5EUjdPNWJFcDZvbVZYd3RTajJ4ODlFVHlRNUwvbm90ZHh5L01GNXdRUWdnaFJENG1pYjVDaUZ4MzhPQkJ3TERUMlpnSXVYNzkra3duOFFFQkFVcUNwb09EQXdrSkNVckxJMk9TNytNM2kzS3FUcDA2dlBmZWU4cWszM2dqN05xMWEwOVYzZGJJdUZ0ZW85RlFwRWdSRml4WXdNeVpNNWsvZjM2bXh4dmJKKzNhdFl1d3NMQk1qMm5XckJuVHBrMTdJWldvTWt0QzlmSHhvWDM3OXBrZWYrREFBU1hSTitPTkg2MVdxeXlxMTY1ZFcvbDhqYXlzckdqU3BBbXJWcTFpOSs3ZGZQenh4Nm9LVlB2MjdRTU1PK3VOUDBOZlgxOThmWDNadW5Xcmt1ajcxMTkvc1hIalJ1VjdObXZXakI0OWVqQnYzanorK2VjZjFmZmN2bjA3aHc0ZG9uLy8vc29OTnlPOVhzOVBQLzNFcWxXckFFaE5UZVhUVHovTjlEMWZ2MzZkNGNPSEV4MGRqWVdGQlFNSERqU3BSR1NzMm1WYytNM1lnamFubGJXZXhMZ2dENFpraGxPblRwbFVQSGdxZHphZ085NHpreWNXS0k5MGgzTlcwY3RjdExYV2dhc2hrWGRVay9MOGN1Z3FkeE5TbE9lMy9IdVBkV0czYWUxZEpLdFRDQ0dFRUVLOGNEdnZoRDczT2JaczJjS2hRNGVVUlhWNE5LY0tEQXlrVFpzMldiNTIrZkxsM0x4NWt6ZmVlRU01TGlFaGdjOCsrNHlrcENTMFdpMzI5dmFNSFR1VzA2ZFBrNXFhcW95RFlSUGJ1SEhqbE90M2EydHJQRHc4S0ZxMEtBMGFORkROVXl3c0xKZzJiUnBuenB4aDNMaHh4TVRFNE96c25PbEMrdXpaczNuNDhDRUZDaFNnYjkrK3VMbTVVYlZxVmRYNWJ0MjZwY3lUbWpWcnhyNTkrd2dKQ2VIenp6OVhOb01hMi9rQ2xDeFpVbm1jV1RKdHhwOWZWaDV2UFp6Ums2N3RvNktpbERtZXA2ZG5sc2NaWTh0WTBUZWpzbVhMTW5QbVRJS0RnMGxKU2FGZXZYb0FTdmNSVUxmZnphbmZmLzhkdlY2UHBhVWxyVnExQXFCSGp4N3MyYk9IKy9mdnMyTEZDbFVMMnB5S2k0dkxOSm4xY2NhTnZnNE9ocTRiM2JwMVkvYnMyY3J6eHMvZW1KUUNwc25Rajh2SmZPdDU1bElXRmhaS01uSm9hS2lTVkJBVEU4UEhIMy9NTDcvOFFtSmlJbTNhdE9IQmd3ZnMyYk1IVDA5UDVlY0xoaVNRaks3R3dFYjFmc3RzclF0LzhqSC90WHFsd0R1VFgwRUxyUVZ6YXZhajJZNGcxZmlYSnhmVHVlUWJPRm5abWI1SUNDR0VlTVhvcmgxNDhrRlBrTEdnaGJXMU5idDI3V0xYcmwzS21GNnZWNUkvbHkxYmhwT1RrM0lkZk9YS0ZRWU9IS2djZS92MmJkVTFkV2FNMVhPTEZTdEdwVXFWT0h2MkxEdDM3bFFTZlpjdlh3NFlOdjRaNzVIbjViV1duVHQzNXRuNWxiMjlQUjk4OEFGZmZmV1Y4ajJON3preU1sSTFoMmpSb2dWZHUzYmw1NTkvVmpwM3RHL2ZudERRVUZXaWIzUjBOS05HamVMOCtmT0FJU0gyMTE5L0pUSXlrbXZYcnRHaVJRcysrdWlqTE4vemZ5VzM1bXUxYTllbWR1M2FxdWQrKyswM1RwOCtqWXVMUzZZYi8rN2V2Y3VWSzFjb1hMaHdsaHNEcmF5c0dETm1ERnF0VnJWR2RQcjA2U3lUaitGUmt2TFQybjd4VjNaZi9oOEF3ek9NTHp3MjlKbk85MSt6c2JEbnc1cXpLTmlxUDZrbmQwRHFvMjR0cVlmL3hycnVPMWdVelhyZUxJUVFRZ2dobm8waytnb2hjdDJkTzNmUWFyVTBiOTZjaElRRWxpNWRtbVUxMkl6ZWVPT05UTWVmOVdaUmR1MDl3ZEEydG1IRGhzclhVNmRPQlF3THlKMDZkVkxHbHkxYnh2WHIxMDFlYjJ0clMyUms1Qk5qeTI1aDlONjllLzk1dTFram5VNm5xcGhzdkZsbVoyZUh0YlUxL2ZyMW8yblRwclJvMFlKV3JWcXhlZk5tQmc4ZWJKTG9DNFoyVkt0V3JTSTVPWms5ZS9Zb0xYNFRFeE01ZWZJazhLaWFiMWI2OSsvUG9VT0hxRm16SnAwNmRTSWhJWUhodzRjcmNkbmIyNU9ZbUlpYm14c0pDUW5FeDhjemRlcFVkdTdjeVpBaFEzQjNkeWMxTlpVZmZ2aUJMVnUyQU5DMGFWTUdEeDZjNmZjN2VmSWtFeVpNSURvNkdxMVd5L0RodzAwV2hPL2N1YU1rK2hvVEM0eXRlQ0huRlgyemMvUG1UYlp1M1FvWUVweDFPaDBMRnk1azZ0U3B6OXorVkhmNTUrZU95OXowMXhlaCtmOUVYM3NyQzZZR1ZxTFhYK3JkN0VQV25xRjVCWGVzTEtSTnJCQkNDQ0ZlWG9jT0hXTG56cDJxTVNjbko0b1VLY0w2OWV1elhNZ0d3NElsUUVoSWlMS0J6dGZYVjVtajZIUTZWWnZlQ1JNbUVCVVZ4Y3laTTVWRjFucjE2aEVhYWtoWXRyZTNKekF3a1BidDJ5dVZkRFBTYURSVXFWS0ZTcFVxc1gvL2ZueDlmVTAyM29FaCtmTGd3WU5VcTFaTm1Sczh6cmpKejgzTmpkZGZmNTBQUHZpQXFLZ28xcTVkeXdjZmZBQ2d0TGgxYzNOVGRZekpMSm0yVjY5ZVdYYVNXYmx5SmJHeHNaUXBVOGFrMWErUm01dGJwdU5HTzNic1VNNWZzMmJOTEk5TFNqS1VjalZXejkyeVpRc3JWcXpJOG5oajBrYkc5c1RmZnZ0dGx0MXRQdjc0WXlwWHJxd2FPMzc4dUhLZVZxMWFLWW5DWmN1V3BXSERodXpjdVpQLy9lOS9ORzdjbUtKRmkyYjdQbzJKSVltSmlZQ2hPbkNSSWtYNDQ0OC9BT2pZc2FOUzBmaisvZnNzWExnUWdJb1ZLd0tHQkl1elo4OVN2MzU5VmFLdlVjYWtoSXhWZEo5RmJzeWxqTzJTTXlZVnVMbTUwYVpORy83NDR3OFNFeE9wVmFzV0dvMkdQWHYyRUJjWGwyMXlTTmpURmJyT2s4N2N5VHpSRitETjEzeG9VOHlQdFpGSGxMRjd5YkVFaGY3SjFPcnYvVWNSQ2lHRUVQbGJ4dXZ3Mk5oWXBlTmNadTdldmF2TUNZd2VYNjhZTjI0Y3MyYk53c1hGUmFra2E1U1VsS1NjdjJEQmdyUnExWXF6WjgreVljTUdXclZxeGVYTGw1WDcreDA2ZE1neWpyeTAxcExYNTFjMWE5WWtNRENROWV2WGMrWEtGZFgzei9qK0sxZXV6T0RCZzdsNjlTcGd1RDRmTTJZTXAwNmRVcjNtL1BuelNwSXZZRkpOT2VNOHlweGU1SHpOT01kd2RuWityaGd6MjJpWW1KajRUT3VUMlVuWHBYRTBjbjJ1bnZPL2xweWV5SkhJZGJTb01BaWJwajFKL2x1ZHBKOFUvRDBPSDgweFUzUkNDQ0dFRVBtWEpQb0tJWEtkdGJVMWI3NzVwbklENFgvLyt4ODNidHhnMnJScFdiYnB6SW1xVmF0U3YzNzlKeDRYRWhLaWFqMlZsZEtsUzZzV3BWZXZYczIvLy81THJWcTFWT09iTjIvTzlPWVRHRzV1Tld6WWtDTkhqbEN0V2pWVjB1NktGU3U0ZmZzMlZhcFVVZDJjT0hmdUhBVUxGc1RkM1QzYlNsQXYycGRmZnNtbFM1ZVVteC9HOStqcDZhbTBUWjAzYng1bHlwVEJ6OCtQSDM3NEFYdDcrMHpQNWUzdGpidTdPM2Z1M0dIcjFxM0tZdjdCZ3dlVkcxaE5talRKTmg0SEJ3ZVdMRm5DN2R1M1diUm9FZHUzYjBldjE2UFZhdW5mdnorWEwxOW13NFlObEMxYmxvRURCekorL0hnaUlpSTRjdVFJMjdadG8zSGp4b3dmUDE2cFVOQ2xTeGZlZi85OWt3WGU5UFIwRmkxYXhPTEZpOUhwZEZoYVdqSnk1TWhNRTgyTk44MDBHZzFWcTFZRkhpVVZ3UE1uK3FhbXBqSmx5aFFsZWZqRER6OWszcng1bkRwMWlwVXJWMmJiUml3NzJvb1QwRjJjQ3FuUldSL2tHdkJNNS80dmFHemMwWGlxV3p2MXJGR2NIM1pmNHNUTlJ6ZTJMMFFsTW4zUEpZWTF5RDZwWHdnaGhCQWlMM3Z0dGRkd2QzZkh5OHRMcVU3NjBVY2Y0ZTN0VFk4ZVBYSzBxSGovL24xbGNkTTRaN0t5c3FKY3VYSlVyRmdSTHk4dktsU29RUEhpeGRGcXRSUXZYcHhKa3lieDBVY2ZVYmR1WGFYOXJZdUxpM0pPNDl3bU9EaVl6WnMzcTc2ZnNmcHNWcTFWYjkyNmxlWHpmZnIwb1ZxMWFxeGZiMWpZREF3TXhNSEJnWDc5K2pGcDBpUTJiTmhBang0OXNMUzBWSDRlanlmV0dxL0pqY20wWUtnZ201V3RXN2NTR3h0THlaSWw2ZDY5ZTViSFpTVStQcDYvL3ZvTGdDSkZpaWhkYURKamJIMXNqQzA2T3ZxcEY0YXo2MmhqVE1BMWlvdUw0N3Z2dmdQQTBkSFJwR3B2bno1OTJMZHZIeWtwS1V5Wk1vVnAwNmFaSkJGblBPZmpzZGFxVll2NjlldHo0TUFCd3NQRGlZaUlvRStmUG1nMEdpWk1tQUNBcTZzcmI3LzlObUNZVHc0ZlBweXNHSDkzckt5c2xPcS96K0o1NTFMRyt4U2VucDdVclZzWE1MVDhEUTRPem5UZWEweGt2bjM3TnRldlgxZVNuUjlYdXhob05aQmttaWVmS1EvSG5CMzNYN0d4Qko4bjVJSk1xLzQrZjk4NFRwcitVZGVtNmVmWDBkK3pPWjVPSGk4NFFpR0VFQ0wvSzFDZ0FCOS8vSEdXejY5ZnYxNlZzTnVvVVNQbDNuVm02dFNwZzUrZkg2Tkhqelo1N3R5NWMwcEJFRTlQVDd5OXZmbnp6eis1ZHUwYUV5ZE9WQkpmQXdJQ3FGNjllcGJmSXkrdHRlVDErUlU4U2lqdDBLRURaY3VXWmNxVUtmajQrREJ3NEVBR0RoeElXbG9hbzBhTlVzVmtUT2Exc0xEQTFkV1ZlL2NNTzh5TW5WTmNYVjF4ZDNkWC9TdFVxSkJTUGRuY1h1Ujh6ZmlaRml0VzdKbmpBeGcxYWhSVnFsUlJkZkNvVUtFQ1BYcjBZUGZ1M1d6ZXZCbHJhMnRHakJpaGZKN0xsaTNqekpremJObXloZmZlZTAvcFRwTWRDNjBsYjNrUDVVamtPbExUazRCSGY4K2xDanhIcDhmL1VBSGJJdFF2WTVoN1d0ZnZUTXIrMWVpajd5alBwMThMSS9YRU5xeDhzbDhYRkVJSUlZUVFUMGNTZllVUXVTNHRMWTJqUjQrYUxPaG1iRVdhbGJGangrTHA2VW5yMXExeGRYVlZQVmVtVEJubEJrbDJkdS9lbmFORTM4Y1piOXc4eldKajNicDErZW1ubnpoNDhDQ0ppWWw4L2ZYWHl1dTNiZHZHN2R1M0tWV3FsQkozZUhnNHYvMzJHM3E5bnY3OSsyZTdRUHlpZVhwNmN1ellNYVdDRVJodUVuWHIxazMxOHpOV3NuVjNkMWRWbWNwSW85RlFyMTQ5Z29PRE9YSGlCQThlUE1EVjFWWFpPVisrZkhsS2xDaVJaU3pwNmVuczI3ZVBUWnMyY2VEQUFXWDNlNGtTSmZqODg4L3g5dlpXMmxuWjI5dFR2SGh4WnM2Y3lmVHAwNG1PanFaKy9mb01HRENBdUxnNHJLeXNHREprU0phVnc2S2lvcFJxVklVS0ZXTFVxRkVtRmJHTTl1L2ZEeGdxWVRrNU9RSHFpcjdQVTQwNU9UbVpTWk1tS2J2N1c3Um9RWWNPSGRpOWV6ZGhZV0hNblRzWEZ4Y1htalp0K3ZRbmQzNGRiZlUvVE1lRDF5a1B0YlhXUEd2b1p2TnorOWZ4bjcxSE5UWitXemk5L0VwUTJDSDd0cjlDQ0NHRUVIbFY3OTY5bFFxMnpaczNWNjZGbloyZHMxM2dCMWk0Y0NFeE1URUVCQVRnNStjSHdPdXZ2NDZ2cnkrZW5wNG0xNnNaNTJnT0RnNzg4Y2NmTEZ5NFVPbkFNbi8rZkJZdFdxUjZUZkhpeGJOY0RJK1BqODl5amdDWnQxNk5pNHRqN2RxMVJFZEhZMmxwU1dCZ0lGRlJVY1RFeEdCcGFVbHNiQ3c3ZHV6QXhzWkdtYU05M2gwa3MwVGZGMFduMC9IZGQ5L3g0TUVEQUxwMzc1NWx0VjFBK1ZrYTIvWDYrdm8rOFhNMHRnZ0dRMEpwbzBhTnNweHJsQ3BWU2hYYnQ5OStxeVJnOU8vZjMyUWU3ZTd1enJ2dnZzdHZ2LzNHbVRObitPV1hYK2pidDYvcUdHTVZONjFXUzFCUUVBQVRKMDVVcWhNRDlPelprMUdqUm5Ia3lCR21UNStPdmIwOS8venpEd0NEQmcxU0pjZVdMRmxTVmJrM0krTWM2M2tTRG5KakxyVnQyemF1WHIyS241OGYzM3p6RGZEb3M4c3MwZGZGeFFVdkx5L09uei9QOHVYTEdUSmtTS2JuTFdBTGI1Wjl3aHM0OXVoaEc2OG5ISnNIZVRwNU1LUmlHNzRMVzZXTXBlblQrZlRZcjZ4ck1DcWJWd29oaEJBaUp4d2NITExzSUJBZUhzNmNPWVlxbVFVTEZ1VCsvZnNjUFhxVUxsMjZVTFpzMWhjaE5qWTJTa0dPT1hQbWtKYVdCanphOEZXdVhEbWxXOGFJRVNQNCtPT1BsVTU3aFFzWHp2TGFKeXZtWEd2SjYvT3JBUU1HS0k5MzdOakJ2bjM3bFBmejdiZmZLcCtObDVjWDl2YjJsQ3haa3RXclYrUHU3bzZ0clMyREJnMWk3ZHExN05sanVFOXViMi9QdW5YcnNweWo1S1RiNXNzc01qS1NDeGN1QUR6WGVsdGtaQ1FIRHg3azRNR0Rxbm1RcTZzci92NytsQzlmbmgwN2RwQ1Nrc0wxNjlmcDJyVXJTVWxKbkQ1OW1yQ3dNSFE2SFVGQlFjeWFOU3RIM1VXOEN0ZkZxN0JodytIREhTSEsrSHMxZm5qbTkyQXVHZ3RMN043K2lNU0Y2czBFU1d0blkxbWxIaHBMV2JzUlFnZ2hoTWd0a3VncmhBQmdiTk1LdVhZdW5VNm5WSEI2V2hFUkVlemJ0dzhyS3l1NmRPbVNhekU5eVkwYk40aUtpZ0lNMVpNdVhyeEl1WEpQcmhLcTBXZ29XTEFnQUtkUG4yYklrQ0Y4ODgwM21iWVJPbnYyTENOSGp1VGh3NGM0T0RoUXVuVHBMTTg3YWRJa3JseTVRcEVpUlJnL2Z2d3p2aXRUeHB0YVlGZ3NkM0J3SUQwOUhZMUdnNHVMQ3pWcjF1UzExMTVqK2ZMbGdPSG1WMDUySUFNMGFOQ0FUWnMyNGVmblIySmlJdGJXMWh3K2ZCakl1cHB2ZXJxaEFsQnFhaW96WnN4UVBnTkhSMGZTMDlOcDE2NGRVVkZSTEZteWhLTkhqd0lvTy9OdGJHd1lQbnc0cWFtcFdGbFowYk5uVDRLRGd4azllalFWS2xSUWZZLzkrL2R6Nk5BaDFmY09DQWpnczg4K1UrMnF6K2pXclZ2S3piS01sYVF6VnZTMXRuNjJHeFNSa1pGTW1qUkpxVDVjb1VJRkJnMGFoRWFqNGZQUFAyZnc0TUVrSmlZeWVmSmtybHk1UXE5ZXZaNjdlakRrN3QrNU9kUXVXWUIzcXhkajhmRklaU3d1T1owdi93N2psdzdWekJpWkVFSUlJY1N6eTJwQjF0N2Vualp0MmhBWkdjbXNXYk9vVWFNR0xWdTJWQzJXTDErK25KaVlHTHk5dmJOTUJqRFM2WFJQckY2VjJZYkpwazJiVXF0V0xlWHIyTmhZNXMyYkIwQ3JWcTJvVkttU3lXdFdybHpKcFV1WDhQTHlNb2tySVNHQlgzNzVCVEJjOTMvMTFWY21MWVNEZzRPVkJlNnlaY3VhVkE4elhwTWJrMmxmbEpTVUZDWk5tcVFzdnRlcVZZdVdMVnRtKzVxWW1CaFZiT1hLbGN0eWJoa2ZIODlQUC8yazJoUjc3dHc1SWlNamFkMjZOVzNidGxYbW00L1Q2L1ZNbXpaTm1lYzBidHhZVlMwdG84NmRPN052M3o3T25Udkg4dVhMS1Z5NE1PM2F0Vk9lTnk2TXU3aTQ0Ty92RDVpMnJhMWR1elk5ZS9ia2p6LytVS294QTdSdDJ6Ykw5cnFQdTNuekppZE9uRkRPOXl4eVl5NFZHUm1wdEVDdVY2K2VNbTdjQk92b21IbVozZGF0VzNQKy9IazJiOTVNKy9idFZVblhUMFBmTmVUSkIrVnhveXQzNHZkTDI3bVgvS2pqeXZvYlI5bHk2d1J2dnVaanhzaUVFRUtJL092UW9VTjg4ODAzcEthbTR1N3V6dXpac3hrK2ZEZ1JFUkVNR1RLRWp6NzZLTnVOVHNaNzhiZHYzelo1em5oTmRPL2VQVmFzV0tFY0M0YnJ3a3VYTHVIcjY1dWpPTTI5MXBMWDUxY1pFMitOUHljd0pGMW5QTitVS1ZPd3Q3ZG4xNjVkckY2OW1tTEZpakY1OG1RMEdnMXIxNjVWbmRQNG5sTlRVN2x3NFFLaG9hR2NQWHVXTTJmTzRPdnJ5NGdSSTdLTk16c3ZhcTBxTjZTbHBmSEREeitnMSt1eHRMU2tZY09HejN3dTR5WkdNRlRKRGdsUlg3Tzd1Ym5ScVZNbmxpeFp3b0lGQzBoUFQyZkRoZzNLcHN0YXRXb3hkT2pRSENYNVBzNXVXTllkWFY0V2xwWHJZVkhtZGRJalRpbGorcmo3cEd4ZmpFMno5ODBZbVJCQ0NDRkUvaUtKdmtJSUFNYTltWHNKZ08rOTl4N1ZxcGttM2MyWU1ZT0lpSWdzWDZmWDY1VjJRNWtsbDhiRXhDaUxlZGw1dkpYcGswUkVSREI1OG1UbDYzLysrWWQvL3ZrSGQzZDMvUDM5T1hYcVZEYXZocTVkdTJKcGFjbThlZk9JaUloZ3pKZ3h6Sm8xUzNYTTFhdFhHVDU4T01uSnliaTR1UER0dDk4cUNhdVBTMGxKWWZmdTNhU2xwZkg2NjduVHBzZkp5WW00dURpMmJObENvVUtGbE1wWGorL3lqNGlJWVAvKy9TeGJ0Z3pncWI2L3Q3YzN3Y0hCeWsybGRldldrWnFhaWthanlmUUd5L0hqeDVrN2Q2N3lkYUZDaGJDMnR1YnR0OSttWmN1V0RCdzRrQmt6WnFoZTQram9TTE5telZSanhsMzBiZHUycFUyYk5saFlXSkNhbWtwWVdCaTdkKzltNTg2ZHFxckZSWXNXWmVEQWdVOWNXRjY2ZENrNm5RNWJXMXZWVGIyc0VuMnZYTG1pMnNHZjJRM1RwS1FrUWtKQ1dMeDRzVkladUZxMWFnUUZCU21mU1lrU0pRZ0tDbUwwNk5Fa0pTV3hiTmt5OXU3ZFM1OCtmZkQzOTMrbUcwVkd1ZmwzYmk1VFdsVmlaZWd0RWxNZjNXeis3ZkExQmdlVXdhZW9zeGtqRTBJSUljU3JhRWVUcjEvbytSOCtmTWlFQ1JPNGNPRUNSNDRjWWRHaVJmVHIxMC9WU3ZSeDRlSGhYTGh3Z1R0MzduRDc5bTNsMzcxNzl5aFdyQmp2di85b2tlM1dyVnZNbno5ZjlYcGZYMThDQXdPVnJ5dFhycXdzcnFla3BEQng0a1RBc0JEZnVYTm5paFl0YWhMRDd0Mjd1WFRwRXErOTlwcEo4dWxmZi8ybFZCT0xqbzRtT2pvYUt5c3JLbFdxUktWS2xWaTZkS2xxM3ZqZWUrK3BYaDhmSDY5VUNITjJmbkhYZnhFUkVVeWFOSW5MbHcyTHJoVXJWbFM2akdURjJOMEV5RFFod2VqbXpadHMyclNKTld2V0VCY1hCeGlTU0V1VUtFRklTQWkzYnQxaTZkS2xyRml4Z3BZdFc5S2xTeGNLRnk2c3ZENHRMWTJwVTZleWJkczJ3RkR0SzdzcWExcXRsbEdqUmlsZFVINzY2U2ZpNHVKNDk5MTMwV2cweWdiTjdCSXc5SG85NWNxVnc5cmFXcG5MV0ZsWlVhMWFOYVhkODVQTW5qMGJuVTZIbFpYVlV5L0M1K1pjeXRqQ1dhdlZVcmR1WGVWN0dEL3J4NnNpNjNRNjl1N2R5NnBWaGdxMmFXbHBqQjA3bHRtelp6OVZsYnI4eE1uS2ptK3I5ZUREUTdOVjR3TU96K1Y4NEN3c3RCWlp2RklJSVlUSTMydzZMODMxYzRhRmhmSG5uMyt5ZCs5ZXdIQ1BmT3pZc1JRb1VJRHg0OGN6WXNRSUlpTWptVHg1TW12V3JLRkxseTdVcmwzYlpPT1djU05kdDI3ZDhQYjI1bzgvL3VEZmYvL0Z5c3FLeXBVck0zMzZkRFp0MnFSY3E1Y3ZYNTdMbHk5ejY5WXR2dmppQzd5OXZRa01ES1J1M2JwWmJvekthMnN0ajhzTDg2dUtGU3R5N0ppaHhjTzc3NzVMK2ZMbEdUdDJMSDUrZm56KytlZTgrKzY3eXJySzR6SWJPMzc4T1B2Mzd5Y3NMSXdMRnk0b243UFI4M1JCZVJGclZibmw0Y09IVEpvMGlaTW5Ud0tHMyt2SHIrT2Z4cTVkdXdCRFo5R3NOdlIxNzk2ZHc0Y1BFeDRlenNLRkN3SERuTFIvLy81WmRwaDhsZGkyLzR5RWFlK0QvbEhCb2VRZFM3R3FHWWpXdFlnWkl4TkNDQ0dFeUQ4azBWY0lrZXYrL3Z0dlpWS2NrYkZLa1pXVkZWcXRGcDFPUjFSVWxMS1lHQkVSb2R4RUtsR2loTW5yalRlRm5vZGVyK2Zycjc4bUlpS0NjK2ZPOGNrbm4zRDI3Rm5sK1ZxMWFuSG56aDB1WDc3TW5UdDNXTE5tRFdCSWxFMUxTK1B3NGNOVXIxNmRsSlNVTEJkU2I5eTRRZi8rL1pYV1ZydDI3U0lzTEV4SkVFMU1UT1M3Nzc1VGpuZHljbUxxMUtuSzErZlBuMWR1eG1SY2RId2UxYXRYNThhTkcxeTZkRWxabUg4U0N3c0wzbm5ublN5ZjM3VnJGOTkvLzMyV3p4dDNNbXUxV3BNRmNROFBEL2J2MzQ5T3A2TlFvVUxjdTNlUDgrZlBVN1ZxVlRRYURVZVBIalZwS2VYZzRFQ3ZYcjI0ZVBFaTU4NmRJeVVsaFpTVUZGSlRVM0Z5Y2tLdjEzUHAwaVhPbno5UGFHaW9LaUVYRERkb3VuVHBRc09HRForNENMMXYzejQyYk5nQVFHQmdJRTVPVHNwei8vNzdyL0k0NHczTmxKU1VMSGZ3eDhiR3NtSERCbGF1WEtrcy9HdTFXcnAwNlVLdlhyMU00dkh4OGVISEgzOGtLQ2lJbXpkdmN1M2FOY2FNR1VQSmtpVUpEQXlrWHIxNnFvWCtWNG1Ic3cxZk5mWmsxS2J6eXBnZTZML3lGQWNHdjJHK3dJUVFRZ2p4U21yby91eXRRUituMSt0Tnh1enM3Smc5ZXpiYnRtMWp3WUlGQkFRRXFLcDBaYXkwWlhUZ3dBR1Q5ckJHTFZxMG9INzkrdWgwT3JadjM2NTA4dkQxOWNYVjFaVnQyN1p4N05neExDMHRHVFpzbUxKUW1weWN6TTZkTy9uamp6KzRjK2NPWUZoSXpTeko5MGxhdFdyRnNtWExLRldxRkQ0K1BsU3JWbzFLbFNvcG0raVdMbjJVSEJFUUVFQ2RPblVZT1hLa3NpbjAzcjE3cXVTRGtKQVFObTdjbU8zM05HN0NPM0xraUdwelhtWjY5dXhKV0ZpWXFxcHdyVnExR0RseUpQYjI5b0RoNXo1aHdnU1NrcEpJU2tvaUpTV0ZwS1FrcmwrL3Jwekh5OHRMZWZ6Z3dRUEN3OE01ZGVvVVI0OGVWVlV3ZG5OejQ4TVBQMVErMTdadDI3SjkrM2FXTGwzSzFhdFhXYk5tRFJzMmJDQXdNSkJ1M2JxaDErdVpOR21Ta2lSUnBrd1pKazJhOU1RRi9DSkZpaEFVRk1TSUVTTklTVWxoMGFKRm5EeDVrb0NBQUtValQ4Yk5rTWJmeDVpWUdGYXVYTW42OWV1VktyaGFyUmFOUmtOcWFpcEJRVUc0dTd2VG9FRUQ2dFNwUThXS0ZVMWFHb1BoY3oxNDhDQUFiNy85ZG80N3g3eUl1ZFRtelpzQncyZjB4UmRmb05mcmxSYThZUGk5aW82T1ZwS3dwMHlab3N4UHUzYnR5dEtsUzRtTWpPVHp6ejluM0xoeE9YNHYrYzM3Wlpzd00zdzlKNk1mVlNDN0dIK0xHZUhyR1ZMeExUTkdKb1FRUXBpUHRrU2Q1ejVIY25JeTU4K2Y1OGlSSSt6ZHUxZTVCZ1BEeHF5dnZ2cUtraVZMQXZEYWE2OHhlL1pzcGs2ZHlwNDlld2dMQzJQczJMRktwNGJxMWF0VHNXSkZpaFVycGx6YlZxaFFnUklsU2lqWHBLbXBxUXdkT2xUNUhtNXVidlRzMlpPV0xWc1NFUkhCanovK1NGaFltUEp2NTg2ZFRKbzBDU0JQcjdYazVmbVYwWklsUzVUazNTTkhqdEMxYTFlbEsrT1JJMGNvVmFxVTh0NnZYcjFLZUhnNGpvNk95dHFMaFlVRkowK2VOS2srNitqb1NPblNwUWtORFdYejVzMkVoWVVwenhtdmNRR0dEeDl1a2hEZXJGa3paVjBvTjlhcWNudSsxcWRQSDV5ZG5aazhlYkx5dDFHL2ZuMjZkKy8rVFBFQlhMcDBTZmw3YU5Tb2tjbnplcjJlOFBCdzl1elpRMEpDQWg0ZUhzcDZaMkJnNEhOVkVzNVBMSXFVeHRxL0RTbjdWejhhVEU4bGFmMGM3TjhkWjc3QWhCQkNDQ0h5RVVuMEZVSUFzUE5pRk1iTndBM0tabDE1S0NjeXEyU2FrVWFqb1hqeDRseTllcFd2di81YVdSdzJMaTQrM21vcE41dzZkWXBwMDZaeDkrNWRwZnBQUnJhMnRuVHIxbzB1WGJxZzBXaTRjZU1HZS9mdVplL2V2Wnc5ZTVhNHVEZzJiZHJFcGsyYnFGR2pCcU5HamNveXFUTStQcDc0M2Q4Q2RBQUFJQUJKUkVGVStIamw2N2k0T05YTms5VFVWTlZyTXlhUkFwdzVjMFlacjFxMTZuTzliNk0rZmZvQWhwdFM5Ky9mei9RbWw1R2pveVBseXBXamUvZnVWS21TZGVKQ1RFek1FMXRUZ2VIbTJPUEhhVFFhZERvZEpVdVdaUHIwNmN5ZlA1OE5Help3K3ZScFRwOCtuZWw1RWhJU21EMTdkcWJQZGV6WVVibUpscEdibXh2MTZ0V2phZE9tcW9YMjdPaDBPbjc2NlNmQVVQMjNSNDhlZlBMSkp5UWxKYUhYNjdseTVRb0FwVXFWVWxYMGRYZDNwMHVYTHNyWDY5ZXZWMjRPVFpzMlRhbTRBSWJLVXdNR0RNaTJZbGE1Y3VXWU4yOGVTNVlzWWVYS2xhU2twSEQxNmxYbXpKbERaR1FrZ3djUGZ1cnF2cm41ZDI1T3crcVhZOTdCcTF5TmZxaU1IYndXemRJVGtYVDFLV2JHeUlRUVFnZ2hudDZzV2JQWXMyY1B0cmEyeXFKdXhnMWxXcTJXTjk5OGt5Wk5tckJseXhZKyt1Z2p3RkNSeTVoMG0zRk9VYnQyYlpZdFc0YUhod2NlSGg0VUxWcVVva1dMNHVIaGdhV2xKUXNXTEdETGxpM0thLzM4L0JnOWVqVDI5dmJVcUZHREdUTm1jT2pRSWZyMjdjdXdZY1B3OHZLaWYvLytTbHRaS3lzcjNudnZQVHAxNnZSTTc5ZlIwWkVWSzFaa3V2a3VZK3RhZDNkM2hnMGJCb0NscGFYSm5NTEh4NGVxVmF0eThPREJITTFMd0RDbmVOS3htelp0WXYvKy9jcjM3ZFdyRjUwN2QxWmRlMXRZV0hEaHdnVmxEdnU0a2lWTEVoQVFBQmcydkE0YU5FZzFKd1JEZDVVV0xWb1FHQmlvbWxkb3RWcWFObTFLNDhhTmxlVHF5TWhJVnE5ZXplN2R1L0gyOWxhU2ZDdFhyc3pYWDM5dE1xZk1TdFdxVlJrL2Zqemp4bzBqS1NtSlU2ZE9LY216VGs1TzNMcDFpMjdkdW1GcmE2dDB5bm04eThvYmI3eEI3OTY5MFdnMExGaXdnTjI3ZDNQbnpoMldMMS9POHVYTDZkV3JGKysrKzY3cU5SY3VYT0QzMzM4SERKcyt1M1hybHFONElmZm5VcWRQbitiYXRXc0FOR25TaEZXclZxa1N0SXNVS1VLelpzMVVMYXNURWhKd2NuS2lUcDA2dEdyVmlyaTRPTmF0VzhlLy8vN0w5T25UYzd5WjFraXp0SjN5V044MUpKc2o4emFOUnNQY21nUHczL0tGYW56TTZhVzhWN1l4cnRhWlYvb1RRZ2doUlBabXpwekpwazJiVkdNbFNwU2dRNGNPdEdqUnd1UTYyc0hCZ2JGangzTHMyREVXTFZwRWFHZ29NVEV4eW5yR2dBRURhTisrUGZQbXpWTzlybi8vL216YXRJbnZ2Lytlc1dQSGtweWNUT3ZXclduY3VMR3ljYXRzMmJMTW1ER0RBd2NPc0dMRkNoSVRFMm5mdmoyOWUvZk9zMnN0ZVgxKzlmam11b3hyTmNaNEFjYVBINi82V1VSRlJURm8wQ0RWV01tU0pmSDA5R1RWcWxWVXFWS0Y2dFdyNCtQalE5bXlaWW1OamFWRGh3NG1QNk9NakdzZEdSazNXRUx1ckZWRlJVWGw2bnp0MnJWci9QTExMOHJ2WHR1MmJlbmZ2MytPT294a1pmMzY5Y3BqWTlKdWJHd3NZS2lvM2FsVEo2VnJwTHU3T3pObXpDQW9LSWl3c0RDV0xsM0t4bzBiYWR5NE1mNysvbFNzV1BHcHF5Zy9uUHBvUGRSdTJPVnNqc3o3YkpwL1NNcUpiZkR3MGQ5dDJxbWRwRjA2aVdWWjAwNndRZ2doaEJEaTZVaWlyeEFDZ0ViejlpdVA5Wk5iUDllNWV2YnNtV2tibjFtelppbXRNSHYwNk1FMzMzeERVbEtTeWNTOVo4K2VtVllBZXV1dHQ1U2JMdGtaT25Tb1NRdW9xbFdyWW1kbnA3cng1T2pvU05XcVZmSDM5NmRCZ3dhcWxwdEZpeGFsWThlT2RPellrZWpvYVBidDI4ZStmZnM0ZS9Zc2d3Y1B4c2JHaHI1OSt6NHhscHl3c2JGUmZSMGFHZ3FBdjcrL3lXN3FaK1hnNE1Dbm4zNmFLK2N5cWxTcGtsSTU0R201dTdzemQrNWNKazZjaUtPakkwT0dES0ZldlhwczM3NmR5NWN2RXhNVG8xVHJOZjdUNi9Wb05CcTBXcTFTUVVxcjFXSnZiMC9QbmozWnRXc1h0cmEybEN0WERpOHZMM3g5Zlo4cFlWeXIxUklVRk1TWU1XTVlQWHEwOG52eCtPL3A0NGtOTGk0dXRHblRSdm42MkxGalNxTHZ5SkVqR1RseUpEcWRqcTVkdTFLalJvMGN4V0pyYThzSEgzeEErL2J0Q1FrSllkT21UWFRvMElHT0hUcys5ZnVDM1AwN055Y2JTeTNmdDY1RXg4VkhWZU5EMTUybGZSVVBiQ3lmL2FhZUVFSUlJY1RUYUxSdHRQSjRSNU92bitrY1JZc1dWU1c0T2pzNzQrM3RiWEtjVnF2RndjSEI1THJVeWNrSmYzOS81V3N2THkvV3IxOXZzaWxzL1BqeDdONjlXL25hM2QyZDd0MjdxOXJVdnZubW0zaDVlVEZtekJnaUl5TVpOV29VUTRjT1pkU29VUVFGQlJFUUVFQ1hMbDN3OFBCNHB2ZWE4YjFreHMzTmpRa1RKakJqeGd3bVRacWtMTEMvOWRaYkZDOWVYR2xoVzZaTUdhWHlWdTNhdFhGeGNYbXVlREtxVmFzVzF0YldSRWRIOC9ISEgyYzU1eWxldkRoeGNYSFkyTmlRbkp4TVFrSUNEZzRPK1BuNTBiZHZYMlZPNitIaHdiaHg0eGd6Wmd3VksxYWtXclZxK1B2N1U2Wk1tV3pqMEdxMU5HN2NtSVlORzdKeDQwWVdMVnJFNE1HRHFWbXpKbDkrK1NYRml4ZG44T0RCbWM2ZHMxT2pSZzBsT2ZXdHQ5NGlJQ0NBRVNORzBMMTdkL1I2UGNIQndjcXh4WW9Wdzl2Ym05RFFVQm8yYkVqTGxpMVZWWnhIang3TjdkdTMyYng1TTd0MjdhSm8wYUtaVnRMeTlQUms0c1NKL1Bqamo2clBOU2R5ZXk1VnZYcDFMQzB0T1hUb0VHKzg4UVpXVmxaY3ZYb1ZPenM3UER3OHFGKy9QcmEydG5UdTNKbC8vdm1IY3VYSzBhcFZLM3g4ZkpUZjI0OC8vaGlkVHNlZE8zY1lQWHIwRXlMSjMyb1hxa0Rua25YNTgrcWpaT3o0dENSR25GakUzRm9EekJpWkVFSUlZUjdKZno0cUJHSFRlZGt6bmVPVFR6N2g2dFdyUEh6NEVGOWZYK3JWcTVkdFFRNGpYMTlmZkgxOU9YLytQSHYyN0dIZnZuMTRlM3ZUdm4zN1RJOXYxNjZkc3Vsc3lwUXAyU1pLK3Z2NzQrL3ZqMDZuUTZQUjVPbTFsclMwdER3L3Z6THEyN2V2eWIzK1ZxMWFrWnFhaXB1YkcvZnYzOGZLeW9xcVZhdFN0MjVkWnMrZVRYcDZPaTR1TGpSdjNweHExYXFoMSt0WnVYS2x5ZWRuWTJORDU4NmRjL0pqVThtWTBKc2JhMVc1UFYvejgvUEQzZDJkMmJObk0zRGdRTjU0NC9tNi9DVW5KN050MnpiQThGbDdlSGdRRXhQRGdRTUhnRWNKdjJENFBmZng4Y0hOelkxcDA2YngxMTkvc1hUcFVoNDhlRUJ3Y0REQndjRzBidDJhVHo3NTVMbGllcGxwN0oyd2JmWStTYXZWRzBhVFZrN0RZZWlDcHk1ZUk0UVFRZ2doMURUNjdNbzZDaUZlR1pvdjFpbVBuelVCOEtPUFB1TGN1WE9NSGoyYSt2WHJtenovNmFlZmN1Yk1HYjc0NGd1YU5tM0s5ZXZYQ1FzTEl5a3BDVEFzeEhsNWVUMXo4dWlUbkQxN2x0RFFVSW9WSzBhWk1tWHc4UEI0NmttbFRxZDdycDNCVDZMWDYzbm5uWGVJaTR0ajNMaHh6OXdPNlVXSmo0K25YVHREOWFIWnMyZFRvVUtGWno1WGJHd3N6czdPdVJXYWtnaWNXMUpTVXBUS1dudjI3T0hNbVRPa3BhVmhZV0dCbjU4ZmZuNStUM1crM1BqZGVkNzNtQnQvNTNsSmc1LzNzU3Zpdm1wc1RKUHlCRFhMV2ZWbUlZUVFRb2pubFJ1Vk9hOWV2Y3IyN2R0SlQwL0gyZG1aQmcwYTRPN3VudW14MGRIUjdOMjdWNm4wNU9Ua1JQWHExWE8wY0hydjNqMEdEeDZNbDVjWERSczJwSDc5K2xrdTFzYkZ4VEZod2dUczdlMzU2cXV2c0xLeXl2WHI3ZXlrcHFZK2RRSnJic3JKdGZ2anh5UWxKV1ZidWVsNWYzN3A2ZW5LNTVXV2xvYWw1ZlB0M2M4WWYzSnlNalkyTmtSSFIzUHMyREhTMDlOeGNIQ2dldlhxMk5yYTVqanVKLzNjbnZWemZSRnpxWno4RExPTFY2L1hvOVBwbmluaEliOVU5RFc2K2ZBK3BkZjBJMFdYcGhvLzAyb0dsVnhLbUNrcUlZUVF3anh5cXpKbmJsMTd2NmhyK0x5ODF2S3l6Sy95dXJ5K1ZwVmJ2ei94OGZFRUJ3ZXpZOGNPMnJScHd6dnZ2QVBBd29VTFdieDRNZVhLbGFOT25UcjQrL3RUdm54NWsrOFpHeHZMdW5YcjJMNTlPOFdMRjJmczJMRlAvYmVRbnlyNkF1aDE2U1JNZXgvZEhYWEZhTnQzaG1KZHUwMFdyeEpDQ0NHRUVEa2hpYjVDQ0NEL0pRQytySFE2SFJjdVhBQ2dUSmt5TDhVTkgvSHl5RzkvNTJkdngxTmwyazR5WHNqWVdHaUpHTkVFRDJlYkxGOG5oQkJDQ0pGYlhyYUV2YWRaNkRjdWRyL0lqWTVDdklwZXR2OXU1TVM0MDhzSUN2MVROVmF2Y0NWMk5aMW9wb2lFRUVJSTg4aHZDWHNpZS9sNWZ2VXFybFZsM0Z5Wm1wckt6WnMzbjZvdzBiTW0xdWZILzI2a1hUcEo0cytQVlRhMmM4VHB5Ny9RMk5xYkp5Z2hoQkJDaUh6ZzVaaE5DQ0hFSzBLcjFWS2hRZ1VxVktqd1N0dzRFZUo1VkNyaVNOL2E2aHR0eWVrNlBsMGJhcWFJaEJCQ0NDSHl0cWRaZE5ScXRTL05JclFRd3J5K3JQUU9yOW02cXNaMjN6M0w4cXQ3elJTUkVFSUlJY1NMbDUvblY2L2lXbFhHaXN4V1ZsWlAzWDMwditxQTh6S3dMRnNOUys4QTllRERlSkszL0c2ZWdJUVFRZ2doOG9tWFowWWhoQkJDQ1BHWWIxcDY0MlNqYm9uMjE2bWI3SXE0YjZhSWhCQkNDQ0dFRU9MVlltTmh4VFRmM2lialE0OHZJRGs5MVF3UkNTR0VFRUlJSWN6SnRzMGcwS3JYYmxMMkJLTzdGMm1taUlRUVFnZ2hYbjZTNkN1RUFLQkJtWUxLUHlGRS9wUWYvODVkN2F3SWV0UExaSHpBeWxQbzlXWUlTQWdoaEJCQ0NDR3lvZThhb3Z6TFQ3cVdxa2N0dC9LcXNXdUo5NWdjdHRKTUVRa2hoQkJDQ0pIMzJRMjdyUHpMVDdTRmltRmRyNk42VUsvalljZzA4d1FraEJCQ0NKRVBhUFI2U1lNUlFnZ2h4TXNyWGFlbjR0UWRYSWhLVkkzUGJmODZmV3MvWFhzdElZUVFRb2luc2ZOT3FQSzRvWHNWTTBZaWhCRG1kK0pCQk5VM2ZxWWFzOVphY3ZtdHVYalk1WjhOcDBJSUlVUldkTmYySzQrMUplcVlNUkloaERBL2ZWSWk4Wk83b2srSVVZM2I5LzRHUzIvNWI2UVFJbys0ZWgyT240Ui9MMEw0QmJqL3dOd1JDU0Z5UTBGWHFPQUo1VDJoK3V0UXNyaTVJOG9Wa3VncmhCQkNpSmZlMytmdjBPcTNRNm94VnpzcnJuelpCQ2NiU3pORkpZUVFRZ2doaEJCcTBha0pGTEJ5TUhjWUw4d0hCMmZ4MjZWdHFyR3VwZXJ4djREUHNuaUZFRUlJSVlRUUlyOUtQYlNlaHl1K1U0MXAzSXJoT0d3aEdndFp1eEZDbUZGS0t2eTFFdGFzQjUya3pRbVJyMmsxOEhacjZQd09XRnFZTzVybm9qVjNBRUlJSVlRUXo2dWxsenR2bGkra0dudndNSld4bTgrYktTSWhoQkJDdkVvdUo5emhRVXE4dWNNUVF1UnhCNlBDY1YzeExwcWw3ZkRmUE56YzRid1EzMWJyZ1oyRnRXcHM2WlhkSEx3WGJxYUloQkJDaVArZVB1WWFKTVU4K1VBaHhDdE5kL000RDZlVzV1SFUwaVF2YVd2dWNGNEl5NXF0MEhwNHFzYjBVWkdrN2cwMlUwUkNDQUZjdmdyRHZvSlY2eVRKVjRoWGdVNFBJV3ZoeTdFUWNkbmMwVHdYU2ZRVlFnQ2crV0tkOGs4SWtUL2w5Ny96bjlwVnhVS2pIcHV4TjRJTFVRbm1DVWdJSVlRUStkN0NpQjJVV2RPUE1tdjZNVE44dmJuREVVTGtjZXNqanlpUGZWekxtREdTRjZld3JRdmpxbll4R2U5M2VBN1NXRTRJSVVSK2wzNW1CVW56M2lCcGZqM1NqaTB3ZHpoQ2lEd3UvZEoyNWJIV3ZaSVpJM2x4TkJvTnR1K1lkdmRJMnJJQVhYeTBHU0lTUXJ6eWtwTGh1K2x3NDVhNUl4RkMvTmNpcnNEVW1aQ1dadTVJbnBraytnb2hoQkFpWC9CMGMrRGp1dXJGOG5ROURBdzViYWFJaEJCQ0NKSGZWWFlwd2JYRWV3Qk1QTE9DNHc4dW1Ua2lJVVJlZFRMNk1wUERRZ0N3MEdqcDU5bmN6Qkc5T0VPODJsRENYdDF4NVdUMFpYNlAyR2FtaUlRUVFvai9oc2F0QXZxNEd3Q2tIcGlGL3M0Wk0wY2toTWlyOUhmUGtuYndaOE1YR2kyVzFicWJONkFYeUxKa0pheXFOVllQSmo4a2VlTjg4d1FraEhpMUxWME90KytZT3dvaGhMbmN2Z1BMWHQ3T0FwTG9LNFFRUW9oOEk2aVpGNjUyVnFxeExmL2VZLzA1bWJBSklZUVFJdmY1RmZUa3czSk5BVWpScFJHd2VRUS9ubDlMcXU3bDNSRXVoTWg5MXhPajhOODBuSlQvLzIvRDRBcXRxTzVhMXN4UnZUaFdXa3RtK2ZVeEdmL2l4Q0xpVWgrYUlTSWhoQkRpdjZGOTdYVXNYLy8veXZhNlZKS1d0Q2Z0NksrZ1N6VnZZRUtJUEVVZmQ1T2t4ZTJVL3paWVZ1K0Z4cjJ5bWFONnNXemFEQUlMOWRwTjZxSDFwTis0WUthSWhCQ3ZwUFAvd29iTjVvNUNDR0Z1cTlmRHVYQnpSL0ZNTkhycG1TYUVBRFJmck10MFhEKzV0Zks0d3BRZC9CdVZZSExNK1dHTnFGRFlBWURBM3c2eDRieHBRdDI2M3JVSXJPZ093SkMxWi9oeFQ0VEpNZE5hVjJKSVBjTkMxNXo5VnhpNHlyUUtaMy8vVXN4cFZ4V0FiUmZ1MFhUK0FaTmpHcGR6WTF2Zk9nQmNpMzVJeVc5TUs4WVVkN0hsMmxkTmxhL3RSbTRnS1UxbmNsemloSmJZV1ZrQVVPMkhmemgxSzg3a21CT2YxcWVhaHpNQUhSY2ZaY1hwbXliSC9OVzlCaDFmOXdCZzVNWnpUTnBoT25HZDBOeUxrWTNMQTdEdzZIWGUrK3VFeVRFOWZZdXpzTE1QQVB1dlBDRGdwNzBteC9pWExNRCtRVzhBRUpXWVFxRWcwNHZWZ25aV1JJMTdWRDNJYmR3bTdqODB2ZGw0YjJ3ejNPeXRBYWd6ZXc4SHJwcTIwZGszc0M1MVNya2E0dnZ6T0l1T1Jab2NzN0NURHoxckZEZTh6MjMvTW5yemVaTmpSamIyWkVMemlnRDhkZW9HblpjY016bW1ZMVVQL25xM0JnQW5ic1JTZmZvdWsyT3FlVGh6NHRQNkFDU21wdU13Nm0rVFkrd3N0U1JPYktWOFhYemlWaUpqazB5T3UvWlZVNHE3MkFMUWVONStkbHlNTWpsbVd4OS9HbnNhS2hYMVgzbUt1UWV2bWh3enAxMVYrdnVYQW1EYTdrc01YWGZXNUpnaGI1UmhXaHZEalp4MVliZHBzK0N3eVRHQkZkMVoxN3NXQU9GM0UvQ2F1c1BrbVBKdURvUVBiNlI4blpPLzdmeG03b0VyOUgrc2lxK25tejFuaHpiQ3lrSmpwcWlFRUVJSWtWL2RTNDdGZS8xZzdpVWI1Z3JWQ3BUbVJNc2ZBR2k0YlJUL1pGTEZhMGVUcjJub1hrV09lUW1QMFN4dFovSThnTDVyaVBKWWpwRmpqQnE0VjJabmt3a0F2SGRnQmdzamRsRE1yaURuV3MvRzBkSTIwM1BtSi9XM2ptVDNYZlg4ZDFqRnQvbXUrbnRtaWtnSUlZVDREenk4ejhQZm1zRERCd0JvQ250ajI4dHdqenA1V1dkMDF3K2F2TVNtODFLMEplcklNUy9oTVErbmxqWjVIc0J1MkdYbHNSd2p4eGhwaTlmR3BzdWZBS1Q4UFpUME04Rm9ISXRnKzhGMnNITEk5Sno1U2ZMbTMwbmV1bEExWmxIQ0c0ZVA1cGdwSWlIRUsyZmFMTmhuK3Y5MkljUXJxT0ViTUxpZnVhTjRhbExSVndnaGhCRDVTdC9hcGFqazdxZ2F1eENWeUl5OXBoc01oQkJDQ0NHZVZ5RWJaOEpiLzBUYjRyVUJlSzlzNHllOFFnanhLaHBYdFF1ZFM5WWxOSERHSzVIa0MvQnp6ZjVvTmVyYnp6K2VYOGVGT05NTjBrSUlJVVMrWVZjUXV3OTJZdUhaREFETEtoM01ISkFRSWkreUN2Z1VDNi9XMlBiZThrb2srUUpZTis2T3hxbWdhaXo5V2hpcEowd0xOZ2toeEFzUktmY2poQkQvN3lYOTc0RWsrZ29oaEJBaVg5Rm9ZRTc3MTAzR2c3YWU1MjVDaWhraUVrSUlJVVIrNTJydFNFaTlFU3p3LzVqdXBldWJPeHdoUkI2UnNVSjBhUWQzbHRVZFJvRlhaQkVmb0pKTENRWjZ0bENOcGVuVEdYTHNOek5GSklRUVF2eEhiRjJ3YmpzUDY1WlRzZlJ1YSs1b2hCQjVSTVlLMFJxWEVsaTNtUVUyem1hTTZMK2xzYlRHdHMwZ2svR2t0YlBScDhuYWpSRGlQM0QzcnJrakVFTGtGWkUzekIzQk05SG85WHE5dVlNUVFnZ2hoTWh0SFJjZlpjVnA5VTZzRDJ1V1pINEgweVJnSVlRUVFnZ2hoQkM1NzBGS1BHWFg5Q2M2TlVFMXZyblJXTjU4emNkTVVRa2hoQkJDQ0NITUpXSG1BTkt2aGFuR2JKcjJ3cVpaYnpORkpJUjRaWFRvWWU0SWhCQjV5WXBGNW83Z3FVbEZYeUdFRUVMa1M5KzNyb1NOaGZwUzU5ZkRWemx4STlaTUVRa2hoQkJDQ0NIRXE4WFYycEd2WCs5bU1qN2c4RnpTZGVsbWlFZ0lJWVFRUWdoaFRyYnZERFVaUzk3eFAzU3hVV2FJUmdnaGhCRGk1U0dKdmtJSUlZVElsMG9Xc0dOWWc3S3FNVDNRZitVcDh3UWtoQkJDQ0NHRUVLK2dBWjdOOFhZdXJocTdHSCtMV2YvK2JhYUloQkJDQ0NHRUVPWmlVZFFUcTVvdDFZUHBxU1N2bldXZWdJUVFRZ2doWGhLUzZDdUVFRUtJZk91cnh1WHhjTEpSalIyOEZzMnlremZNRkpFUVFnZ2hoQkJDdkZvc3RCYjhYTE8veWZpb1UwdDRrQkp2aG9pRUVFSUlJWVFRNW1UVHNoL1kyS25HVWsvdUlPM3FXVE5GSklRUVFnaVI5MG1pcnhCQ0NDSHlMWHNyQzZhMHFtUXkvdG5hTXlTbjZjd1FrUkJDQ0NHRUVFSzhldXE3VitidFlyVlVZL0ZwU1h4NWNwR1pJaEpDQ0NHRUVFS1lpOWF4QUxaTmVwbU1Kd1ZQUTYvWG15RWlJWVFRUW9pOFR4SjloUkJDQ0pHdnZldGJqTm9sQ3FqR2JzWWw4ODJPQzJhS1NBZ2hoQkJDQ0NGZVBUTnFmSWlseGtJMU52ZkNaczdHWEROVFJFSUlJWVFRUWdoenNhclhBWTFiTWRXWTd1WUYwZzZ0TjFORVFnZ2hoQkI1bXlUNkNpR0VFQ0xmKzduOTZ5WmozKzY0d00zWVpETkVJNFFRUWdnaGhCQ3ZucElPaGZtczRsc200LzBQLzJ5R2FJUVFRZ2doaEJEbXBMR3d4SzdOSUpQeHBJM3owU2NsbWlFaUlZUVFRb2k4VFJKOWhSQkNDSkh2K1JSMXBxZHZjZFZZY3JxT0lXdlBtQ2tpSVlRUVFnZ2hoSGoxakszU21VSTJ6cXF4M1hmUHN1TGFQak5GSklRUVFnZ2hoREFYeTBvQldKUlJGMnJSSjhTUXZPVjNNMFVraEJCQ0NKRjNTYUt2RUVJSUlWNEpVMXRYd3Q1SzNTYjJ6MU0zT0hnMTJrd1JDU0dFRUVJSUljU3J4ZDdTaGlrK1BVM0dQenYyTzhucHFXYUlTQWdoaEJCQ0NHRk90dTAvQTQwNmJTVmw3MHAwOXlMTkZKRVFRZ2doUk40a2liNUNDQ0dFZUNVVWRyQm1aT1B5SnVQOVY1NUNyemREUUVJSUlZUVFRZ2p4Q25xdlRHT3FGU2l0R3J1V2VJL3Z6cTB5VTBSQ0NDR0VFRUlJYzdFb1VocnJnTGJxUVYwNlNXdG1tQ2NnSVlRUVFvZzhTaEo5aFJCQ0NQSEtHRnEvTENVTDJLbkdUdHlNNVpmRFY4MFVrUkJDQ0NHRUVFSzhXalFhRFhOckRqQVpuM1JtQlRjZjNqZERSRUlJSVlRUVFnaHpzbm16TjlnNXFzYlN6aDBrTGZ5SW1TSVNRZ2doaE1oN0pORlhDQ0dFRUs4TUcwc3RQN1NwYkRJK2N1TTU0cExUekJDUkVFSUlJWVFRUXJ4NmFoZXFRTmRTOVZSakQ5TlRHSFo4Z1praUVrSUlJWVFRUXBpTHh0NEoyK1lmbW93L0RQa0JmYnFzM1FnaGhCQkNnQ1Q2Q2lHRUVPSVYwNzdLYTlRdlUxQTFkamNoaFhGYndzMFVrUkJDQ0NHRUVFSzhlcjZ2L2g3V1drdlYyUCt1N09iZ1BabWJDU0dFRVAvSDNuMkhSMUYvYlJ4K2R0TUxFQWd0dE5BN1NHOENvZ2lJb0toWXNIZXhZa05mTzlnYmlpSUtQN0ZnNzRvSWdxS0NTSlBlZSsrRUVFSklMenZ2SHlNa2s5azBTREloKzdtdmE2L3Nudm5Pek5sTnhHVDMyYk1BNEdzQ3VsMGtkL1ZvUzgwNHNrOFo4MzkwcUNNQUFJQ3loYUF2QUFEd09STXViU3RYcnRvNzgzZG82NUVrUi9vQkFBQUFBRjhURlZKRlQ3UzYzRllmdm1TQ0E5MEFBQUFBY0pMTDdhZmd5eDZ5MVZObmZTeFBZcndESFFFQUFKUXRCSDBCQUlEUGFWa2pYTU83V2Q4Wm51RXhkUC9QNnh6cUNBQUFBQUI4ejJNdExsUE40TXFXMnFyNG5mcDQrNThPZFFRQUFBREFLZjROejVKL3E1N1dZbHFLMG1aKzRFeERBQUFBWlFoQlh3QUE0Sk5ldXFDNUtnVDVXV3EvYm9yUnJDMkhIZW9JQUFBQUFIeExrRitBM3VwNGk2Mys2TXBQbFp5WjVrQkhBQUFBQUp3VWZQRjlrdHY2MmszRzRtbksyci9Wb1k0QUFBREtCb0srQUFEQUoxVU9DZER6L1p2YjZuZi90RVpaSHNPQmpnQUFBQURBOTF4VnI2ZTZSRGF4MUdMVEV2VHMybThjNmdnQUFBQ0FVOXlWYXlqb25LdHM5ZFFmM25DZ0d3QUFnTEtEb0M4QUFQQlo5L2FvcjhhUm9aYmExaVBKZW52K0RvYzZBZ0FBQUFEZjg3L09kOWxxYjI2Y3FxM0hEempRRFFBQUFBQW5CZmE5UWE2d1NwWmExcDROeWxqMWwwTWRBUUFBT0krZ0x3QUE4RmwrYnBmZXU3U05yVDU2MWlZZFRrcDNvQ01BQUFBQThEM3RLamZRclEzUHQ5UXlqU3c5dE9Jamh6b0NBQUFBNEJSWFlMQ0NCOTFwcTZkT0hTOGprOWR1QUFDQWJ5TG9Dd0FBZkZxL0p0VTBxSGwxUysxNFdwYWVuTG5Sb1k0QUFBQUF3UGU4Zk5aMUN2Y1B0dFIrMmJkVXN3NnVkS2dqQUFBQUFFNEo2RFJRN3FqR2xwcHhQRTdwczc5MHFDTUFBQUJuRWZRRkFBQSs3NjJMV3luQTdiTFVQbGk4V3l2M0p6alVFUUFBQUFENGxtckJsVFNxOVZXMitsMUwvcWNzVDVZREhRRUFBQUJ3VXZEUWgyeTF0TCsra0NmaGlBUGRBQUFBT0l1Z0x3QUE4SG1OSThOMDM5a05MRFZEMHAwL3JuYW1JUUFBQUFEd1FmYzNHNnhHNFRVdHRXMkpCL1h1bGhrT2RRUUFBQURBS2Y3MVdpcWcvZm5XWWxhRzBuNTUxNW1HQUFBQUhFVFFGd0FBUU5Mb2ZrMVZMU3pRVXZ0M1Q3eStYYjNmb1k0QUFBQUF3TGNFdVAwMXRzTXR0dnFUcTcvUTBmUkVCem9DQUFBQTRLU2dRWGRKQVVHV1dzYXF2NVM1ZTcxREhRR0FRd0lEQzE1VDJnSUNuTzZnY0Z5dWd0Y0Fad0NYWVJpRzAwMEFBQUNVQlpNVzc5WWRQMWluK0VaVkNOS094L29xeUovM1J3RUFBQUJBYWVqMzEyajljV2lWcFhaWDR3djBYdWZoRG5VRUFBQUF3Q2xwZjN5cXROOC9zdFRjVVkwVjlzQWt1UWh2QVNpc3k2OTN1b05URXhBZ1hUNUU2bmVlOVBobzZWQ00weDFKL243U2VYM012ajcvV3BxN29IVE82K2NuWldVVmZiLys1MG1YWFN4dDJHUmUxbStVOWpMc3E5QXVIU3oxNzJ1dnYvV2V0R2xMMFk1MTBVRHB3djdXbW1GSVR6d3J4Ujg3OVI1UHhmZWZsZTc1aW9HLzB3MEFBQUNVRmJkMXJxZjNGdXpVeWdNSkoyc0hqcWZwbFRsYk5lcjhwZzUyQmdBQUFBQytZMExuNFdvMi9WNTVERTkyYmV0TTNkdjBRcldzVk5mQnpnQUFBQUNVdHNBK3c1UytlSnFNK094d20rZkFWbVV1bWE2QUxvTWQ3QXdBY25ud0hxbHBZMnZ0Nngra3YrZWQydkZhdDVTRzN5eEYxVFJ2UDN5ZjlNUm9LZk1Vd3E3RndlMld6dTB0WFhHSlZEWFNyRjE3bGJSb3FaU2VYckxuN3ROVHV2b0s2Wk12cFFYL0ZtM2Z6aDNOZm52MU1DK1NHZmg5K29YaTc3TTR1ZDNTNHc5TGRXcDUzLzdGdDlLOGhTWGJRM2lZZE9uRlVtaUl0YjVqVjlGRHZnRUIwaVdEcFVvVnJmVVZxMHMvNUh1R1lqUWRBQURBZjF3dWFlSmxiVzMxbC8vYXFnTUphUTUwQkFBQUFBQytwM0dGS04zVDVBSmIvYzRsRXgzb0JnQUFBSUNUWFA2QkNoNTh0NjJlT21PU2pOUmtCem9DZ0R4RVJFalZxbG92SVNFRjcrZk5WWmRKb3gvUER2bEtVc1A2MG5YRGlxZlhVM0g5TU9tdVc3TkR2cElVV1VVYWNtSEpucmRkVyttdTI4eHpQWFN2Tk9yeHZNT3Z1UVVIU2ExYjJPc2JOeGR2anlYaDJxdWs5bTN0UDFQVnFwcFRpVXM2NUN0SlF3YlpRNzZTOU9QVW9oL3IzTjcya0s4ay9mWkgwWS9sb3dqNkFnQUE1TkMxWG9TdWFCTmxxYVZsZWZUUXRIVU9kUVFBQUFBQXZ1ZlpObGNySWlETVV2dm44SHI5c0tjVVhzUUFBQUFBVUtZRXRPMGp2N3JXb0phUmRFeHBmMHgycUNNQUtHRXJWa3NldzE0ZmZJRVovblRDakZuZXB3a1BHU3hWamlpWmN6WnFJSTBjSWZuNVpkZmF0SlRlZUVtNjRXb3BLQ2ovL2R1ZlpVNlN6VzNwaXVMdHM3aDE3U1JkUEREdjdWTm5sSHdQRVpXa2dmM3Q5YjM3cFVWTGluYXNrR0F6dko3Ym9SaHAyY3BUNjg4SCtUdmRBQUFBUUZrelpuQkxUVjEvU0dsWjJSOFQrL1dxL1hxZ1owTjFyVmRDZjZRQUFBQUFBRTZxSEJpdUY4KzZWdmNzZmQ5U2YzRDVSeHBjcTVPQy9MeThTQU1BQUFDZzNBb2UrckNTM3JyTlVrdWY5NE1DdXcyUnUycHRoN29DZ0JLeWVhdmFYSmV1QUFBZ0FFbEVRVlEwYllaMHNaZHB1ZmZjSVQzMGhKU1FVTG85eFJ5Vy9wZ3RYWEMrdFI0Y0pBMGJLazM0c1BqUGVkRkE4L2k1K2ZtWmowMzNMdEwvUHBaV3J2YStmLy96N0xWakNlYmpXMVkxYnlyZGY3ZjVjY1I1ZWZnKzZiRlJVbklKVHJhLzdVYnZqMzFrRmVtOU53dC9uRGZIUzkyNmVKL21XNmxpMFk0bFNmOHVsU1ovVWJSOXlnbUN2Z0FBQUxuVWl3alJvMzBhNmZrL3QxanFkLzY0V3N2djc1M3Y3OVFBQUFBQWdPSXh2RkYvamQvOHF6WWs3RDFaMjVNY3F6RWJwK2pKVmxjNDJCa0FBQUNBMHVaWHE3RUN1Z3hXeHVKcDJVVlBsbEtudnFQUVcxNXhyakVBS0NsZmZ5OTE3aWhGMWJEV0l5cEpkOTBxdlRxMjlIdjZmb3AwYmkvN0pOMXplMHZUWmtwNzloWHYrZDU2VDlxd1NicCttQlFjYk45ZXJhcjAxQ1BTUHd1a2p6K1hFbzVuYjZ0VFMyclR5cjVQU0VqUnc2VUZHZjJ5T1ozMmROV3JJejMya0JSWXdCdmNhOVdVUnQ0bnZmU0dsSmw1K3VmTnJYc1hxVnRuNzl0Q2dzMUxZVFZ2S2cwYTRIMWJjTEQzNzJ0K0tub0pEUHNJdDlNTkFBQUFsRVdQbmR0WVVSV3NmNkNzUEpDZ2o1YnVkcWdqQUFBQUFQQXRmbTQvVGV4OHA2Mys0cnJ2ZFNBbHpvR09BQUFBQURncDZJTGJwS0FRU3kxejR5SmxibDdxVUVjQVVJTFNNNlNKZVV6SjdkeEJhdDJ5ZFB1UnBQaGowcSsvMit0dXR4bkdMUW0vL1NrOStMaTBkbjNlYTNyMWtKNS95cHowZThMQS90N1hCZ2FZQWVIaXZQajdlVDlYVVRScUlEMzNwQlFlVnJqMWJWdExJMGRZNzNOeENBODNwL2tXbHh1dktaN0hCMHowQlFBQThDWTB3RSt2RDJxcDY3NWVZYWsvUG1PanJteGJTeFdDK0RVS0FBQUFBRXBhNytxdGRFbWRycHF5OTkrVHRaU3NkRDI2OGxOOTF2MEJCenNEQUFBQVVOcmM0UkVLN25lelVxZTlaNm1uL0RSVzRZOThLcGViSUJHQU11N2FxNlNlM1lxMmo4ZGpCbWx6eXN5VWJyL0p2TzV5U1NjL2tmYS82eWMrb3ZiRTE3Y25TSnVzbjJaN3lxWk1rL3IzbGNKQ3JmVU83YVJXTGFSMUc0cm5QRGtkampXbjVnN29hd1pIQXdPdDIxTlRwWEVUcGF3czgzYVZ5dWJrNFRORnkrYlM0dzk3bjVSckdHYTRlbUEvKzg5QnAvWm0ySGZzZURNWWZycmNMdW5CZTZSS3ZqczF0eXdqb1FJQUFKQ0hhOXZYMWp2emQramZQZkVuYTRlVDB2WHNyTTBhTTlpQmQwZ0NBQUFBZ0E5NnU4T3Rtclp2cVRLTnJKTzF6M2Yrclh1YlhLaXVWWnM2MkJrQUFBQ0EwaFp3OW1WS1cvaXpqQ1BaSHc5dkhObW5qUGsvS3JEWEZRNTJCZ0NGVURIY25BQjd1dno5cGRwUmhWK2ZPeGg3T3BLU3piRHZ0VmZhdDExM2xmVDQ2T0k3VjI2Ly9XbE85bjNnYnFsQmZiT1dtU205OXJhMGJVZjJ1bXV1TE43N1hKTDY5cEZ1djlIOG5ucnorZGZTejc5S2UvWktkOTVxMzk2NWd6VHFjZW1WTjZYamlhZlh5ODNYUzJlMXR0ZGpEa3ZWcTlucksxZm5mYXgyYmIzWGsxT2s0R0F6Vkp6VGhrMVNXbHJCUGU3YVZmQ2Fjb3FnTHdBQVFENG1YdFpXN2QrZWE2bU5tNzlEZDNhUFZ1UElRbjVzQmdBQUFBRGdsTlVMcTZhUkxZYm9sZlUvV3VyRGwwelF5b0ZqSGVvS0FBQUFnQk5jZnY0S3VmaGVKWC84dUtXZSt2dEhDdWg0Z1Z5aEZSenFESUJQQ0F1Vnhyem9mVnRFSlh0dDJHWFNrQXV6YnhkSHlMZWtUZkR5WE11dnYwdS96TWkrUGYwM2FmQUY5c212VFJxWndkTWx5MHV1djMwSHpERHgxVmVZUFl5YktLMWVtNzI5UWJSMHp0bjIvZExUelpCcGJ0NitiNG1KVW1hV3RlYm5KMVVJdDYrTmo1ZGlZb3QySHlSek91OU4xMG9YOXM5N3pXOS9taUZmU2ZwampsUzVzblRWWmZaMXpacElMNCtXWGg4bjdkcGQ5RjRrcWQrNTV0VGczRkpTcGMxYnZRZDlOMitUdnJVK1g2ZXFrZElOVjNzL2gyRkk4eFpJL2M2emIwdFBOOFBLdVI5M25FVFFGd0FBSUIvdGFsWFVqUjNyNkpObGUwL1dNanlHSHBpNlR0TnU3dUpnWndBQUFBRGdPNTV1ZGFVKzJQYUhZdE1TVHRaV3hlL1U1TzEvNmFhR1hsNGNBQUFBQUZCdStiZm9McjhtSFpXMVpWbDJNUzFGcVRQK3A1Q2hJNTFyREVENTUzWVhMYXdiSG01ZXppVGU3bDk0cmdGWTZlblNyNytaWWR2Y3JybENXcnJDREhXV2xNd3M2Yk92emNCeDNGR3pWck9HZENoR3V2VUd5ZVd5N3pOdW9yUm9pYlVXVlZONjUzVnJ6V05JOXoxaW40NTcwVURweG12c3g1MDZROHJJS0ZyL05hcWJVNG1iTk1wN3plOS9TcE1tVzJ2Zi9TU0ZocGk5NUZhemhobjIvZmd6YWRic292WFRvNnQwMjQzZXQwMzZXRnExVm1yZTFBeng1blRscGVaai92YzhxWFl0NmRMQlVxOGVaaWphbTgrL2tYNmVMbFdxSkhYdFpOMTJWaHZwN2p1a2NST0sxcnNQY1R2ZEFBQUFRRm4zK3FDV0NnMncvakk2ZldPTVptMDU3RkJIQUFBQUFPQmJRdjJEOUhvNyt3c09qNno4Uk1tWmhmaFlQd0FBQUFEbFNzaWxEMGt1YStRbDQ5OXB5anEwMDZHT0FNREh6UHhEU2syMTErdldrWHAxejM5ZnQwdnl6eU1NV2hSeFI2WEFBT211VzZWWG56TW55VFp2YWwrM2FZczk1Q3ZadzZhU0ZCY25KU1paYTRFQjFzbk1KeHhQTkFPNVJkR25wL1RHaS9tSGZLZi9KcjAvMmZ1MlQ3NjBUbGZPM2Vmd1c2UkhIL0ErcWRpYjNtZWJvV052NGR4cE02VzVDNlJqQ2RLclk4MkFkMjUzM1NxMWJHNU9HdTdUeTM2Y2Zmdk5TY296WjVraFgwbDZlNEswWTVlWFhucDRENDlERWhOOUFRQUFDbFF0TEZCUDkyMml4MmR1dE5Udi9tbU5ObzQ4VjM1dUwrOElCQUFBQUFBVXE1c2FucWUzTnYyaVZmSFpMOXpIcGlYb3ViWGY2SlYyTnpqWUdRQUFBSURTNXE1YVc0Rm5YNmIwZWQ5YjZxay92cW13dThZNTFCVUFGTUtmYzZScHY5bnJ0V3BLSTBmWXA5R21wRW92dkdhR0pYTzdaSkIwVGsvcDUxK2x1ZlBNYWJUZXhKVEFBS3VrWkhOeXJMZnBzbGRjS3MxYmFPOG5JRUE2dDVkMDhZWFM3TG5TRDFOUHI0ZW9tdExJKzZUb2V1WnRiNzE0UFBiSnVKSTVhZm1Td2ZaNjFVanBzb3VzdmZVN1Q0cUlzSytkL3B1VVdzZzNvRmVObE82NFNlclFMdTgxSGtQNi9HdHA2cS81SCt1VEw4MnB4cGQ2NlYrU3VuUTB3N2VUdjVEbS9KUDNjZnIwa3U2KzNReGU1N1o4bGZUcGw5bTNkK3lTSm40a2pialR1czdmM3d3TFQvakEvRDdVanJKdXIxNU5lbW1NdEhaRGRpMDkzUXdPdi9hOFZMR0NkWDIzVHRMUDA3ei92UHM0Z3I0QUFBQ0Y4SER2UnBxd2FKZDJ4MmYvUXJuMVNMTGVXYkJURC9SczRHQm5BQUFBQU9BNy90ZjVMbldiOVgrVzJoc2JwK3J1SmdOVkw2eWFRMTBCQUFBQWNFSlEvMXVVdm15bWxKTDk4ZXBaTzFZclkvVWNCYlR0NDJCbkFKQ1AzWHVsUFh2dDladXV0WWQ4SmVtenI4Mkp0TG1GaGtnZC93dU5EcmxRYXQ5Vyt2SmJhZW1LZ252dzg1T3lzb3JXdHpmVFprb0QrOXVuODBiVk5NT2ZjK2I5MTJ1b05LQ3ZOR2hBOXFUWml5NlVac3c2OVVEbjJkM01hYkxCd2Ztdm16Sk4ycm5iV3ZQM2x4NFpJWVdIZWQ5bjJPVlNmSUlaeXZiM2w0WU1zcTlKVHBGKy9iM2dQdDB1YWRBRjBsVkRwZUNndk5jbEowdGozNVZXckM3NG1KTDB4VGRTYkt4MDZ3MlMyMjNmSGg0bTNYdUgxUDg4NmVQUHBTM2I3R3YyN3BNU2owc1ZLOXEzTllpVzNuNU5NaVFaSGpPRWJPUVJKSSt1S3ozMXFQYytBZ0tra2ZlYjl5KzMzQ0ZmU2FwUVFYcmpKV3R0M2lMei92bzR2OUdqUjQ5MnVna0FBSUN5enMvdFV2M0tvZnBtOVg1TGZjR3VPTjNacmI1Q0FvcmhvMFVBQUFBQUFQbXFFeHFwTGNmM2E4Mng3QmRvUERLMEkvR1Foa1gzY3JBekFBQUFBS1hONVI4Z1YzQ1lNamN1c3RTemRxOVhZUGNoY3JsNTdRYkFmNzc5cVhpT2s1NXVobE4vbm02OUxGNG05Zlh5Qm9OUHZwVGVmcys2ZHROV2M4cHNUajI2ZXAvT3VtNkQ5T0duM251NStncXBUYXZzMjVVcVNqMjdTMkZoMHNvQ3dxTG45cGFlR0drR05BTURwZmhqVWxxNnVlM0t5K3pyTjJ5UzFxNjMxMU5TcEtnYVV2MTY5bTJaV2RMQ3hlYjErNGFiSWQrY29kekFRQ2tqMDd5UFJlSHZiNFpicjd2S3ZKNmZuYnZOeHovblpPSFFVSE55Y3R2V2VlL25ja21kMnBzQjV1MDd6YjVyMWJRR2RhZk5sSmF2elAvODdkdEtqejVvaHA3ejYzWExOdW1GMTZXdDIvTS9YbTdiZHBpWDltZVpqNmMza1ZXazgvdEl0YUtrM1h1azQ5bHZqbEhjVWVuZlpXWmdQSGZvT1NSWXFoQnVYaXBXTUgrK0tua0pCSjg0UjlWSWM2MDNnUUZTV0tqOTRrMVFrSDNkL3YyRkM3QVhoYmVmOHpMT1M0d2FBQUFBM2x6YXVxWjZONmhpcVIxUHk5Smp2eGJ4anc4QUFBQUF3Q2tiMC80bWhmaFpYN3o0ZWQ5aXpZMVo1MUJIQUFBQUFKd1MwTzFpdWF0SFcycEdmSXpTNTN6bFVFY0F5cjNqaWZaTHd6dytBVGJodUgxdFJvWjFUV2lJT2MwM3Q1UlVhZno3M284YlZVTzZzTCs5bnBrbHpmcXI0UHZRdExGVU9VTHEwMHQ2NEc3cHczZWxWNTcxUHBHMUlGT21XMi92T3lDOThZNzA1dmpzMmk4enZPODcrSUs4cCtwNlV6dEtlbm1VT1IwNEx3c1hTNk5lTW9QSlk4ZWJqOGtKelpwSXJ6OXZCbkFMNG5KSlE0ZElqejBvelowdjNUSENuTGk3YlljWitNN3JQa2xtZ1BycC81T2VmRVNxV3p2dmRSNlA5TjFQMHBQUFNRY1BGZHlUTjh0WFNRODlYbkJndW1kMzZhM1h6TzkzN1ZyWjlZT0hwS2Rma0E3Rm1KT2puMzM1MVBwQWlTc2cxZzRBQUlDY0psemFWbTNIemxGV2pqZjlUVnE4Vy9mM2JLaVdOZko0aHhvQUFBQUFvTmhFaFZUUjR5Mkg2cGsxMWhmdTcxd3lVV3NHdmlVL3BuWUJBQUFBUHNQbGNpbjRzb2VVUFBGK1N6M3R6ODhWMEdXdzNCVWpIZW9NZ0U5cDE4WjdQUzJ0NEgzdnVGbXFVdGxlLy9nejZYQnMzdnQ0bXhENzgzUnA3MzU3UGJkbWphMjNYUzRwd044K2FiZ3c5dXcxdzZZTm82VnZmcFQrbkdPZG9DdVpFMnRYcjdWUDBRME5NY08rWC85UThIa3U3RzlPOGMxcmNtMTZ1alQ1QytuMy80TE9PWU92VlNPbGE2NlFldlV3NzZzMzZ6WktyWnJiNjgyYlNtTmVrUDZhSy8zMGkvUi96MGpWcTVraDd0enExcEd1dUVUcTNpWHY4K1NVbVdtR3Jmc1V3NmRVRmVaOGJwY1orRDI3bTdSaWxUVDlOMm5WV25PeTc5TXZTTW5KMWhBd3loU0N2Z0FBQUVYUXNrYTRobmVMMW5zTGQ1MnNHWkx1K21tMS9yNnpoM09OQVFBQUFJQVBlYlRGcFpxMGJaYjJKR2UvNExVaFlhL2UyenBUOXpVZDVHQm5BQUFBQUVxYmY4T3o1TittdHpMWHpNMHVabVVvYmRwN0Nybm1hZWNhQStBYi9QMmsxaTI4YjB0UHozL2ZYajNNNEdWdWk1YVl3Vkp2enVzdHRXbGxyeDg4SkgwL0pmL3pTVkpJc0ZUYnk1VFo5WnNLM2pjdmt5Wkx4NDlMcWZrRW0zK1lhZy82U21hQWQrcXZVbktLOS8waXEwajMzdUg5UHArd1o1ODVRWGpQWG11OVFYM3Bvb0hTMlYwbHYzemVHRDUzZ1RSdWduVGZjT21jbnZidGZuNVN2M1BOeC83ZnBXYVkrWENzWlB3WGFBNE1rTzRkWHZpQTd3bUJnVksxcW9WZlgxeGNMcWxETy9PeWFxMzAvS3RtMkRjdmFXblN2OHRLcDdlNnRhVUcwUVd2ODBFRWZRRUFBSXJvaFFITjlkbnl2VHFlbHYweEgzTjN4T203MVFkMFJkc29CenNEQUFBQUFOOFE1QmVnTWUxdjBsWHp4MWpxejZ6K1N0ZlZQMGVWQS9uRUZRQUFBTUNYQkErK1I0bnJGMHBaR1NkckdTdi9WRURQb2ZLdjE5TEJ6Z0NVZTUwNlNNSEIzcmMxYXlLdDNlQTk4RnMxVXJyOVJuczk1ckEwNFFQdng2dGVUYnI1ZW5zOUswdDZlNEtVa1dIZmxsdVR4dVprMTl6V2J5eDQzN3prTlhrNHAzVWJwRTFiek1ja3A5QlFhZEFBNlRzdkllWGVQYVRiYmpUWDVPV1BPZEpIbjBycC85MzN5Q3BtZUxwM0R5bTZYc0Y5L2ZXM05QRkQ4L3I0OTgzQThjQiszdGY2K1VrOXVwcVh1S1BTNG1YbVpmMUc2V2g4d1NGZmowZHl1d3Z1cWJSNFBOSjNQeFc4TGluWkRFS1hoa3NIRS9UTkEwRmZBQUNBSXFvY0VxQVhCalRYL1ZQWFdlb2pwNi9YeFMxcktNaS9EUDF5RGdBQUFBRGwxSlgxenRZYkczL1c0aU5iVHRiaU01TDAxT292OUc2bjRRNTJCZ0FBQUtDMHVTdlhVTkE1VnlydHJ5OHM5ZFFmM2xUWUE1UGtLc3FFUlFBb2l2TjY1NzN0NGd1bDFpMmxsOGFZWWNrVGdvT2trU084QjFnM2JwRXVIQ0NGaHZ4M0NjMytXcU9hT1pFM3Q2Ky9sN1pzSzF5L0xacDVyNTlPMExld2Z2aFplbUtrdlQ3b0F1bVhtVkpxcW5rN1BGd2Fmck01SVRjdnlTbG1RSGZCdjJaNHVHTTdxZjFaaFErSkppZExrNyt3VGs0MkRPbkRUODFBOHUwM1NXSDVCSXlyVkpZdU9OKzhwR2VZKyt6YUkwWFh0YTg5RWlkOS9vMTVmN3AwTEZ4L3hlR3Z1ZWJQVHJmTzNyZC8vWU8wY1hQQng0bW9KRTBZVzd5OTVTVy9VTGVQODUrei9ST25ld0FBQUNnV2hrZEtpWk5rU0VHVkpML0FranRYNjVxR0xtdTlVM0VwMW5kRnZqSm5sYzVwR0ZseUp3WUFBQUNBTWk0eHc5RCs1Q3lGK3J0VUp5eWZqMFVzQmcvV3JxWC9wYXkxMURic242cnYxcWVwV25DbEVqMDNBQUFBZ0VMSVNwV1J1RjV5QmNnVjFsanlDeW14VXhtTjNFby9FQ3FsNS96NDkyM3luL2UwL0dvM3lYTS9BT1ZmbjVJNmNFU0UxSzV0M3RzREFzd1E2Z3RQUzgrL1prNkJyVmJWRFBrMmF1QjluOTQ5aXRiRDZyWFNsT25adDBORHpCQnNYdHA0bVhLKzc0QjBMS0ZvNXowVnkxZEoyM2RLRGV0YjYrRmhabUIyeWpUemR1c1crWWQ4ZCs2V3hveVREaDR5YjBmWGxTNjd1SEE5ZUR6UzMvT2tMNzZWNG85NVh6TnZvYlJtblhURDFWS3ZzNzFQUU00cE1NQjgzRjk3UzNyOUJmTzZaQWFYcDB5WHB2NXFUblhPN3o2VmhLTkhwZmNtbWVIdWE2K1VtamZOM3JaaGsvVFRML1o5dkUwY2Rydk5uMXM0eXYvdkhaODYzUU1BQUVEeFN5ejVVN1N0NWIzKzk0NlNQemNBQUFBQW5Ba0tPVXZtdFBRSnQ5ZldIL2k1Rk00TUFBQUFvRWlPckNqNWM5U1RwRndocGZTRjBvNkZKWDl1QUdWV0grWHh3dTdwNnR2YkdvdzBETW5iQlBHNmRhUVhuNUhtekpNR0RjZ09ncDZ1dzdIUzJ4UE04MHBTaDNiU0EzZlpKOVdlRUJnb05XNWtyMjhvaFdtK0ovdzQxUXc2NXpiNEFtbjZiMUpHaHJSb2lmVDlGT255Uyt6ci9waGpUdDNOeURHUTYvZS9wSW9WcFdGRDh6NXZSb2IwejBJejNIcmdZTUY5SGt1UTN2bWY5UE4wNllwTHBhNmR2SWRnSlNreDBRd2VINDZWUHYxS3V1MUc2WS9aMHJjL1NRazVBdFNmZkdsT05TNk1odldsNGJmWTY2KzlaVTRJTG95NG8rYlhEWnVrcDU2WDJyYVdoZzR4ai8zTy83Si9ibkx5SzlrMzdlUFUrVHZkQUFBQUFBQUFBQUFBQUFBQUFBQUFaNHpBQURPMGUwSm1wblEwUHUvSnA5V3FTbGQ0Q2E2ZXF1UVU2YVUzc2lmeFZxa3MzWHVIRkJvcTNYMjcxS1dUTlBGRDY5VGFGazBsZnk5Qnp2V2xHUFJkdEVUYXUxK3FreXQ4SFZGSk9yZVhHZHFWcEs5L2tPclVscnAxTm0rbnBVbi8rMWpxMFZVYTkxclJ6K3Z4bU5PTXZVMDBMb3k4UXI2UzlONEhac2hYTWdPK0sxZExzVWZzNnc3RlNJY0tlYjdnWU8vMTNYdXpKeGtYMWVxMTVxVmlSV3NBT1NlQ3ZtVVdRVjhBQUFBQUFBQUFBQUFBQUFBQUFBcXIzM2xtWVBLRXJkdWxxcEdsYzI2UFIzcHp2TFJucjNuYjdaTHV2MXVxV0NGN1RhZjIwdGhYcEFrZlNJdVhtYlhXZVlSYzEyOHEyWDV6bS9xcmRQZHQ5dnFRUVdaUTF2UGZwTmx4RTZYcTFjeEp4RytNay9ic004UFZlWVdwOHhNVUpGVUxPcjIrSldudUFtbitRak53M0ttRGVmM0U0M3VDdDVCdldaSlh5RmVTZ2dMdHRjUkVhZm5xa3VzbnA3cTFwUWJScFhPdU13eEJYd0FBQUFBQUFBQUFBQUFBQUFBQUNzUGZUN3I0UW10dC9VWXovSHVxREVNNmRrdzZHR05PZm0zVndudHcyRERNU2IwcmN3UXZyNzVTYXRYY3ZyWkN1SFVTYmJ1MjlqV0hZMHMvbURwdmdYVEQxVko0bUxWZW83clVvNXMwYjZGNU96MWRldkYxS1RYTm5PaGJGbml5cEdVcnpZdWZuK1J5dXFGaUZoWm1yKzNkTDQyYlVEcm52M1F3UWQ4OCtJL3ErNmZUUFFBQUFKeXl0QVJwM2JlUzRiSFdXdzZWUWtycERaTUFBQUFBNE91bTdrN1Y1OXVTTGJVYUlXNk43VkpKL3U3eTlvb0hBQUFBZ1B3WThjdGsvRHZBV25UNXk5VnJxVndoZFp4cENvQnZtM0I5OFI3di9IT2x5Q3JXMnBwMTB1QUxyTFdGaTgxd2JVaXcvUmlwYWRLQ1JXWkFlTnRPTTl5Ym5pNjVYTkoxdy9JTytiNy9zZlRYM094YW4xNW1PTktibVg5SWk1YVkxeXRIZUE5UXJ0dVE5LzBzS2VrWjBsOS8yOFBTa2pUa3d1eWdyeVFkeTJmNnJOT3lzdkxmUG42TUdRWStGUUVCM3V2UFBWbndlZk95WTVmMDJsdjVyd2tMdGRlYU41VW1qRDIxYzU2S3c3SFcyMjFiUzEwNjJpY24reGdtK2dJQWdEUGFudm4ya0c5a0UwSytBQUFBQUZCYUV0STkrbjVuc3ExK1krTXdRcjRBQUFDQWp6RU1ROGI2aDIxMVY0TjdDZmtDS0IvQ1FxV3JobHByOGNla2RSdnQ0Y3gxRzZVcDA2U25IalduNjByUzBoWFN4SStrNDhmdGdjM1FVR25FblZLbjl0N1AvZUduMHF6WjJiZGJ0WkR1dk5YNzJwMjdwVSsrekw3ZG9aMzNkY3RYZWErWHRKbC9TSU1IU3JtZk8ycFFYMnJUVWxxejNwbStpbFAxYXRhSnlzV2hTdVZUM3pmK1dNRnJLdWR4L0dwVlQvMjh4U0U0eU5uemx3RUVmUUVBd0JrcllhOTBiSSsxNXZhWDZuUjNwaDhBQUFBQThFVmZiRTlSYXE3WHBkcFU5bGVucW5sTUhnRUFBQUJRZnUzN1FqcSsxbG9MaUpRYVB1Uk1Qd0JRM0laZG5oM2FQV0grSXNuZno1ekdtOXUySGRJekwwaWpIcE8yN3BER3ZDMWxlcG5JMnF5SjlNRGQzZ09WSG8vMC9tVHBqeHdoMzlxMXBFZEdtT2ZOTFRISm5OeWFrWkZkNitnbDZKdVZKYTFjN2YxK2xyU1l3OUtLVmQ3N3VuaFEwWUsrdjh5UWZweWE5L1pHRGFXUkkrejF4NTdKZjJMd1BYZmtIYm91cjJwVWM3b0Q1SUdnTHdBQU9ETVowdTU1OW5KVWU4bmZ5eWVmQUFBQUFBQ0szODdqbVpwOUlNMVNjMG02dldtWU13MEJBQUFBY0l5Um1TaGo4L08ydXF2NWMzTDVlZmtvY0FBNDA5U3BKZlUvejE2Zk8xOEt6R2ZpNko1OTBtT2pwZmg0ZThnM01NQ2NFSHpSaGZicHRwS1VsaWE5T1Y1YXRqSzdGbFZUR3YyNEZCNXVYKzh4cExIdm1rSGFFL3o5cGJhdDdHczNicGFTVS9MdXU3Z0VCcGpUanBOeWZTTFV6Rm5lZzc3dDIwcDE2MGg3OWhidStPbnAwdkhFdkxlbnBucWZDSHNzSWYvOU1qTUxkLzd5cEdZTnB6dEFIZ2o2QWdDQU0xTE1XaWt0MTV2ckFzT2xHbWM1MHc4QUFBQUErS0wzTnlYWmFoZlVDVmJOVUMvVFpBQUFBQUNVYjl0ZWx6S09XR3NWV3N0VjZ5cG4rZ0dBNGxhdnJ1U1g2em1QVFZ2TXFiMlJWZkxmTi9hSXZYWldHK21PbTZRYTFiM3ZrNUFndlRqR1BQNEpOYXBMeno0aFZZN3d2czluWDBtcjFsaHI3ZHBJd1Y2bVplVU1ENWVrdW5XazU1K1dGaTJSL3B3anJkdGcxbGVzbGc0Y2txSzhoRXQ3ZHBPKytyNTR6cC83ZTNaQ2xwZkp5cjdNejArS3Jsdnd1a014MHFhdDFsclhqbEpRcmpEMWduK3R3ZmJhVVZLakJ0WTF1L2RLTzNkYmF5MmJTVlVqQzkrM2p5RG9Dd0FBempoWmFkSytwZlo2M1I2U3kxMzYvUUFBQUFDQUw1b2ZrNjZ0eDYwdmlJVDV1elNzUVloREhRRUFBQUJ3aXBHOFhjYXUvOW5xcnBadk9OQU5BSlNReGN1a3hFVHJKTjBmcDVwZmd3SUxmNXpxMWFTYnJwVzZkTXg3elpadDBodnZXQVBDTld1WWszeXJWUGErejR4WjBpOHo3UFh1WGJ5dlg3YWk4RDJmanNvUjVsVGYzajNNeStGWTZaOEYwcXpaMG05L21JL0ZDZHQyU04vOUpDMHR4dDV5QjFCUFNFc3Z2bk40ODlnb3lmWGZsT1lPWjVtVG0wK1k4S0cwYzFmZSt6YXNMdzIveFY1LzdTM3BTRnplK3oxNFQvWlUzc1FrYWVLSDV1TXRtWk9OODlPd3ZqbDV1U0FiTmtuajM3ZlczaDluZjV3bmZpUWw1NWppUEdpQVBlaTdaSms5MEQxeUJFRmZMd2o2QWdDQU04N2V4WkludzFvTHJ5bEYxSGVtSHdBQUFBRHdOUmtlUTU5c3NVL3p2YnBocUVMOHZYek1KQUFBQUlCeXpkajR0R1JZUCtMY1ZldEt1U0x5Q2JFQndKa21NOU9jVXRxL3IzbDc1KzdzcWJoNWhVbHpDZ3VWaGc2UkJ2YkxQMUE1YzVZMCtRdnJOTlFtamFUSEg1SXFWdlMrejZJbDBrZWYyZXYrZmxMbkR2YjZvUmhwMzRHQ2V5NE91YWNQVjZzcVhYYXhGQk1yL1RWWEduYTV0R2V2OU4wVWFYa0pUQmtPRDdQWE1qSktmcUx2OXAzbTEwc3ZrcTY0ekxydHVxdWtaMSsyVDdNOXdkc0Vac21jZ0h2d2tQZHRWMXlTSGZLVnpQdDk3M0RwcSsra1gzK1hEQ1AvZmp1MHkzODdIRVhRRndBQW5GRlNqMHF4RzNJVlhWSjBMMGZhQVFBQUFBQ2Y5Tk91Vk1XblcxOGNxQjNxVnI5YVJaaGVBd0FBQUtCY01HTG5TSWQvc3hiZElWTFRaNXhwQ0FCSzByeEYyVUhmejcvSnJnZm04NXhJVUpCMFlYOXB5Q0R2b2RNVGtwS2w5eitXNWkreTFqdDNNQ2UxNW5XT3BTdWt0OTcxSHVROHE0MFVHbXF2THl1QlFHMWU4cHJPZXVDZ09mSDEvNTR1MmRCeHBKY0p5SW4yTjdDWGlGbzFwY3VIU081Y2I0eXZFRzVPWng2ZFQ5aTNLSHIzc0U0TVBpRTRTT3JSVlpyMWw1U2VZZCtlazdkQU9Nb01ncjRBQU9DTXN1c2ZlNjFhU3lrNGowOG5BUUFBQUFBVXI2TnBIazNabFdLcjM5NHNUQzRYMDN3QkFBQUFYMklZV1RMV1AyS3J1eG85SkZkUVRRYzZBb0FTdG1HVGREVGUvTHB5ZFhZOXI0bStmbjdTQzA5TERhTHpQKzd5VmRMRUQ2VzRvOWI2UlFPbDY2KzJCMFZQaURzcXZUbmVPdjAzcDlnNE16amNwYU4xaXZDeUZmbjNVNXdpcTNpdjcvOHYzRnZTazRWcjE3Ylhqc2FYN0RsUDJIOVFHak5PK3IrSHpPbktPWVdIUzg4OEpqMzlnclJ2LzZtZm8zMWI2ZTQ3dkcvYnMwOTYrWTJDUTc0Tm9xWDY5ZXoxMVd1bHRxMnR0VzVkcEZZdHJMV0lTdlo5MzN6SkdqNFBDYkd2R2RoUDZuMjJ0VmF4UXY2OStpaTMwdzBBQUFBVTF0SHRVdUpCYTgwdlVLcmR5WmwrQUFBQUFNQVhmYkkxV1ptNUJzUjByUmFvbGhINWZPUWtBQUFBZ1BKcDk0ZFN5ZzVyTGJpMlZQOWVaL29CZ0pKbUdOS2NlZEpIbjF2clFYbE0yODNLTW9PZXNVZThiMDlPbHQ2YkpMMDB4aHJ5RFEyVkhuMUF1dkdhdkVPK2tsU2xzdlRZZzNsUEN0NjFXeHI3cm5UN2ZkS0huNXJUWTFQVHBIVWI4ejVtY2F0ZXpWNUxUaW05c0cyTHB2WmFVcEkxK0Z5U1ZxeVczbjNmKzhUbGloV2tVWTk1ZjR3S28wVXo2Wkg3N1NGaVNUb1NKNzN3V3VHbUYxOXd2cjJXa1NHdFdXZXZCd2RKMWFwYUwyNHZNZFNxa2RZMTNuNUdRMFB0eDhvck5PL2pDUG9DQUlBemdwRWw3VjFrcjlmdUxQbnhleDRBQUFBQWxJb3RDWmxhRUpOdXFmbTdwQnNiZTVuSUFRQUFBS0JjTXpMaVpXeDUwVlozTjM5SkxqZHZCQVJRam4zMXJSU2ZLNlNhWHpqeFVJejAxUFBTd1VQWk5jT1E1dndqalhoVSttdXVkWDJqQnRLWUY4d3B2SVhSdHJYMDJ2TlN2VHA1cjBsTWttYk1ra1krS1QzNG1KU1pXYmhqRjRjYTFlMjEwNWxnV3hRdG0zcy9mNXRXMG9mdlN2Y05senEwTXljdmw2Ui9Ga2lUdi9DK3JVcGxhZlRqNXRlaWFOWkVlbUtrRk9nbFpKNllaSVo4ajhRVmZKeUlDS2xYRDN0OTBSSXBKYTFvUGFIRUVQUUZBQUJuaElPcnBmUkVheTA0UXFyVzBwbCtBQUFBQU1EWEdJYWg5emZaSjRCY1hDOUVWWU5MK01VUUFBQUFBR1hQbGhlbHJGeC9JMVR1THRVWTVFdy9BRkJhUEY0bXN3WVc4QWFIMkNQU015OUtCdzVLVzdaSmo0K1d4cjh2eFIvTFh1UHZMdzBiS2pWc0FhZ0FBQ0FBU1VSQlZMMDRxdWdUWHF0WGsxNGFWYmh3OE9IWW9oMDc1RFRlNEIwYzVEM0F1blAzcVIrenNLcFVsdTY1UGUvdG9TSFNPVDJsSng0MlE3OTMzV3FHcHZPYm9IdzZwdjhtL1R6ZCs3YnExYVJuSGl2OE5OdG1UYVNuSDVWQ2d1M2JVbE9sbDkrUTl1d3IzTEV1SCtJOUxQejdYNFhiSDZYQzMra0dBQUFBQ3BLUkxCMWNZYTlIOTVKVVFyOWpBd0FBQUFDc1poOU0xNjdFTEVzdEl0Q2xTNk85dktBQUFBQUFvRnd6RWpmSjJQTnhycXBicnBaakhPa0hBQndYV0lpQVp0eFI2Zitla1pKVDdOdWFOWkh1dWsycVV5dnYvZFBTcEE4L2xicDBranExdDI4UERwWWV1Vi82NWtmcCt5bUY3ejJuOUhSNzZMTmgvVk03bGlSMTZpQzV2THlvdjMzSHFSK3pNTHAxbG02N3daeFdXeGpoWVZMZlB1WWxJY0djWnR1cVJmSDM5ZmszVXEwb3FYTUhhejA5d3d3QnB4VnlnbTVtcHBTVWJIN1BjMHBOazE0Y0kyM2FVcmpqMUtndW5kL0hYdCs3WDlxd1NZcXVaOTkyS0ViYXROVmE2OXJSSGxKZThLK1VtZU81eE5wUjVyVHFuSGJ2dFllK1d6YVRxa1lXcm44ZlF0QVhBQUNVZVh2L2xUeTVQamtrb3I0VUh1Vk1Qd0FBQUFEZ2ExSXlEWDJ4TGRsV3Y2NXhtSUw4ZUFjbUFBQUE0R3VNOVNOdE5WZmRtK1FLYitaQU53QlFCZ1I1bVlqcVRlNlFiMFNFTk93eTZidysrVStTUFhCUWV1MXRhYzllYWM0LzBpMDNTQmVjYjEvbmNwbFRnV3RIU2U5OUlHVmtGUDQrU0ZMQ2NYdklzbmxUYWRBQWFjYnYzcWNaNTZWak8rbldHN3h2Mjd6VmU3MGcvL2RNM3R2Q3c4eUE3OEQrVW5UZFV6dStKRldzS1BYdmExNlBQU0w5UGQ5OHpBOGNQUFZqbm1BWTB0dnZTUzgra3gyaWpUMGl2ZmFXdEgxbjRZK3piWWYweU5QU0l5T2tGdi85dnpjdFRYcHBqQm5RTGF6YmJ6UW5TZWYyMHk5NTc3Tmhrem1OT3FmM3g5bUR2aE0va3BKelBKODRhSUE5Nkx0a21mVFY5OWJheUJFRWZiMGc2QXNBQU1xMHBCZ3BMdGVielZ4dXFXNFBaL29CQUFBQUFGLzAvYzRVSGMrd3ZwRFR1SUtmZXRjbzVJdFlBQUFBQU1xUFE5T2xvd3V0TmY5S1VwTW5uT2tIQU1xQzNDSEhnZ1FIUzBNR1NSY05sSUlMMkhmaFltbkNCOWtoWVk4aGZmQ0pkUGl3ZE4wdzd4TnplL1V3cDdXK010YWNVRnRZTzNkN0QxbmVmSjEwN1ZYU3NXTUZIOFBsa2lwVmxBSUN2RytQUFNMdDJsUDRudklTRUdBR1IxczFsMXEzbEZvMmwvejg4dDluOFRMSjR6RkR5SG4xbDFQVlNHbm94ZVpsODFacDlseHAvci9XQUd0T0w0MlNLaGRpaW5ET3h6ZzgzSnpFbkZOZXZUMzNwSlNWWTBwdXp2c2JGQ1RkTjd6Z2MwdFNUS3owKzU5U3U3YjJiZnNPU1AvTUw5eHhTa0xGQ3ZaYUVmTGw1UlZCWHdBQVVLYnQrc2RlcTlGV0Nnd3YvVjRBQUFBQXdCY2RUTTdTcjN0VGJmVTdtb1U1MEEwQUFBQUFKeG1lREJrYjdZRmVWNVBINUFvbzVNZWpBMEI1Vk5pSnZxR2hVdi96eklCdnBZcjVyMDA0TG4zNHFUUi9rZmZ0UC84cUhUNWloanU5QlVPYk5wWmVHUzI5L0lhMFoxL2grbHU2WE9yVTN2dTJ3QUNwV3RYQ0hTYy9mOHdwMnZxS0ZhVWExY3pnY2xRTnFYWXRjeHB1N1NqSjdTNzhjVFp0a2NhK2EwNDVEZzJWdW5lUmVwOHR0V3ptUFN5ZFc5UEc1dVdXNjZVbHk4M1E3Nm8xMWluSFZTT2xLcFdMZHYrQ2d3b09lNTlRMExFTCsvM0p5c283RlAzZFQwV2IzSHc2aGc2UnVuU1Uwak9rOUhRcE5DUjcwbkZPS1NuMm1vOGg2QXNBQU1xc0k1dWxsQ1BXbW4rd0ZOWEJtWDRBQUFBQXdCZE4zcHFzckZ6UDdaOVRNMGoxSy9EME1nQUFBT0J6ZHI0cnBlWUtpNFUxbGVyZTRrdy9BRkJXRkJUMHJSb3BEUm9nblgrdUZCSmM4UEVXL0d0TzdVMDRYdkM2by9IUzR3K1o0ZFhjcWxlVEhyaGJHdm1VWkJRaXZEbDN2blQ1SmQ2bitoYUhnNGVrYVRNTFhuZlA3VktiVmxKRWhPUmZ3SlRlZ2hpRzlPZmY1dU9abVduV2twT2xQK2VZbDhncTVnVGtYajJrNkxvRkh5OGdRT3JSMWJ6RXgwdS96NWErL2ZIMGVuVEMzUG5tUk9SQkE3SnIyM2ZtSFN3dktYWHJGTHptNEtHUzc2T01LMEtrSFFBQW9QUjRNcVc5WG41L3JOTk5jdk5hTWdBQUFBQ1VpdFZ4R1ZwK0pNTlNDM1JMMXpjS2NhZ2pBQUFBQUU0eDBtTmxiSHZEVm5lMUhDT1g2elJEV0FCd3Bnc3NZQ0pydDg3bUZOK0NRcjY3ZGt2UHZTcTlPYjdna084Skd6WkpUNzlvaGs1ek94UWp2ZnhtNFVLK2tqbFo5WTEzcEtUa3dxMHZpdGdqWmkrcDlrK09zcG03d0F3Ym4yN0lkOTFHNllsbnBZa2Zab2Q4Y3pzU0owMlpKajM4aEhtWk1rMktPMXE0NDBkRVNHbHBwOWVqa3o3NTB2ejVrY3lma1VtVEMvK3pVbHIySFpEMjduZTZDOGNSa3dFQUFHWFNnZVZTWnE3ZjcwTWlwY2ltenZRREFBQUFBTDdHWXhpYXREbkpWcis4ZnFncUJqSkRBZ0FBQVBBNW0wWkpubHdmblYzdEFybXE5SENtSHdBb1N3cWE2RHR0cGxTaGdqVDBZdS9iajhaTFgzMHZ6WjU3YWtITFhidWxKNTZUbnY0L0thcUdXZHQvVUJyOVV1RkRxeWRzMlNZOTlveDA3VlZTbDA2UzIxWDBmbkpLU3BibS9HTk92UzFzZ0hqTk9tbmhZcWw3bDZLZkwvNll0R2lKOVB1ZjB1NjlSZHQzMXg1cDF6ZlNsOTlLN2RwSzU1MGpkZXFRZCtCNDEyN3BseGxGNzdHczhIaWtzZTlLWTE2VWxxNHd2L2RsaWNjamZmaXAwMTJVQ1FSOUFRQkFtWk9lS0IxYWJhOUg5eXI5WGdBQUFBREFWODNjbDZaREtSNUxMVExJcmNGMUM1aFFBd0FBQUtEY01STFd5TmovamJYbzhwZXJ4U3ZPTkFRQVpVMVFJWjR2K2VvN3FVcUVkRzd2N0ZwOHZQVExUR25tSDZjL0dUYm1zUFRVYzlKVGowaitBZEt6TDV1aDExTng0SkEwWnB3VUdpSTFhU1JWanBDQ2d5VVZNdlRyeVpLU1U2UURCODB3YkdaVzBYdjQ5Q3VwY3dmSnY0Q0lZMmFXdEgySHRHNkR0R3lsdEduTDZVK2w5UmpTOGxYbXBVSzRkRTVQOC9zV1hkZTZadUpIWmhqMWhESGpwSUNBMHp0M2FVaFB6NzRlZDFRYU85NE1PWitxTzBZVXZHYjZiK1lscDdkZWxlclU4cjUrMHhicDgyK3lKdzc3T0lLK0FBQ2d6Tm16UURLc3J5V3JTaE1wckxvei9RQUFBQUNBcjBuTThPanI3ZllKSzdjMERaUC82VTV4QVFBQUFIREdNZFkvYkt1NTZ0OHRWMGdkQjdvQmdESW9zSkRoem9rZlNUVnJTSkZWcENuVHBiLytsakl6aTYrUFl3blNNeSthNGRqamlhZC92T1FVYWRYYTB6L09xVGdjSzgyYUxRM3NsMTNMekpUMkhaQjI3cEoyN3BhMjd6U24wT1lNcmhhMzQ0bm1ST1pwTTZWR0RhUys1MGc5dTB2L0xMUlB3TjI4dGVUNktFbHIxanR6M3JIanBmRHc3TnVHWVFiZUR4MldFb3ZoNTdjY2NSbkc2Y2JYQVFBQWlrL2lBV25UTDlhYTIxOXFQVXdLQ0hXbUp3QUFBQUR3TlI5c1R0THYrNnhUWkZwVTh0ZXpIU282MUJFQUFBQUFweGo3djVHeDVoNXJNU0JTcm5OV3lPWEhpemNBemdDWFgrOTBCMWJCd1dZdzFlTXBlSzJ2cTFoUjZ0SFZuQXg4NEtBVUcydE8wblZhWUlBa1Y4a0dqRkZ5dnYvTTZRNktqSW0rQUFDZ1RObjFqNzBXMVo2UUx3QUFBQUNVbHIxSldiYVFyMHZTN2MzQ25Ha0lBQUFBZ0dPTXJHUVptNTZ6MVYzTlJoUHlCWUJUbFpycWRBZG5qb1FFYWVZc3A3dXdTODl3dWdQNEdMZlREUUFBQUp4d2VMMlVHbSt0QllaTE5jNXlwaDhBQUFBQThFV1ROaVhaYWdOcUI2dE9tSjhEM1FBQUFBQncxUGF4VXZvaGE2MUNhN2xxWCsxTVB3QUFBRDZJb0M4QUFDZ1RQQm5TdnNYMmV0MGVrb3ZmV0FBQUFBQ2dWUHg3T0YwYmptVmFhbUgrTGwzWklOaWhqZ0FBQUFBNHhValpLMlBIdTdhNnErVWJEblFEQUFEZ3U0ak5BQUNBTW1IZkVpa3IzVm9McnlsRjFIZW1Id0FBQUFEd05aa2VRNU8zSk52cVZ6VU1VWGdBVHlVREFBQUF2c2JZOUpSa1dGKzhjVVZkTGxkRVI0YzZBZ0FBOEUwOE93c0FBQnlYbGlERnJNdFZkRW5SdlJ4cEJ3QUFBQUI4MGk5N1VuVWt6V09wMVE1MXEzK3RJSWM2QWdBQUFPQVVJMjZCZEdpYXRlZ09rWnFOZHFZaEFBQUFIMGJRRndBQU9HNzNQNUlNYTYxYVN5bTRzaVB0QUFBQUFJRFBTVWozNkllZEtiYjY3YzNDNUhhNUhPZ0lBQUFBZ0ZNTXc1Q3hmcVN0N21yNGdGeEJOUjNvQ0FBQXdMY1I5QVVBQUk0NnRrdEsyR2V0K1FWS3RUczUwdzhBQUFBQStLSlB0eVVyM1RyTVY1MnJCcWhsUklBekRRRUFBQUJ3enQ3SlV0Sm1heTI0dHRUZ1htZjZBUUFBOEhIK1RqY0FBQUI4bCtHUjlpeTAxMnQxbHZ6NFpGZ0FBQUFBS0JVN2oyZHE3c0YwUzgzUEpkM2NKTlNoamdBQUFBQTR4Y2hNbExINUJWdmQzZndGeWMyTE53QUFBRTVnb2k4QUFIQk16Qm9wTGNGYUM0NlFxcmQwcGg4QUFBQUE4RVh2YjBxeTFTNnFGNnlxd1g0T2RBTUFBQURBVVZ0ZmtqS1BXV3VWdTBzMUxuS21Id0FBQUJEMEJRQUF6c2hNbGZZdnQ5ZWplMGx5bFhvN0FBQUFBT0NUNWg1TTE5YmpXWlphaFFDWGhrYUhPTlFSQUFBQUFLY1l5ZHRsN1ByQVZuZTFIT05BTndBQUFEaUJvQzhBQUhERXZuOGxUNGExRmhFdGhVYzUwdzhBQUFBQStKcTBMRU9mYjdOUDg3MmhjYWlDL0hnSEpnQUFBT0JyalBXUFNQSllhcTY2TjhrVjNzeVpoZ0FBQUNDSm9DOEFBSEJBeWhFcGRwTzE1bkpMZGM5MnBoOEFBQUFBOEVVLzdVcFZmTHBocVVXSCsrbWNta0VPZFFRQUFBREFNWWQvbDQ3OGJhMzVoVWxObm5LbUh3QUFBSnprNzNRREFBREE5K3o2eDE2cjBWWUtEQy85WGdBQUFBREFGOFdtWm1ucTdoUmIvWTVtWVE1MEF3QUFBTUJKaGlkRHhvWW5iWFZYa3lma0NvaHdvQ01BQUFEa3hFUmZBQUJRcXVLMlNVa3gxcHAvc0JUVndabCtBQUFBQU1BWGZiSTFSWm5XWWI3cVhTTlFUU295R3dJQUFBRHdPYnZmbDFKMldHc2hEYVI2dHpuVER3QUFBQ3dJK2dJQWdGSmpaRWw3RjlycmRicEpibDVMQmdBQUFJQlNzVDQrUS84ZVRyZlVBdDNTdFkxQ0hlb0lBQUFBZ0ZPTTlGZ1pXMSt6MVYwdFg1Zkw1ZWRBUndBQUFNaU5vQzhBQUNnMUIxZEtHY25XV2tpa0ZOblVtWDRBQUFBQXdOY1locUZKbTVKczljdnFoNmh5RUU4WEF3QUFBRDVueXd0U1ZxNi9FYXIxbDZ0cUgyZjZBUUFBZ0EzUDNBSUFnRktSa1N3ZFdHR3ZSL2NxL1Y0QUFBQUF3RmZOMnArdWZja2VTeTB5eUsyTDZnWTcxQkVBQUFBQXB4Z0phMlRzL2R4YWRQbkwxZndGWnhvQ0FBQ0FWd1I5QVFCQXFkaXpVREtzcnlXclNoTXByTG96L1FBQUFBQ0FyMG5KTlBUVjltUmIvZVltb1Fwd3V4em9DQUFBQUlDVGpQVVAyMnF1NkR2bENtM29RRGNBQUFESUMwRmZBQUJRNHBKaXBLUGJyRFczdjFTbnF6UDlBQUFBQUlBdittWkhpcEl5RFV1dFJTVi9kYWtXNkZCSEFBQUFBSnhpSFB4Sk9yYmNXZ3lJbEJxTmRLWWhBQUFBNUltZ0x3QUFLSEc3L3JIWG90cExBYUdsM3dzQUFBQUErS0tEeVZtYXNUZlZVbk5KdXIxWm1ETU5BUUFBQUhDTTRVbVRzZUVwVzkzVjdCbTUvTU1kNkFnQUFBRDU4WGU2QVJUT3N2ZTkxenZlVWJRMW0zNlJFZy9ZMXpRZExGV29WZmcxKzVkSkI1YloxMFIxbEdwMUxONDF4L2RMbTZmWjE0UkhTYzB1S3Z3YXFmZ2V4OUo4ckV2NisxRzlqVlMzdTNrOWJwdTA0MC83bXNxTnBJWjl6ZXVKQjh5ZWNndXZLVFc3Mkx5ZWRreGErNDE5VFZCRnFmVXc4N29uUTFyeHNYMk4yMTlxZjB2MjdSVWZTWjVNKzdyMk4wdnVBUFA2MnErbHRBVDdtdFpYU1VHVnpPdWJwa3FKQisxcm1sMWsvcHhJMHZZL3BLUGI3V3NhOWpVZkEwbmFzMENLV1d0ZlU3ZTcrVmhLMHNHVjByN0Y5alUxenNxZVhucGtzN1J6am4xTmxTWlNnM1BONndsN3BTMi8ydGRVcUMwMUhXUmVUNG1UMW45dlh4TmNXV3AxaFhrOU0xVmE5YWw5alYrUTFPN0c3TnZMUDVBTWozMWRoOXNrMTM5dkMxbnpwWlNlYUYvVDVob3A4TCsvK1RkT01hZTM1dGI4RWltc3VubDkyKzlTL0U3N21rYjlwWWo2NXZYZDg2VEQ2KzFyNnAwdFZXdGxYait3WE5xLzFMNG1xcjFVcTdONVBYYWp0R3V1ZlUzVlpsTDBPZWIxWTd1bHJUUHRheXJWbFJvUE5LOG54MG9iZnJTdkNZbVVXZzQxcjJja1M2cy90Ni94RDVIT3VqNzdkbUgrRFNsUFlqZEtLVWVzdGNCd3FVWmJaL29CQUFCdzBwV3o0N3pXdnoyM1NwSFdqRjZSb1BYeDlqK1dScld2cUZZUi9zVzY1dHNkS2ZwK1o0cHR6ZVgxUTNSbGc1QmlYYk11UGxQUHJyRC9nZGN5d2wrajIxY3MxalZTOFgwLytMNld6KzlyZVROcGM1S01YTFYrdFlOVUo4elBrWDRBb013N3RrS2VSZjI4Ym5JMWVrU3V4djhuU1RLMnZpcGoyK3Vsc2taeDgrUlpjb205b2NvOTVPNHlsVFdTUEw5VnRhK1I1QjRReXhwSm5zVVhTMGNYMk5kMG5pSlY2ZW56YTByenYrY3pjVTJaKzIrK3VOWmtKY3BZKzZCVXJhOWN0WWJaMTVaWE84Wko2WWVzdFFxdHBWclhPTk1QQUpTMFNoV2xZMTZDSlFCOFQ2V0tCYThwZzVqb0N3QUFTb3dudzN2d3ZXNTN5Y1ZyeVFBQUFBQlFLcFlmeWRDYW85YndkNWkvUzhQK0MyTURBQ1NsSDVaaVptVGZ6a3B5cmhjQVFPazV0bExHd1o5a3JMbFhuaFUzU0JueFRuZFU0b3kwZ3pLMmpiWFZYUzNma012bGNxQWpBQ2dGOWFPZDdnQkFXWEdHL250QTBCY0FBSlNZL2N2TnFkSTVoZGVVSWhvNDB3OEFBQUFBK0pwTWo2R1B0OWpEYWxjMkNGRjRBRThQQTRBazZjaGNlZWIza21mTlBWTEtick5Xc1kyelBRRUFTb1VSTnovN1JzeXY4aXpvTFIxZDVGeERwV0hUTTVLUmJpbTVvaTZUSzZLalF3MEJRQ2xvY0dZRyt3Q1VnRFAwM3dPWFlSaTVQN0VOWlZET2oza3ZyeC90RGdDK3FEei8rNTZXSUszN1ZqSThPWW91cWRYbFVuQmx4OW9DQUFCdzFKV3o0MDVlLy9iY0tnNTJBdUNFOHY3ZjVTOTdVdlhaMW1STHJYYW9XMjkwcVNRMzA3b0FRSkprckxwTnhzRXA1bzNJUG5KMyt0N1poZ0FBcFNkMXY0eERVMlZzZmw3eXBFbVNYRFV2a2V1c0R4eHVyR1FZOGN0ay9EdkFXblFGeW5YT2NybUNhanJURkFDVWhuMEhwSWVma0RJekMxNExvUHp5OTVQR3ZpSkZuWG0vOXpDeUFRQUFsSWc5QzNLRmZDVlZhMEhJRndBQUFBQktTMEs2UjkvdFNMYlZiMjhXUnNnWEFQNWpIUGd4TytSYnFZUGNMVjUydGlFQVFPa0tyaVZYOUoxeTk1Z3RWVENudVJ1eGYwb0pxeHh1clBnWmhpRmovY08ydXF2Umc0UjhBWlIvdGFPa1N5OXl1Z3NBVHJ0cTZCa1o4cFVJK2dJQWdCS1FzRmM2dHR0YTh3dVVhbmQycGg4QUFBQUE4RVZmN1VoUmFwYTExcWxxZ0ZwR0JEalRFQUNVUWNhZXlTZXZ1NnIxazhLYU9OZ05BTUF4WVUzbHFuMlZYSzNma2Z1Y2xWTEZzNXp1cVBqdC8xSTZ2dFphQzZ3aE5SamhURDhBVU5vdXUwaXFkV1lHL0FBVWd3YlIwcEJCVG5keHlseUdZUmhPTndFQUFNb1JRMXI3alpTV1lDM1g3U0ZWYisxTVN3QUFBQURnYTNZZXo5U2pTNjEvbVBtNXBIZTZWVkxWWUQrSHVnS0Fzc2Z6ZHpzcGRhOGt5ZDF6SVVGZkFFQzVaR1FteXBqYlVjbzRZcW03enZwUXJwcERIT29LQUJ5d2JvTTA2aVdudXdCUTJ0d3U2ZFhucEFiMW5lN2tsUGs3M1FBQUFDaGZZdGJaUTc3QkVWTDFWczcwQXdBQUFBQys2UDFOU2JiYTRMckJoSHdCSUJkWGczdWs5RGp6Um1nRFo1c0JBS0NrYkJ0akMvbXFjbmRDdmdCOFQ2c1cwdGVUcFc5K2tINmVKbm1ZandtVWEyNlhkUEVnYWRqbGt2K1ovYndvRTMwQkFFQ3h5VXFUMW53bFphVmI2ODB1a3NLam5Pa0pBQUFBQUh6TmdwaDB2YlV1MFZLckVPRFNlOTBqRk9UbmNxZ3JBQUFBb096ei9GYjE1SFgzZ0ZnSE95aytSc3BlR2Y5MGtveE1TOTExOW55NXdwczUxQlVBbEFHNzkwb3JWa3RidGtxYnQwcHhSNTN1Q0VCeHFGSlphdHBZYXRKSWFuK1dWSytPMHgwVkN5YjZuaUdXdlo5OXZlTWR6dldSbHhFalJpZ3RMVTNYWDMrOWV2YnNhZHVlbEpTa1NaTW1xWG56NXJyZ2dndE82UnhIang3VjZOR2oxYVpORy9YdDIxY05HamovenZyVTFGUk5tVEpGQnc4ZTFBTVBQT0IwTzBDeGV1S0pKM1RreUJGZGUrMjE2dDI3dDJYYlo1OTlwcGlZR0EwWU1FQ3RXN2QycU1QeW9hei8rMTVVKzViWVE3NFIwWVI4QVFBQVRyaHlkdHpKNjkrZVc4WEJUdUNyeG84ZnI4ek1UUFh0MjFkdDJyU3hiRnUyYkpuZWY5LzhJK1dXVzI1UjE2NWRuV2l4MUpXMy95NHpQSVltYjdGUDg3MitVU2doWHdBb0owN2w5Wkt0VzdmcW80OCswbTIzM2FhR0RSdGF0czJiTjAvVHAwOVhtelp0Tkd6WU1MbmQ3dFB1Y2R5NGNWcTNicDBrNWZuYVVXbjQ2YWVmdEdYTEZ2WHIxMC90MjdmM3V1YnJyNy9XN05tejFhcFZLNDBZTWNMcm1yaTRPTDM2NnF1NjQ0NDcxS2hSbzVKc0dRQ0tuYkhoTVh2SXQ4NE5oSHdCb0Y2ZGNoTUFCRkQrRWZURlNYRnhjWm94WTRZMmI5NnMwYU5IeStVcS9CUC9PM2JzVUdwcXFoSVNFcnh1Zi9mZGR6VnIxaXo5OXR0dmlvNk9Wb3NXTFlyYzM3Smx5N1IrL1hxdFg3OWUzYnQzTC9MK0plSExMNy9VVjE5OUpVbnExNitmV3JVcWU1OUxQMnJVS0IwOGVGQVhYbmloaGd6eDdZOWVTVXRMTy9ra25iZndLcXgyN2RxbG1KZ1lIVHQyekZKUFMwdlRqei8rcU1URVJJV0ZoUlU2NlB2WVk0L3A2TkdqR2o1OHVEcDA2SEN5N3ZGNGROZGRkMGt5dzhYUjBkSEZkeWVLd2E1ZHUvVDIyMi9ya2tzdVVjK2VQWXZsU2U3eUt2V29kSGlEdGVaeVMzWFBkcVlmQUFBQVgxYWNmd3RPblRwVjA2ZFBseVQxNnRWTDExMTNYWEcwV0tZOS9mVFRpb21KVWRldVhYWExMYmM0M1U2eDhYZzgrdU9QUDVTVWxLVFEwRkJiMFBmRER6L1U5dTNiSGVxdThFNkVjYnAzNzY2YmJycko2WGJLbko5M3B5byszZm9oYnRIaGZ1b1RGZVJRUndCUXRobmJYanQ1M2RYb1VRYzdLYnlpdmw2U2xaV2xNV1BHYU51MmJWcTJiSm1HRGgycUcyNjRRY0hCd1pLa24zLytXU3RYcnRUeDQ4ZDF6VFhYbkhaL1M1WXMwUysvL0NKSmNybGNxbE9uOE9HSnUrKytXMWxaV2JyOTl0dlZxVk1ucjJ0Ty9DN1F1SEZqUGZMSUkza2VLek16VTk5ODg0Mk9IRG1pcEtTa1BJTytodzhmMXZidDIxV2xpdmMzL0JpR29kR2pSMnZEaGcyNjk5NTdkZHR0dDJubzBLRzJkU2twS1RwMjdKZ1NFaElVSHgrdm8wZVBLaTR1VG5GeGNZcU5qZFhodzRjMVlzUUlOVzNhOU9RK1NVbEpldkxKSjlXM2IxLzE3ZHRYb2FHaCtUMDhaY2I0OGVPMVpzMGExYXBWUzZOR2pTclN2bDk4OFlWMjc5NnRybDI3NnJ6enppdWhEc3UzL2Z2MzY5bG5uNVZrZjExbDZkS2xtalJwa2lUeit4UVFFSEJLNThqNW10cU5OOTZvNE9CZ2ZmLzk5N3JwcHBzc1A4TmxBWDhmNU0rSVd5QWRubWt0K29WSlRaOXhwaUVBQUFDY0VvSytPR25ac21XYVBIbXlKR24yN05uRitzZjFYWGY5UDN2bkhSWFY5YlhoaDZHSUJjR0dIUld3b0ViRWhoVmJqTVp1RWx0aWpTMVlZb2t4R2hVN0duc3NNWllZWSs5b1RMQ0NNU3BxUkJTbDJLaEtWUlJwQWdNejN4L3p6WEdHbWFFb3FQbmxQbXU1Rm5QdnVYZk92VFBnM1h1LzU5MnUrUHY3RXg4ZnorTEZpL241NTUreHNMREk5WmpwMDZlVG5Kd3NYaWNrSklpZjE2MWJwL2NZRnhjWHZ2amlpOEtaZEQ3NDlOTlA4ZkR3SUQwOW5TMWJ0dkRqanorKzlybXVYNy9PdG0zYkFIQnpjNk5xMWFxRk1zZkl5RWdlUDM3TXMyZlA4aDc4LzJ6ZnZwMXIxNjVScVZJbGtTaFFveFpydG0zYmxxRkRoNHJ0YVdscFRKMDZGWGgvUmJRS2hVSVVMSE9LVjNPanNPNkhoNGNIcDA3bENLUTFDQXNMeTVmelFybHk1WEIzZDgvMy9BdWJreWRQa3BLaWF2OTUrZkpsYnQ2OHFiVi8xYXBWbENwVlN1ZTQ4UEJ3RWhJU3hMRnFsRXFsK0Z3eU1qSU12cStucHlmSGp4OS8wK2tMWEYxZDhmTHk0djc5K3pyN0dqZHVqS3VyS3dxRmd0V3JWeE1VRk1TalI0OXdkbmFtV0RHcE1HcUlpSXVBZGkyWmloK0FtZTdYUVVKQ1FrSkNRa0pDb29oNW5WaFFIMy8rK1NmcjE2OEhvRm16Wmd3Y09MQXdwbGRndG0zYnh2WHIxOS80UEowN2QyYkFnQUY1am91SWlDQW1Kb2FhTld1KzhYdStEc0hCd2F4ZHUxYnZQdlhpeVUyYk5uSHIxaTI5WTVvMmJjcllzYm90UTRLQ2draE5WVG05dG03ZFdtdmYzMy8vellNSEQ4VHJMVnUyMEt4Wk00eU5qYlhHRlVWczlzOC8vM0RqeGcyOSt6LzY2Q00rL2ZSVEZpNWNTUEhpeGVuVnF4Zng4ZkdFaG9aS2JucDZlSjZoNEdqNFM1M3RZK3VXZkFlemtaQ1FrUGgzb0h6NGRvUyszM3p6RFNrcEthOVZ4M2pUZW9teHNURnIxNjVseTVZdG5EaHhna09IRG5IeDRrVTJiZHBFYUdpb2VLYUlpWWxoM0xoeHVjNGxaeTQ4SjgrZVBXUDU4bGYzVktsVXNuVHAwbndMRGtOQ1FsQW9GRnJYbXhPMU1MZDQ4ZUs1bnN2THk0dUVoQVJrTWhtalJvMEN0QVdTYXA0K2ZRcEFZR0NnenZVUEh6NmMxcTFiTTNMa1NCWXZYa3hTVWhJLy8vd3pnWUdCdEdyVmluMzc5cEdjbkV4S1NncFpXZHB1bWZvSURnN1dFa21lT25XS3dNQkFnb0tDY0hSMEpEVTExZUJ6WUU3eStpeUtrdURnNEh4OUJqbVJ5K1Y0ZUhqdzRzVUxYcng0OFZxMXlEdDM3ckJodzRZQ0gyY0lkM2QzeXBVclIwUkV4QnZWWHRUblViTjQ4V0llUFhyMDJ1ZkxUYlNha1pGaHNLNlNuSndzOWltVlNwMWo4NHVwcWFrNHo1TW5UL2pqano4SUR3L24rdlhyZE9uU2hURmp4bENtVEJrcFBualBVU3F6VVFaTjE5bHVaRDhUSTFPcmR6QWpDUWtKQ1FrSkNRbUoxMFVTK3Y2SDJMVnJGNWN1WGNyWDJIWHIxbkhnd0lGY3h3d2VQSmdPSFRvWVBGN2Rra2xOWnFhcWwzdDhmRHpUcDArbmVQSGlLQlFLc3JPektWT21ESXNYTDlZYUh4RVJRV0ppb3Q3ekczS1hlUjJuNERmQjB0S1NQbjM2Y09EQUFZS0NndkQxOVRXNHdqd3ZYcng0OGRxQjk5S2xTd2tQRDllN0x5NHVEbEFWNHE1ZXZhcDNUTTUyVkhGeGNZU0dob3JQVEJPMVdEUG5hdDNYRmRHK0svYnUzY3NmZi95UjZ4aDFVcWF3N2tkQ1FrS2V6a2o1Y1U3S0taUXRMRFRGeWZBcVdheDVyeVpNbU1EKy9mdkZtTmpZV0ozelpHZG5GOG44bmo5L1hxak9VcW1wcVVSSFIrczlaNlZLbFFDVmMxbFFVQkNnU2tEcWE5dG1hV21wbGJqK3I1SVlEaWs1dmc0bTVsQzU2YnVaajRTRWhJU0VoSVRFZjRIQ2pnVnpzbnYzYm43NzdUZXRjMDZjT05IZytLSjBUNHFOalMyVWVLQng0OGF2ZGR6ang0L1p1SEVqWDMvOU5aVXJWMzdqZWVURnk1Y3ZEVjZ2T2liTTdaNVVxVkpGNzNZZkh4OEFyS3lzcUYrL3Z0aisvUGx6SWVoMmRIVGszcjE3UkVaR2N2andZUjF4ZDFIRVpqRXhNUWJQK2ZUcFU5TFQwN2w4K1RJS2hZSTJiYVNXSWJteEt5U05yQnhwcGJZVnphaGRXa29EUzBoSVNMeHJRa05EU1VsSmVhM09nSVZSTHpFM04rZnJyNyttWmN1V3JGNjltdEdqUjJObVpxWWxLazFLU2pMWXVWRk4zYnFHMjd5bnA2Y3pkKzVjRWhNVHFWQ2hBak5uenNUTnpZM1EwRkEyYmRxVTY3Tm5ZYU5RS05pN2R5OEFIMy84TWRIUjBmejY2NiswYk5uUzREM1Q5d3ltRmh3N09UbXhhZE1tM056Y0NBa0o0ZUxGaXhRdlhqeFhJV2VwVXFXd3NySVMvOHFVS1NOeXorbzVIanQyREZBSnMyMXNiUER6ODh2M3MxYlRwdTh1K2FyK1BscGFXaGJvT0c5dmIxRXpDUXNMeTFOWW5wTnUzYnBSdVhMbFFuMGVsY3ZsZ0xaNDlrM09vK2JSbzBkdmRENjFhUFhnd1lONGVYbHA3ZE9zVjdtN3Uyc1psR2pXa0NaT25LalR3ZlhMTDcvRTJkazV6L2VYeVdTWW1abVJtWm1KaVlrSlAvMzA4UDJESFFBQUlBQkpSRUZVaytoMGV2YnNXU0lpSWxpL2ZyMFVIN3p2UE5vT3FUa01iNHJYZ2hxNkMwTWxKQ1FrSkNRa0pDVGViNlFNNzM4STlXckcvSkNhbXBybjJOT25UN052M3o3ZzFXclIzYnQzYy96NDhRS0xHYTJ0clEyT0hUaHdJTTJiTjJmcDBxVkNlTmlxVlNzKytlUVRFWnorOHNzdkJBY0hHenpIbTdCcTFTcTlqcDlxTkpOcjY5YXRNN2g2dVUrZlBuVHYzdDNnZVRRVEFHWm1aZ1dhWTM2U0JZbUppUVlUZ1liYVVmMHY4L1RwVTdGSzN4QTVrekp2U3BzMmJhaFlzU0tnYWlNVUh4K1BrNU1UN2RxMUExNDVMN1J1M1pxR0RSdnFITy92NzgrMWE5Y0tkVTZhYUlxVE5kRzhWenQyN0NBaElRRUxDd3NtVDU2TWtaRVJTcVdTOWV2WDgrTEZDK3pzN0lSYnQwS2h3TlhWVlp4SC9mM2JzbVVMZS9ic3dkcmFtdmo0ZUszM3lwbVEwbXpQWm05dlQ3ZHUzUXpPLzhxVks3eDQ4UUlMQzR0OEpYWTBFNm90V3JUQXhjV0ZIMy84RWJsY2pvMk5EWUdCZ2NKbEd3ei9YYlN5a2xZOEt4WHd5RWQzZXpWbmtFbFBHaElTRWhJU0VoSVNSVVpSeFlMcDZlbXNYYnRXcDVpY2x4dFZVYm9uZGUvZUhVZEhSMERsSG5iMjdGa0dEUnFrazA5UXgxVzFhdFdpVjY5ZUFQajUrWW1GenkxYXROQTVkM3A2T25QbXpNSFoyWmtQUC95UU1tWEthTzFQU1VuaDY2Ky9Kams1bWVuVHA3TnExU3F0ZUtLb1diQmdBVEtaakNWTGxwQ2VucTZ6djFHalJuVHUzQm1BczJmUEVoQVFvUGM4Q29VQ2IyOXZBRHAwNklCTUpnTlVpNDFYckZoQlltSWk1dWJtZlBmZGQzaDVlZkhMTDcrd2ZmdDI2dGF0cXlXUUxzcllyRzNidG5UczJCRlFMYnowOS9jSDRONjlleWdVQ2tBbExpcksyUGpmeklPa0xDN0ZhUzlTTnBQQlVMdC9Sd3R3Q1FrSmlmOTExQVlmT1VWM0JhRXc2aVV0V3JUZ2wxOStZZTNhdFN4ZnZsd0lCa2VNR0lHZG5SMHBLU244OE1NUGdNcFpzMHFWS3R5K2ZadERodzRCR0RRN3ljakl3TTNOamZ2MzcxTzZkR25jM2QycFdiTW1DeFlzWU5hc1dadzRjUUlMQ3d0R2poeFpvR3RPU2tyaTIyKy8xZHFtemxlSGhJVG9DRVhWM1E4OFBUMkpqbzZtUklrU0RCOCtuQVVMRmhBWUdFaFlXQmh6NTg3Vk91Ymt5WlA0K3ZwaVoyZkg1NTkvcnJWUFU5aHNiVzNOMnJWcldieDRNWmFXbGt5YU5JbXFWYXRTdW5ScExDMHRLVjI2TkFFQkFWeThlSkVWSzFiazJkbnlyNy8rSWpZMkZpTWpJNFlNR1FLQXJhMnR6dnh5c25YclZtSmpZd3Nzc2kwczVISzU2QnlTVzMwdkoxbFpXZXpldlZ1OGZ2YnNXWUU3a0NRa0pOQzBhZE04TzQzY3YzOWZkQ05zMkxCaHJnTDdraVYxT3g4TUdqUkl5NTNYRUpHUmtadzRjVUpuKy9qeDQwbExTek40ZjU0L2Y0NWNMcWRFaVJKNk95U0NxaHZIMHFWTHNiUzB6RFh1aTRxS01yZ3ZMQ3hNWjV1Zm54L2J0MjgzZUl3bWFwZnFYYnQyOGZ2dnZ3T3Z6RjVpWTJOeGRYV2xYYnQyVW56d25xS1VKNko4c0V4bnUxSDlGUmdaR2VzNVFrSkNRa0pDUWtKQzRuMUdrdC84aCtqWHI1OElvTzdldmN1ZVBYc0tmSTR2di95U1dyVnFBU3FoYjg3QThzbVRKeng1OGtTOHJsZXZuaWcyNmVQbXpadkNUY1lRMWF0WHg5SFJrYjE3OTdKNTgyYU9IajNLbFN0WE1ETXpZODZjT1FDVUxsMDYzOWZ3NE1FRFRwMDZCVURmdm4ycFhyMTZydU1OT1g3cUl5WW14dUMrNTgrZkE0YUZ3NXFyNUwvLy9udWQxcGc1MFd4ejlmbm5uNHZ6NTJUbnpwMGtKaWJTdkhseldyVnFwWGRNUVJJeGhVRkJQNE9pb0ZPblRuckZ0Sm9VNUh1Vkh4d2NISVNMd3NtVEo0bVBqOGZPems0VW45V2ZsWk9URTMzNzloVnRuYnAxNjBhL2Z2MEFpalJaVWF4WU1TMUhoVjkvL1pYazVHUnhyMkppWWtReTE5WFZsZmJ0MndPcVFySjZCZjdFaVJPMWlzWDZmbmZVem1Jdlg3N1UrWjNKbVpEUy9MMXdkbmJPZFpYNXBFbVRlUEhpQlJVcVZPQ2JiNzdKOTNXRFNnUlFxMVl0SWU2MnNiRmg5dXpaV2kydnZ2amlDMnh0YlFHVjY4RGx5NWNCVlp1by96cHh0eUV6aDlGMDhYSlF6ckM1aDRTRWhJU0VoSVNFUkNGUUZMRmdXRmdZaXhjdkpqSXlFb0FCQXdaZ1kyT2pNMDR1bDNQZ3dBSFI1YU55NWNvaXRpa0ttalJwUXBNbVRWQW9GSGg2ZWdKdy9QaHh2dnJxSzYxRnRRY1BIaVEyTmhZWEZ4ZDY5ZXJGeTVjdnhTTGxoZzBiNm5VOU8zVG9FUDcrL3ZqNysxT2lSQWw2OU9paHRiOVVxVkpNbmp5WkpVdVdFQjhmenpmZmZNUHExYXZGUXM2aXh0blpHV05qWTUwOGdmcXpyMSsvdnJnSHdjSEJCb1crdDIvZkZvSWc5WUpUZ1BYcjEzUDkrblVBcGs2ZFNvVUtGZmowMDArNWZQa3lkKy9lWmRHaVJheFlzVUxFUTBVWm05blkyT0RpNGdLZzVVU3Q3clFDcXB5Sk92ZDA1Y29WTFhGUG1USmxXTFpNdDVEOVgySEx2VlNkYmYxcUZLZE1NZGs3bUkyRWhJU0VSRTdVb2pSMS92UjFLSXg2U1Z4Y0hQUG16U01rSkFSUUdZOE1HalNJTDc3NEFuaTFjQXBVenhaOSsvWVZ6cmcyTmphMGJkdFc1NXpKeWNtNHVia1JFQkNBdGJVMVM1WXNvV2JObW9DcVc4Q0NCUXVZUDM4K2UvZnV4Y2pJaU9IRGgyc0pubzhjT2NLWk0yZUFWL2RwMjdadDdOKy9uMkxGaWhtczBhU25wK3ZzUzBsSklUazVXWFNtR0RKa0NCRVJFYUlMWlZSVWxFNTlUQzBjam82TzFsczdHejkrUE1lT0hhTkhqeDQwYTlhTWhRc1hvbEFvTURFeDBSSUdoNFNFc0hQblRoUUtCUnMyYkdEV3JGbDY1NjIrVHZWemF2djI3VWxKU1dIMjdObDg5dGxuSEQ1OFdDczNuUlAxTTExaDF6RHlTMFJFaEJDQUdoS3A2c1BEdzBQRUQvMzc5NmRHalJvRmZ1OWF0V3BoWTJQRDZOR2pEWTVKUzB0ajdGaVZXMm5UcGsxWnVIQmhnUTEyT25Ub2tLK0ZqTmV2WDljcjlBMEpDUkhmNWR4SVMwc2pMUzNONFA0U0pVclFyMTgvbmJrOGZmcVVIVHQyQURCMDZGQ3QyT1R1M2J1aVMrUFVxVk4xNG9qRXhNUUNPL0FtSkNTSTc1MGF0UVA0b0VHRGhGQmRILy9HK0VEV05YZWpvSDhORDl3aEswY1gxdklmWWxSZWY4ZGVDUWtKQ1FrSkNRbUo5eHRKNlBzdm9Xa2hkTSt3dGJVVlJSa3pNN1BYRXZvMmJ0eFlDQlhOemMxcDBxUUpBSnMyYlVJdWw5TzVjMmNhTkdqQWdRTUhpSXVMbzNyMTZyaTR1TEJzMlRJbVQ1NU0xYXBWU1VoSVlPWEtsYmk2dWlLWHk0WFE5OUtsUyt6YXRVdThsMXJndDNQblRvNGVQYW96bHdzWExnZzNJWFZpNE8rLy94WXIxYWRNbWFMVG1ncFU3VGJWcTA3YnRHbVRwOGkwVzdkdTRqcjFjZlRvVVpLU2txaFZxNVlRUHVwRDdUeVVIK0Z3UkVSRXJ2c0JURXhVdjc0VEowN00xWGsyTlZWVjVIbnc0SUZPRUs3SjQ4ZVArZlRUVC9OODM4S2dvSjlCUVhuMDZCR0xGeS9XMmE1MlRBQlZnZE5RaTF0WFY5ZlhidWRhbUtqZHVYTDczQW9UVTFOVHJjTDgvdjM3U1U1T3BtSERodlRxMVlzcFU2WUFLc2VKdzRjUGMvandZZUNWd04zWTJGaTBldDI4ZVRNeW1VekxlV0R0MnJVa0p5ZnoyV2VmNGVEZ1FIUjBOTC84OGd0T1RrNWlaZjAzMzN4RGlSSWxXTDkrUFltSmlXSmxlRUY1K2ZLbFFYZHRRNmlGdXhVclZtVG56cDJrcHFaaWJtNU9yVnExQ0E0TzV0aXhZNHdaTTRiYnQyK0xzUzFidG1UVXFGR3ZOVWMxaGZIMy9WMlNsUTR4ZnJyYmE3VFQzU1loSVNFaElTRWhJUUVIT3haT1I1WENqZ1d6c3JJNGNPQUFlL2JzUVM2WFkyNXVUdCsrZmJsLy96NDlldlNnU3BVcWdDcXV1bno1TWx1MmJCR3hlSzlldlJnN2Rpem01dWFGY20yNUlaUEpXTDE2TlpzMmJlTGt5Wk9zV2JPR3k1Y3ZNMjNhTk1xVkt5ZGlDSFhNdkdIREJwNDhlWUtSa1JGZmZmV1Z6dm1lUFh2R3dZTUhBVlhlNU9PUFA5Yjd2bXJ4eGRxMWE0bVBqMmY2OU9tc1diT0c4dVhMRjlHVjVrNXNiS3hZUkp4ZmdZUzYyQSt2WE11MmJ0MHFoQWtEQnc2a1U2ZE9nQ28rbkQ5L1BoTW1UQ0FoSVlGcDA2YXhjT0ZDR2pWcVZLQjV2azVzcGcvTm9yNW1UaVVsSlVXck5YRitYTmYwVVZpL2wrK1M4ekVaUktSb3g5RGxpc25vYlZQMHY1Y1NFaElTRXZsRC9aeVNINkZ2VWRWTHJsKy96ckpseTBoS1NxSllzV0pNbVRLRjl1M2JZMnBxU254OFBELy8vRE1YTDE0VTUvM3JyNzk0OU9nUmxTdFh4dHJhbWtHREJ1bk1Qenc4blBuejV4TVZGWVdqb3lQZmYvKzlUdWVJNXMyYnMyTEZDaFlzV01DZVBYc0lDd3RqeG93WjRwbms2ZE9uT25XVCtQaDQ0dVBqc2JhMjFqS29VRit2djc4L2xTdFhwbi8vL2xyN2F0ZXV6UysvL0NLNldwdzZkVXByNFZkRVJJVEJHczNMbHkvMTdqdDY5Q2crUGo1Y3ZueVp6ei8vbkdIRGhvbm5UVTNzN093WVBIZ3dlL2Jzd2R2Ym15Wk5tdEMxYTFlOTczWDI3Rm5DdzhPUnlXU01HREdDTld2VzRPL3ZUMFJFaERETHlJdDNKZlJWaThRQjd0eTVrNjlqWW1KaWhQZ2F3TmZYbHhzM2JoVG9mZGV0VzZmVkVkQVFtelp0RXZld2Z2MzZCUmI1RmliMjl2WmFoaWFheE1mSFU3VnFWYjF4WFlrU0pVUU5xMTY5ZXRTclY0L0l5RWcyYmRyRXNHSEQ2TnExSzVVcVZlTGd3WU9pWHFGRzh6dDg2TkFoY2YyYk4yOEdFTis3L0hEa3lCRVNFaEpvMXF5WndWcXB2YjE5dnM0Ri81NzQ0SDhCWmNvOWxJOTJhRzgwTXNISXdmM2RURWhDUWtKQ1FrSkNRdUtOa1lTK0VxeGF0VW80dytvak5UVlY3NnJqeG8wYkN6SGtsaTFia012bE5HclVpTzdkdStQajQwTmNYQnlKaVlsOCsrMjNSRVpHOHMwMzM3QjE2MVptenB4SmVIZzRreWRQMW5KVVRVcEswcHRBVVNkejlKRnpmSEp5TXNuSnlZQXFXQ3dNdW5UcGt1ditjK2ZPa1pTVWhJMk5qVmp4bmh2T3pzNmlRS3JKZ3djUFJITEVVSXVidTNmdkVoNGVqcW1wcVZqdEhob2FtbXR4VjAxdTdWcmgxWXIxOTVWTGx5NXgrdlJwSGp4NHdJc1hMeWhXckJnVktsU2dldlhxdEdyVlN1dHp5c3pNekZOTS9mVHBVNFBYckM2SVMyZ3pjT0JBM056Y0REcjFabWRuYTIwM01qSVNLNjBCZnZycEowRDFuYjEyN1pwSVBLdEZ2cVZLbGFKcjE2NFlHUm1KUkd4bVppWnIxNjdGeE1TRXZuMzdVcTFhdFR6bkdSVVZ4UmRmZk1IbzBhUDUrT09QODkwS1Q5M0s5OE1QUDZSUm8wWXNXN2FNT1hQbVlHdHJ5NHdaTTNqdzRBRnIxNjRWNDN2MzdzMzQ4ZVBmeUlIamY0SEhWMEdScGIydGJHMG8rWGFOd2lVa0pDUWtKQ1FrL25NVVppeVluWjNOdEduVGhCREUxdGFXS1ZPbXNHREJBaElTRXZqNjY2OVp0R2dSOGZIeDdOdTNUOFN1VmFwVVlmTGt5Ymt1amkxTVFrSkMyTFp0RzhPR0RXUGF0R20wYU5HQ2xTdFg4czgvL3pCbXpCaXhDQmxVUWwrRlFvR0Rnd01oSVNGODhNRUhXbTJYMWV6WXNZUDA5SFJBdGVnenQrZjdIajE2a0pTVXhQYnQyNG1OamVXNzc3NWp6Wm8xUlM2d0dEOStQSUJ3K2twT1RtYmh3b1ZrWjJkamFXbXA1YzZyYmc5OTdkbzF4bzRkUzNaMk51M2F0YU43OSs1YW9wMk1qQXlXTGwyS3Q3YzNvQkpyNTNSRksxZXVIRC84OEFQZmZmY2RDUWtKZlBmZGQzeisrZWNNSGp4WXI3QWxKNjhUbTNsNmVvcWl2VG9YOU9USkUrSFk5Y2tubjFDalJnMDhQVDI1ZCs4ZURSbzAwT3F5OGpiRTV1OGpHZGxLZG9mb09zRU5yMTBDVTlucnQ0ZVhrSkNRK0s5Z1pQZnRHNS9EeDhkSFM4U29qOHpNVEFDOHZMeTRkZXRXcm1QYnRtMWJxUFdTNU9Sa3RtN2RLaFk0VmFsU2hmbno1MU90V2pWdTNyeUpsNWNYRnk5ZUZNOVNQWHIwd05iV2xvMGJOeElTRWtKSVNBaDE2dFFoTFMyTnFLZ29xbGF0Q3FqKzc5NjBhWk40bmtwS1NzclZ4VmI5RE9IajQ0T3JxeXN6WnN5Z1ljT0d1TGk0aUxySit2WHJVU3FWZE92V2pUcDE2bUJoWVVHSER0cnVrK0hoNGZqNysxTzJiRm05WFNXc3JLekV6K3BPRlFDalJvMGlPVGs1WDgvUk4yN2N3TlBURXlNakkvcjE2MGQ0ZUxody9BME1ET1Q3NzcvbjBLRkRPbUpWdGRNdHdNOC8vNndselA3b280LzQ5Tk5QU1VsSllmdjI3WURxT1N3Mk5oWi9mMzlBNVg0cWs4a01tbUJrWjJjemYvNThBQ3d0TGZPOGpxTEExOWRYL0J3UUVFQktTa3F1enI1eXVSeDNkM2N5TWpLUXlXUTBhOWFNZi83NXA4RHZteCtIM1BQbno0dU9rb0RvUmxoUUZpMWFsQzlSY1c1dXZBQVBIejdNZFgvT0xvZUdVQ2dVTEZ1MmpBY1BIdURyNjB1dlhyMG9WNjVjbnJXd3g0OGY2MnlyV2JNbU5XdldaUHo0OFFhL1o5YlcxaXhhdEFnZkh4OFNFaEtvVTZlT0VOWDcrdnJ5KysrLzA3dDNiNW8yYlpydkdvd1VIN3hkbEVIVEFlM2ZHYU1hWXpFcVlmdHVKaVFoSVNFaElTRWhJZkhHU0VKZkNUWnMySkJyTUpXZndEa25TNWN1NWVuVHA4eWNPWlBJeUVoa01obWpSbzNDd3NLQ2FkT200ZWJtUm1KaUlyNit2c3lkT3hjWEZ4Zmk0K05adEdnUm9FcnluRHg1RWhNVEUrYk9uY3ZseTVkRjJ5WlhWMWNkb2V5dVhidTRmLzgrelpzM3AzZnYzZ0Q1YXFuekxoZ3dZSURlN1JzMmJDQWtKSVRpeFlzYmJGMnpjZU5Hd3NQRHRaSUxFeWRPSkRzN0d5OHZMOUY2U2szWHJsMnBXN2N1MmRuWmJOeTRFVkMxRzFJNzhOeStmWnUvL3ZvTFVLMXl6MGxjWEp4V2l4dEFGSWd2WDc0czNJUGc5YjRuK1VHcFZMSmt5Ukl1WExpZ3RUMHJLNHZVMUZUQ3c4TzVkZXVXUVVGMi8vNzlxVnk1Y3A3dms1YVd4clp0MjNJZDg2YjNRelBacTA2dW5EMTdGajgvbFIycU90R2JrL3dtU2Q0VXpmWm84S3I5MTk2OWU0WHprNE9EQTU5OTlwbmU0ME5DUWtRTE4xQWxqMzE4ZkFnS0NpSWdJRUNjVDMyOURSczJwRW1USnV6Y3VSTkF0Q2FiTUdHQ1dOR2RuSnhNVkZRVXQyN2RvbXpac2xwdDBBeVJrWkZCUmtZR2E5YXM0ZXpaczB5Yk5pMVAxK2pIangrTGhHK0RCZzFvMHFRSnk1Y3ZKemc0R0E4UEQ3M3V6eGN1WE9EcDA2ZlkyOXRUbzBZTjdPM3Q5WXI0LzVkNW1RQUo5N1czeVV5Z211RXV2aElTRWhJU0VoSVNFb1ZFWWNhQ3hzYkdUSjA2bFRsejV2RGhoeDh5Wk1nUVRFMU5XYjU4T2Q5Ly96MXhjWEZhTG1wbHk1Wmx5SkFoZE8vZVhhY05iRkdoVkNyWnNHRURBUUVCK1ByNjBxbFRKOGFPSGN0UFAvM0VnZ1VMY0hGeG9XTEZpaUt1S2xhc0dES1pqSjQ5ZTlLelowKzlCZXlnb0NCT256NE5xTVEwK2Vuc01uandZSjQ4ZWNLSkV5ZUlqSXhrMXF4WnJGaXhnaElsU2hUdUJXdVFzM2l2WG9Bb2s4bVlPWE9tVm82Z1hidDJIRGx5QkxsY1RsaFlHS0FTN0I0NWNrUXJUblZ6Y3hPaWgxYXRXaEVZR01pNGNlT1lOMitlVmx4VG8wWU4xcXhadzZ4WnM0aUtpbUxuenAyOGZQbFN0RUxPamRlSnpmUUowOVg1Z0dMRmlqRnk1RWpNemMzeDlmWGwzcjE3MUtoUmcrN2R1K2M1bC85MURvVy9KRm11MU5ybVlHbEN5d3J2enIxT1FrSkM0dCtFa2YxM2IzeU81T1RrUEFWM2FsNjhlSkduK0hEa3lKR0ZXaS94OGZIaHp6Ly9CS0JaczJiTW5qMmJPM2Z1TUduU0pESXlNc1N4Tld2V1pQanc0YlJ0MnhaUXVhSCsvUFBQK1B2N2MvLytmWkVESHp0MkxEZHYzdVQ2OWVzWUd4dGpabVpHWm1hbWVQN0lDNWxNUmt4TURGT25UcVZqeDQ2TUhUdFdkR2pjc0dFRFNxV1NKazJhWUd0cmk3dTd1M0RrVmFNMjhRZ0pDZEhKMlFPMGFOR0M2ZE9uVTZwVUtWYXVYRWxLU2dvdFc3WVU1ak5aV1Ztc1c3Y09KeWNuT25ic0NLamNZZ01EQStuUm93ZTllL2NXT1hFbkp5Y2FOMjdNeG8wYldiUm9FWDUrZnR5NmRZdlRwMDhURXhPVDYrZWUwMTFVUGU5OSsvYng3Tmt6QUs1Y3VjSzVjK2NBbFVCWkxRQTJoR2Jud3BVclYxS3NXREVoSUg0YlpHVmxjZjM2ZGZFNk96dWI4K2ZQNnhWY3E5bTJiUnQzNzk0RjRQUFBQNmREaHc0R25ZNXpJeS9ocmIrL1A4dVhMOGZjM0p6czdHd2g2RDUvL2p6WHIxL0gxZFZWTEl6TGkvd0tjQTJoampQV3JGbWpVOThDVlllTitQaDRLbFdxSkFUNW1vd1lNWUsrZmZ1SzF6S1pqSlVyVjdKNTgyWThQVDFGVjQ3Smt5ZHJtVG1scEtUd3h4OS9hQWw4VFV4TVJPY09UVUpDUWd6Vzl0Um1TdXI3cFdtUWMrYk1HYTVjdWNMdDI3Zlp0MjlmdmgxNi8wM3hnZUwwcTg0dHNxN3Z0MUdTWHVJOTRma1Y3VzJtNWNCdXhydVpqNFNFaElTRWhJU0VSS0VnQ1gzL0pkelk4dXJud203em50L0VTMzd3OHZMaS9QbnpPRGs1Y2VMRUNaNCtmWXFwcVNsejVzeWhkZXZXZ0Vvb3VINzllbWJQbmsxa1pDUkxsaXdoTXpPVER6LzhFR3RyYTVSS3BXaEo5Y0VISDlDNmRXdGF0MjZOdmIwOVAvMzBFL3YyN1dQMTZ0VmF3ZCtCQXdjQXFGeTVNaTFidGl5MDYzbWJxRVdRdWEzQTFpeFlxbEVIckIwN2RzVEx5NHVUSjA4S2Q2WFRwMCtUa0pEQTk5OS9MNHE3M2J0M3g4bkppY3pNVExGNnYySERobnFEZkxsY2JqQkpwZWtHVUpUOC9mZmZXa21Rdm4zNzR1RGdnSW1KQ2VIaDRadzllelpYQjk3V3JWdHJPVWNiNHRteloza0tmZC8wZnVoTDltb21kWE91TEZZbm9kNVc0VnhmZXpUMWRuVUNza0dEQmxvdXZacmtUT1lrSlNXeGN1VktuWEhObWpXalk4ZU9XRmxac1hyMWFrQ1ZMRXBQVCtmNjlldU1HVE5HdEZPS2lvb1NyZVlxVktpUXIrdXd0TFNrV0xGaXhNZkhFeEFRd0xoeDR4Z3laQWdEQnc0MGVDOHJWcXlJalkwTmtaR1JMRjI2RkNNakk1MTJXbFdyVnRWSzdyMTQ4UUlmSHg5OGZId0FHRDE2TkFNSER0UTVkL3J6TEtLdUpKUCtYUC9LK0hlSmFVa1oxbzFLWW1XYnR6T0JQaUl1Nm02cjVBU21SYWR4a0pDUWtKQ1FrSkQ0MXpQZy9EUHg4OEdPWlhNWm1UdUZIUXZXcWxXTFhidDJJWlBKUlBIKy9QbnpXa1hWWXNXS2taR1JRZkhpeGZuamp6K0lqbzdtaXkrK3lOVzlxN0F3TWpKaStmTGw3TjY5bXdNSER1RHQ3YzNWcTFjWk5Xb1VHelpzd05UVUZLVlNLUXJTT2VPVG5MRkFXbG9hUzVjdVJhRlFZRzV1cmxjZ29vOTkrL1poYkd4TTQ4YU51WFhyRnZmdjMrZmd3WU9NR0RHaWNDNVVEd3NXTEVBbWs3Rmt5UkxTMDlOcDM3NDlkKy9lWmVyVXFUUnQybFJycklPREExdTNic1hmMzUvTXpFeE1URXl3dDdkbjA2Wk5XdVBHalJ2SEw3Lzh3dENoUTZsZnY3NFE3bW9LZlR3OFBEaDE2aFRWcTFkbjA2Wk4vUGpqanp4Ly9weVJJMGZtYTk2dkU1dTFiZHVXbUpnWVFrSkM2TktsQ3kxYnRpUThQSnhyMTY1aFkyTWo0bWIxNS93NkRsMlp3WGRJOWRpdnRTMHc4WldyWHdNcncxMnYzZ1lsK3czQ3pPR0RmSTkvbXA3Tm40L1NkYmFQcVZ1eU1LY2xJU0VoSVpFSHRXclYwcHNiVkpPYW1pcUVvOVdxVmFOTm16YTVucy9lM3A3eTVjc1hXcjNrZ3c4KzRPN2R1emc1T1RGbXpCaGtNaG10V3JXaVg3OStuRHQzamxhdFdta3RETk9jeDhxVkt3a0pDZUhNbVRQNCtQalF0R2xUL3ZyckwrN2Z2NCtKaVFtelo4OG1QVDFkUzlBS2NQandZZUxpNG1qWXNDSHQyN2ZYMmxlNWNtVzh2YjN4OXZibS9QbnpXRnBhTW1IQ0JKMzdrSkdSa2F1UU5qMDlYZTkrUjBkSHVuYnR5cEVqUjBoSlNVRW1rMmt0VkxwNzl5Nm5UNThXWXN5T0hUc1NIUjFOYUdnb2lZbUp3bndDWG5WOUxGV3FGTzd1N3F4ZHU1Wm56NTR4Y09CQXJsNjlTdjM2OVEzT0x6TXprLzM3OXd2SDR3OCtVUDBmWDdic3F6aEE3VkpxWVdIQmlCRWp0THJLNVlVNlgvMDJPelpldTNaTjFHUk1UVTJSeStYOCtlZWZ1UXA5TmVPRnk1Y3ZpNXg2ZmpFMk5oWWRBdzBSRmhiR3ZIbnp5TXJLWXNhTUdheGZ2MTdVZEU2ZVBJbGNMc2ZQejQ4cFU2YmtxNDQ0YU5BZ1VhY0FsWUhKbFN0WGtNbGt1THE2aXUyUmtaRkNkS3VQcVZPbk1uWHExSHhjcFdFeU16Tlp2bnc1elpzM0Z6SEFoZzBibURWckZrNU9UZ0RFeE1SdzlPaFJUcDA2SmI1dnBVcVZvbWZQbnZUdDIxZnJXbkl5ZVBCZzRkSWRGQlNFcDZlbjJLYytUbDNEVEV4TUZOMFJ1M2Z2bm0rUkw3eS84Y0g4di84aEprVzd6cWg4TmtYOGJPUjV2c0RuTEN3cWx5ckpmSmNXQlRwR3FaQ2pETloxVmplcU13Y2prNktQM1NVa0pDUWtKQ1FrSklvT1NlZ3J3YXBWcTdSV2UrWWtOVFZWYjZ1bGMrZk80ZVBqdzhPSEQwWFFlUHYyYlFDUkFMR3dzR0Rod29VNlFzdEtsU3F4WnMwYVpzeVlRVWhJQ011WEw4ZmEycHBHalJyaDRlRWhWb1dyMjhBQTlPdlhqK2pvYUk0ZE84YjA2ZE5SS0JTVUxWdVdyS3dzNGNTWlV3Z1lFQkRBNWN1WHRiWTlldlJJL1B6bm4zOXFyVHdHVmV1a1dyVnFhVzNMclgxTlhGd2NvR3BWWTZnd1dMTm16VnpiVlFIQ01iUmF0V29HeDZnTGJtWm0ybzRzOGZIeHVMdTcwN2h4WTc3NjZpdU1qWTM1NDQ4L3VIRGhBalZyMXVUNTgrZGlyRnBJbkpLU1F0T21UYmx3NFFLVEprM1NPbC83OXUyeHNiSFJPNGVEQncrU2xwWkc3ZHExdFpLUm1abVpXbTZ1YXQ3ME04Z3BSRy9mdnIzNFBybTR1REJreUJDZDFsaUZUV0hkai9yMTZ3c1hyUDM3OXhNZkg0K1RrNU5vcy9ycnI3K0szeVZBL0Z5eTVOc3B6bW0yUndPVmtGWHRRRHhpeEFoS2x5NU5lbnE2d2U5NXpoWlY2c1JRVG5yMDZFRmlZaUlMRnk0a0l5TURjM056Rmk1Y1NKa3laVmk1Y2lYMTZ0WER4TVNFL2Z2MzQrWGxKUVRQK2x5bjlWR3VYRG5XcmwzTDl1M2JPWDc4T0hLNW5GOS8vWlhMbHk4elk4WU1hdFNvb1hPTXFha3BreWRQNXB0dnZpRTVPUmw3ZTN2TXpjMXAwS0FCVGs1T3RHalJBb1ZDSVJ5RjE2MWJ4L1BuejdsMTZ4WkJRVUZFUjBjYlhDV2VHSkx4WG9wOEFlU3BDaEtDMDE1TDZQdnNBYVRtNkJKb1Znb3FOZEkvWGtKQ1FrSkNRa0pDb3ZBcHpGancyYk5uK1BuNWNlM2FOYTVmdjY2MW9OTEJ3VUcwZGM3SXlDQXFLb3B5NWNvUkhSMk51N3M3V1ZsWnlPVnlzckt5YU42OE9jT0dEU3VTNnpVMU5XWGt5SkcwYjkrZVZhdFdjZi8rZmRhdlgwK1pNbVZvMTY0ZEtTa3B3dUVzTDZldWRldldpVVdGcnE2dVZLcFVLYy8zUDMvK3ZIQlljM0J3b0U2ZE9qUnUzTGpJcmxlTnM3TXp4c2JHb3ZqdDUrZEgrZkxsMmJKbFM2N0hOVzdjR0ZkWFYxYXNXSUZjTHFkTW1UTGlPMkZyYTh1dVhic3dOVFUxdUFBOElTRkJDR2VLRnkvT3pKa3p5YzdPenZkaTFJTEdacmEydG5UcjFvMWp4NDRCS3NHVWk0c0x0MjdkSWlzcmkvdjM3NHQ0TkRvNkdnQnZiMitkMXVlZmZQSkpyZzV4YWFkL0ovTnVnTlkyeldnek16WmZsMWRrS0QzMlViWUFRdC90RDlMSTFqYnpwVXVWWWxRcitYWVdEVXRJU0VqOEw2QU1XUzUrTm5wTnQ4TTZkZXBRcDA0ZGcvdDlmWDJGMERjek01UFJvMGZuNjd5RlZTOHBXYklrNjlldng5VFVsS1ZMbDJwMU1DdGR1alNCZ1lFNlhTSnk0dUxpd3E1ZHUxQXFsY1RIeHpONThtU21UNTlPczJiTjlJNzM4dklpTGk2T0dqVnFhRG1UcW1uUm9nVVZLbFRBMzk5ZmI3Y0FMeTh2bmo5L1R0V3FWWE4xcTEyM2JoMEFkZXZXRmM4QXRyYTJSRWRIczJQSERnRDY5T2xEOWVyVlVTZ1UzTHQzanoxNzl0Q3RXemM4UFQzNTRZY2ZLRmV1bkhBMk5UWTI1dGl4WXlpVlNrcVhMcTBsVWpZMk51YWJiNzRoSXlNREl5TWpXclZxWlhCZWNybWNCUXNXaUR6L3FGR2poQ0ZPdTNidE1ERXhJU1VsUmN4eDRzU0pPRG82TW03Y09EWnYza3ovL3YycFY2OGVvSEpRdlhidEd0YlcxdUo1Nk5HalIrellzWU1SSTBhSTg3NE5EaDA2Skg3Kzhzc3YyYng1TXlFaElWeTdkZzFuWi8ydDN0cTNiOC81OCtleHNyTGl6cDA3Qlg1UG1VeVc2LzZBZ0FEYzNOeElUVTJsYjkrK2RPellrZlhyMXdPcTcwS1hMbDNZc21VTENRa0p6SjA3bHk1ZHVqQisvSGlkQll0MTZ0Umg1ODZkTEZtRmZzTTJBQUFnQUVsRVFWU3loS2RQbjlLaFF3ZlJQVFE5UFowclY2NWdiR3lzODMzVzdINml5Ylp0MjNUcVh3WEYyZG1ackt3c0xseTR3SVVMRnpoMzdoemZmdnN0ZS9mdXhjVEVoT0RnWUE0ZE9zVGx5NWZGZDdoU3BVcjA2OWVQN3QyNzUwdjQycUpGQzFGM016WTIxaEw2cWp0bXhzVEVBSERzMkRIa2NqbG1abVlGZHBGK0grTUQzNWg0L25pZ0x4N1NpQkJpNHZYc2Yzc01ibENIdXVXczhuOUErRVpJeitGSWJkRVFxZzRwM0lsSlNFaElTRWhJU0VpOGRTU2g3MytNczJmUGN2andZVUFWSUFIQzNTYzMxR1BWSzRrSER4N010V3ZYdUhoUjI4N1IwdEtTRHo3NFFLem1URTlQRjhHMFB0UXJ2RXVXTE1rSEgzekFoUXNYMkx4NU02QnFIZG04ZVhPdDhlUEdqZVBodzRka1pHVG91S09XS2xWS3g1WDI0Y09ING5yMThmZmZmK3RzYzNCdzBCSDY1dGErUmsxcWFxckJsZVY1RmNFU0VoTEV5bXQ3ZTN1RDQ5UkMzNXp0aWM2Y09TTVNjWHYyN01IVTFKUUdEUnJ3eVNlZjhPbW5uL0xnd1FNeFZwM2NLMXUyTEZPbVRHSFNwRWs2ODFPN0F1amp4SWtUcEtXbFlXZG54eGRmZktHMVQ1K3J6NXQrQmprL2k2bFRwMkpsWllXZG5SMjFhOWVtWGJ0Mk90OFRUVmFzV0pHdlJJWWhJVGNVM3Yyb1hyMjZjRlk0ZWZJazhmSHgyTm5aaVpYdU8zZnVGR01WQ29WbzNWV3hZc1U4NTE4WU9EZzRVTDE2ZGI3OTlsdk16YzIxcnFkejU4NVVxbFNKc0xDd1BJdkptdlRwMDRmang0K0wxeVZMbHNURHcwTXNDcWhVcVJKejU4NFZTZkJWcTFZQnFxU1JoNGVIK003WHJWdVhtalZyNXZ0OWl4Y3Z6b1FKRStqVXFST3JWcTBpSWlLQysvZnY0K3JxeXVqUm8rblhyeDlHUmtaYXh6UnExSWlLRlNzU0Z4ZEh6Wm8xQ1EwTkpTSWlnb2lJQ0k0ZE8wWldWcFlZdTN6NWNpM0JmY09HRFEwS0NVcFdOT1Y1YURxS0hHMVUzeGNzcWhkYzVLdklnc2ZYZExkWGJ3VkdVaTFaUWtKQ1FrSkNRdUt0VVZpeDRJa1RKNFJBUWsyNWN1Vm8zYm8xRGc0T2VIdDdjL2JzV2EzOUNRa0plcDI0OG1xOVdoalkydHF5ZnYxNmpodzVRbVptcGxnOHFTNCtBNVF2WDk3UTRWeTZkQWt2THk4QW1qZHZucS9Xcmw1ZVhpeGZyaElCbFNwVml1blRwMU81Y3VWY0YwNFhGZm50c0tNV0w2c1hqMzcrK2VkYU9TRDEzRFZqblp3TGkzTlMwSTR6K1kzTkhqMTZSRVJFaE5aMUhUbHloSFBuenVYcTRxZXZsYSttd0YwZkpqYTJaUGo5VTZEcmVKdVkxY3UveURjb1VZN3ZVN25XTm5OakdHeWJmMmMxQ1FrSkNRbFFQbnh6b1c5ZWFOWlM0dVBqdVgzN3RvNTdiazRLdTE2aS9yLy8wYU5IdWY3L2FnZ0hCd2RBMVdtaFlzV0s3Tml4Zy9YcjE3TjE2MWE5NDlVMWo3Ly8vcHZnNEdDOVl6NzY2Q05XcjE3TlgzLzl4VC8vL0tOVmk3bDJUWldBN05HalI2NXVzWWNPSFNJbUpvYTJiZHVLY2FtcHFVeWJObzMwOUhSa01oa2xTcFJnM3J4NTNMbHpCN2xjTHJhRHFqWXdmLzU4NFV4cVptWkc1Y3FWcVZLbEN1M2J0OWQ2M2xNcWxVeVpNb1dPSFR2U3RXdFhnMjZtaVltSnVMbTVpZXZ1Mzc4L2d3WU5FdnV0cmEzcDBxV0xXSGpYcmwwN09uWHFSRlpXRm1mT25BRlV6MEtqUm8xaXdJQUJCQVNvRmluRng4ZGpZV0ZCUmthR3FMdDRlSGpRdTNkdmcvZW5NTGw5KzdZUWhOdmIyOU92WHo4T0h6NU1Ra0lDTzNic29Ibno1bnBGdVRZMk5xeGF0WXJ3OEhEaFlKd2Y3dHk1STF5WERYSHAwaVhjM2QyUnkrVzBhOWRPeTIxWFRmZnUzV25XckJuTGx5L0gzOStmczJmUDR1Zm54OVNwVTNYRXlTRWhJZHk3ZDQ5NzkrNjk4WDJOalkxOXJkODFUV3JXck1tTUdUT3d0TFRrdDk5KzQ5YXRXMElNZnZYcVZiMDFXSE56Y3kzSGFrMHFWS2pBNHNXTDgvMythaE9jeU1oSTR1UGpPWHIwS0FDOWUvZk8xU1hZRU85YmZGQzNYQmxLbVpxU0lwY2JIUE11S1dWcVNoV0wvSnNCS1RPZm9neFpwYlBkcVA0cW5acVloSVNFaElTRWhJVEV2dzlKNlBzZkl6RXg4WTJEU3ZWNXlwY3ZqN1cxTlE0T0RseTZkSW5zN0d5Ky9QSkx1bmZ2enJGang5aTRjYU5vaTVNWG4zMzJHYUdob1N4WnNrUzQ3NFNHaHVwMURuMzI3Qm1tcHFZOGVmSkVhN3VKaVFsejU4NWx6Wm8xbENoUnVIM2podzhmTHVhVms2TkhqNUtVbEVTdFdyVjAyaytweVN2WVBYLyt2RGgvYnFKVjljcnZuTUxWVHAwNlVhWk1HUUlDQXJoOSt6Yng4ZkhjdW5XTENoVXFVSzVjT1NHMHRMYTIxaEVqNWl6U3hjYkdNbS9lUEVEbGF0UzRjZU5jNTY3SjZkT25PWHIwYUw3YUtPV1hkdTNhMGE1ZE82MUVhR0ppSWpkdTNPREdqUnZzMzcrZnZuMzc2bTNyQmE5VzhiNHU3K3ArUkVkSEMvSHg5dTNiODF5eFhsZ2tKU1h4OE9GREFLMmdmL2JzMlppWW1GQzJiRm5tenAycjk5aVFrQkFkRitPUFAvNllXclZxVWF4WU1Td3NMS2hmdno1eXVaeEpreWFKaEY1bVpxWVlyNzdPcWxXcnNtYk5HazZlUEltNXVibVdXMFZCY0hCdzRLZWZmbUxyMXExaXBmbXZ2LzZLczdPelhzZGhSMGRIenB3NXc0TUhENGlJaURCNDNzZVBIMnU5MXJ5R25GaFVOOE9odXVHL0FUYzBkTk5OZFkwcjNrdGliNEpjMjhDWlVwWEFxcGIrOFJJU0VoSVNFaElTRWtWRFljV0NQWHYyeE5mWGwram9hTEhRTVRNems4T0hEN05peFFxVVNpVldWbFlNR0RDQTBxVkxhNTNuMmJObjdOaXhBNFZDZ1V3bXk3TU45ZXVndVdoWkgrb0ZwSnJ0b3BjdFcyWXdqaG8vZmp5alJvM2krUEhqZlBQTk4zbSsvLzc5KzltK2ZUdEtwWktTSlV1eVpNa1NnMTFmaW9MeDQ4Y0RyN3FvZE8zYWxZb1ZLNHJGb3YzNzl4ZmRnWjQ5ZXlZNnM2Z2Q0RDc2NkNPQ2dvSndjWEhSdTloYnZjZ1V3TXFxQUU1UkJhQ2dzUm1veE9UcUZzR2FNWDlDUWdMNzkrOEhWTi9qc1dQSGFuM1dEUm8weUhVdXBUNFpUUEYybmNsK0dpZTJMYmoxU2tBd3IzSHVidEJGaVhINWloaFhzTTdYV0lWU3lkWjdxVHJiQjltV29KVHAyOGtoU0VoSVNFamtqNWlZR002ZE93ZW84cDhLaFlMZmZ2dU5sU3RYR2hSZWhZU0VGSG05cEZtelpuVG8wRUc4WHJseUphQVM5ZzBZTUVCczM3OS92MDQrRkZSMWlxaW9xRHhyUUxrdFVucjY5Q21tcHFiODg4OC8vUFhYWDFyN0xDd3NxRml4SW4vKythZEJvVEFncnQzRHc0UHo1ODhEMEtSSkV6RXZoVUxCbmoxN3hQakZpeGVUa0pEQSt2WHJoYWk0WGJ0MlFreGJva1FKZXZUb3dTZWZmQ0s2emFrSkRRMGxLQ2lJb0tBZ0ZBb0ZuM3p5aWM1OGJ0Kyt6ZEtsUzNuNjlDa0F3NFlOWStqUW9WcGoxSjAwMWU3TEtTa3BqQmt6aHNlUEh6Tm16Qmd1WHJ4SVFFQUFXN2R1SlNNalE2cyt0V0RCQXRGOW8zVHAwc3lkT3pmUGJoYUZnVnd1NThjZmZ4U3YrL2Z2ajdHeE1mMzY5V1BidG0wOGZQaVFJMGVPR016bGx5bFRoakpseWhUb1BXVXlHYWRQbjBhaFVLQlVLclYrWDlTZnE5cGx1bm56NXN5YU5jdGdER0J0YmMyS0ZTczRkT2dRMjdkdkp5RWhnVGx6NXZEUlJ4L2g2dW9xM0gzVjlSR1pUS2JYZkVRdWx4dnNlZ2dxWitZUFBzai93cTNjbUQ1OU9tM2J0c1hZMkppQkF3ZlNyRmt6bGl4WndrY2ZmWVMxdGJWT2wwVTFtbzdkT2RIM04wZlRNRWN6cGdLVkNRdW9ybnZXckZtOGZQa1NLeXNySGVPYmd2Syt4QWNXWnFiOE5ld1RmSE80OWlxdjl4RS9HelUvbnZPd3QwYXp5dm1MRFFUMzVvSGlwZFltbzBwOU1iSnFXb2l6a3BDUWtKQ1FrSkNRZUZkSVF0Ly9LQlVxVk9DNzc3N0R6ODlQUjVpbmp5RkRodEM0Y1dNV0wxNHNWa0tPR2pWS0JMTzlldlhTY2tSdDBxUUowNmRQMXpySGlSTW51SGZ2SG5aMmR2VHIxMDlyWCszYXRiRzF0V1hNbURIczJiT0gxTlJVNHVMaUtBanFWWnFhenJ0OSsvYlZhYUZ6L3Z4NTNOM2RBZmpoaHg5bzBxUkpudWYrL1BQUERlNDdkKzRjU1VsSjJOall2RlpnbTVLU3dzR0RCd0dWYzZ1NlBZNCtYcjVVQldmcWdEc3dNRkRIZGFsVXFWSWtKU1dSbnA3T3VYUG5DQWtKRWUxSWs1T1RjMDFBckZpeGdzek1USkVBMDJ6Vm1oK2VQMzlPYUdpb1ZnRDlwcCtCVENiRHpjMk5temR2Y3VIQ0JlN2V2Y3VqUjQrMGhKWEhqaDJqVTZkT3dsRkFrLzc5KzR2V1FybVJscGJHdG0zYmRMWVg5djNJTDc2K3Z1TG5xS2dva3BLU0NueU8xMEV6aWFOdTdRdUloQ09vV3JUcFE1OTd3ZlBuei9uOTk5OTF0cXRkcVdOalkxbStmTGxCNXdOUUpTNExtZ0RVeE16TWpBa1RKdENpUlF0V3IxN05sQ2xURENhSzFJbmJzbVhMMHFoUkl3SURBN0cwdEtSbno1NGtKeWNMVi9PdnZ2cEtxL1ZkWVM4dWVKL0pUSUZZZjkzdE5kcTkvYmxJU0VoSVNFaElTUHhYS1lwWWNONjhlYVNtcHZMWFgzK3hidDA2MFNMYTFOU1VObTNhRUJjWGg0dUxpMWJIa2NqSVNPYk1tU05FdnJObnp5NFNvZS9yTEZyT3JiaWRtWm5Kb0VHRCtPeXp6ekF4eVQwMTV1M3RMWDR1WGJvMHk1WXRvM2J0MnJrY1VUaG9GdTF6WG51TEZpMXdjWEhoNnRXcjNMOS9uN0N3TU1hTUdZT1JrWkZ3NXlwVHBneDkrcWlLMC9iMjlzeVlZZGlkVU8yRWJHcHFLdHgvaTRLQ3hHWUFYYnAwb1dYTGxwUXVYVnByMGEyNmlBOHFCejVyYTJ2YXRtMWJvTGtZVjdEV0V0UStpSDBsZGpaektGdWdjNzByemtSbEVKV20zWDJxWW5FWjNhb1d2R3VMaElTRWhFVFJJWmZMV2I1OHVjaG5qeDQ5bWkxYnRuRDc5bTJPSGozS3A1OStxdmM0T3p1N1FxK1g1S1JtelpwYTdleVBIei9PZ3djUGFOR2loZGIyTTJmTzZCWDZnc3JFcFVPSER2ajYrdUxvNktqbGZudjQ4R0hpNHVKbzJMQ2hsa25LM2J0M0tWdTJMTmJXMXFMRFlhVktsYkMydHFadTNickM5R1BTcEVrNE9EZ3dkT2pRZkQwTFBudjJUQ3hnVXVld1RVMU5zYk96bzE2OWV0U3RXNWM2ZGVwUXJWbzFaRElaMWFwVnc5M2RuVW1USnRHbVRSdFJ4OURNaStmczN1RHYveW94bXJPdWtabVp5YTVkdXpodzRBQktwUkl6TXpNbVQ1N01SeDk5cERQWDBOQlFMZkh5elpzM3hjOTE2OWFsVjY5ZXJGaXhncWRQbnhJUkVTRkV5UENxVHVIazVNUjMzMzMzV3E2cXI4UHUzYnRGbmFCMjdkcENKTjY3ZDI4OFBEeElTRWpnMTE5L3BYSGp4b1gydkt6WmJVSXVsNHZYc2JHeExGMjZsS0NnSUFEYXQyL1B6Smt6ODN5Mk56SXlZc0NBQVRnNk9ySjQ4V0ppWTJNNWMrWU0xYXRYRjQ3TDZrV0U5ZXJWTTFpM3lPMzdxSytPVktKRUNTRWtMZ2lIRGgzQ3o4K1BXYk5tQWFxL0N6Ly8vRFBmZi84OXRyYTJPRHM3aTlySjd0MjdpWTJOcFhidDJ2VHAwNGVyVjY5eTZkSWxyS3lzR0QxNk5ENCtQdmo0K09pZFIyNkdPV1hLbE1IR3hvYkl5RWp4K1k4Yk4rNjFyaWNuNzFOOGtGTlFxeWoycWp1T3JLQmkyM2VFTXVrT3l1Z0QyaHVOektCZS9oMmNKU1FrSkNRa0pDUWszbThrb2U5L2xHTEZpdUhvNk1pTEZ5L3lOZDdlM2g1SFIwZXRvRHEzZ05uR3hrYkgzZWI2OWV2Y3UzZVBpaFVyYWlXSk5PbmZ2ejl0MjdabDJMQmhBTXlZTVFOcmEydldyRmxEVkZRVWZmdjJwVzNidHB3OGVSSXZMeThjSEJ3WU5Xb1VqeDQ5MGxwSi9HOUJvVkN3WXNVSzBUYm1peSsreUZVVXFrNFFxSk1MYVdscHVTWVVsRXFsMXY2WEwxL21PbDZ6WGVmN3d2bno1N0d6czhQSnlRa25KeWRBTmM4TEZ5NndiTmt5TWU3eDQ4ZEM2RnV5WkVrY0hSMFpPM1lzZGVyVXlmZDdEUnc0c0hBbm53K3lzckx3OGZIQjI5dGJxNTJRcDZjbm9CSjFxNTJjKy9mdlQvLysvWmt4WXdaNzl1eWhhOWV1dWJhamZSM1VDUjB6TXpPdEpOYUlFU01vWGJvMDY5YXRNeWdRMExkNlBHZkxPSDFvdHRmVlIwNEg2OWVsZWZQbTdOcTFTKy9mcmdNSER1RHI2MHRJU0FnQTlldlh4OHZMaTlqWVdJWU9IWXFMaTR1V0swYVRKazJvVmV1L2FWLzcrQW9vYzlRSEt0UUg4OWZYWWt0SVNFaElTRWhJU0JTUW9vZ0ZRME5EK2ZycnI4WGlOM056YzdwMDZjS0FBUU9ZT1hNbVVWRlJMRnUyakZXclZpR1R5VGg1OGlTYk5tM2k1Y3VYbENwVkNqYzNOeEd6RlRaTm1qVGg2Nisvem5XTXVtVXpxSXJ5SFR0MjFCRm1xS2xSb3daZ09LK2hVQ2dZTUdBQTI3WnRFM0c0dmIwOTgrYk5vMUtsU3E5N0dRVkN2ZGhUSnBPeFlNRUNBSllzV1NMaVExQzV3ODJaTXdkZlgxOSsvUEZIU3BRb3dZVUxGd0NWdzVYbWdrUWJHeHN0NTE1TnJseTVBcUIzOFd4UmtGdHNwa210V3JWd2NYSFJFa3NrSmlhS3hkTEZpeGZuNWN1WDdOeTVFMmRuWjRPZjkvOGlLWElGQjhKZTZtd2ZVNmNrTXFrbHI0U0VoTVI3UTBaR0J1N3U3a0trMmExYk56Nzc3RE11WHJ4SWNIQXdtemR2eHRMU2tnOC8vRkR2OFcrN1hxSitWaWpJd3A4MmJkcncwMDgvY2UzYU5kTFMwbGkwYUpFNDNzdkxpN2k0T0dyVXFDRkV0UGZ2M3hlZEVyNzY2aXRoZkRKeTVFaEdqUm9GcUxvWHFBWEtwVXVYenZNNThMZmZmdVBGaXhlMGJ0MmFaczJhQWRDb1VTT2FOR21DdmIyOXpqT0NabjY3Wk1tUzdOeTVrOTkrKzAwOGMyemR1cFZkdTNacEhhUHU5bmZyMWkxQVpSU2g2ZmJxNys4dlBoZUFLbFdxTUhmdVhDRmt6a250MnJVeE16T2pRb1VLVksxYWxTcFZxbEMxYWxYS2xTdEhqUm8xTURVMVpjS0VDY3lkTzFjODM0RjJ2YUJNbVRLNUdtZ1VKdDdlM3NJMHlNVEVoS2xUcDRwYVZ2SGl4Zm5xcTY5WXNtUUpjcm1jdVhQbnNtN2RPcXl0MzF3Y3FmbGRURXBLWXUvZXZhU25weE1RRUNDZS9mdjI3WXVycTJ1QkRGZnExcTNMcGsyYmhLdTJ1allVSEJ6TW8wZVBBSlhiZEZwYW1vN0poMHdtdzlYVjFlQzVOYjhYNm1mNnRMUTBnKzY3ZWFGWmx3V1ZFTm5mM3g5L2YzODJiTmhBMTY1ZE9YLyt2RmprT1hic1dCbzNic3l4WThjQWxRaTZhOWV1WWlGbnpnNHRBSU1IRHhZQzI2Q2dJRkdmVWwrL3M3T3pFUG0yYjk5ZS9NM2F0R2tUbVptWjlPalJ3K0IzUFQrOGovR0JyT3ZUMXo3MlhhRU0wdTFXWTJRN0dhTmlieWVHbFpDUWtKQ1FrSkNRS0hva29lKy9oS0p1NTI1cGFjbWlSWXQwdHMrZVBkdGdTNldpUWpPUXExdTNMalkyTmlLUXJscTFLbzZPanZqNStRR3FnTlRSMGZHdEpUTUtrOHpNVE56ZDNmSHg4UUZVamp3ZmYveHhyc2VvaGRucTY2MVJvMGF1U2E1TGx5Nkpld1dxKzllc1dUUHExS21EVXFuVStxZFFLQ2hac3FST1c1NTNqYisvUDB1WExzWEp5UWxuWjJlUkhOSzhMbEN0WkZaejRNQUIvUDM5bVRwMUtnY1BIdVQyN2R1Y09YT0d6cDA3MDdadFc5TFMwamgzN2h3WExseGd5WklsbUp1Yms1V1Z4Y21USi9Iejg4UE56YzFneTdUQ1FLRlFDRkgxc1dQSFJNSmwrUERoREJreWhLTkhqeElXRm9hNXVUbDJkbllFQmdacUhmL3c0VU51M3J4SmVucTZTSDRDdUx1N0V4RVJRY1dLRlZtNGNPRnJ6VTJkck1uTXpDUXNMRXhzNzl5NU01VXFWZUxvMGFNRmN0SnEyTEFoYytmTzFkcW1VQ2pZdG0wYmNYRngyTnJhNm5YQ0RnNE81dkRod3hnWkdlbE5QTDB1dVNXSzFDSmZkVkpWblJqejl2Ym04dVhMV2tMNGhRc1g2aVRZTm0vZS9GcHpLdXEvNzRWSlNndzhEOVBlSmpPRnFzM2Z6WHdrSkNRa0pDUWtKUDZOSE96NDVtNmhSUkVMbGkxYmxtSERodUhwNlVudjNyMzUrT09QUldIZDFkV1ZPWFBtRUJBUXdKWXRXM2p3NEFHM2I5OEdWTEhZM0xsemMzVmVldE5ZeGM3T1Rpdm0weVFsSllXZmZ2cEphd0hoM2J0M2lZcUtvbWZQbnZUdDI1ZXlaZk4zejdPeXNqaC8vang3OXV3UklnMGpJeVA2OU9uRG1ERmpkR0lBUXhSR2JLWnVHV3hwYVVuTGxpMEJWUnRhVFp5ZG5SazJiQmc3ZCs3a3p6Ly9GTnY3OXUycjVacVhHekV4TVVLdzR1enMvRnB6ZlIxeWk4M1VIYU84dmIwNWUvWXNqeDgveHRQVGsvVDBkT2JQbjA5eWNqTEZpaFZqM3J4NXpKdzVrN0N3TUxaczJhTFZ2cmVnRk1idjVkdmtRTmhMVXJPVVd0dWFsRE9sVWRuL2p0aFpRa0pDNG4wbktpb0tkM2QzSWE2clU2Y09FeVpNd01qSWlHKy8vWmFKRXllU2xwYkdEei84UUVSRUJNT0hEOWY3LytQYnFwZEVSMGVUa0pBQXFEb2poSVNFR0h6KzBzVEl5RWc4YTkyNWM0ZXBVNmV5ZE9sU3ZTNnpRVUZCeko0OW01Y3ZYMUt5WkVrdFFhUWhrV2FKRWlYbzFhc1hVVkZSYk5pd2dhWk5tMm85cDRKcXdkZUxGeTl3Y0hDZ1Y2OWV1YzVYb1ZEa21kL1c1MjZhbXBxS1FxSGd6cDA3QURSdDJoUlFQWXV1V0xGQzFIbGtNaG1mZlBJSkkwYU1FRjN0OUdGdWJzNkpFeWVReVdRa0pDUnc5ZXBWcmx5NWdwK2ZINy84OGd0eGNYSE1ueitmMk5oWVpES1pFRDQ3T0RoUXVYSmxQRDA5OGZiMnh0L2ZuMEdEQnRHMWExZXR6NzB3bmtmVlhMMTZsWlVyVjRyWDQ4YU4wM0hzN2RDaEEvLzg4dzluejU0bElTR0JxVk9uc216Wk1xcFhyLzVHNzYzWlZlL0preWRFUlVYaDUrZEh6NTQ5dVhidEdrT0hEczJ6cm1hSVVxVktNWC8rZk9SeU9VWkdSaWlWU3JadTNTcjJ4OGZIczNUcFV0emMzTFFFbzhiR3hqcGRMUFdoVkNwRnZXWFdyRmxjdTNZTmIyOXZPblhxeExoeDQ5aTllemNuVHB3QVZFTFhMbDI2RUJjWHg5Mjdkd2tORFdYS2xDblVyRmxUNjI5QWRuYTJFS0hiMjl0VHAwNGRUcDA2eFpvMWF3Q1Y0MjNqeG8zeDlmVVY4VVRuenAyQlYwSitLeXNybmJrMmJkb1VLeXNyd3NMQ3NMS3l3dG5abVpDUUVNYU1HY1BTcFVzNWMrYU1HS3NwNEw1MTZ4YWhvYUdrcGFVSjErSFg1WDJMRC81dEtLTVB3Z3Z0dWlsbUZjRjJ5cnVaa0lTRWhJU0VoSVNFUkpFZ0NYMGxBRlV5UXQyU1hoTjlMV1lrM3B5d3NERGMzZDFGSzlGNjllcngvZmZmNTNyTXJWdTNoUE92T2tsbWJXMnRrN2hLVEV6azJyVnJuRHAxU2pnRmxDeFprdFRVVktLaW9vaUtpcUpjdVhLMGJkdVd6cDA3dnpYSG5qZEJxVlRpNStlbkkrNVZNM1RvVUd4dGJRRklTRWpnOU9uVGdDcUJVYkprU2ZidDIwZHdjREJwYVdtMGJkdVdwS1FrMXE5ZkQ4Q0ZDeGZvMnJVclY2OWVGYTF2Ly9qamp6d1RncS9EelpzMytldXZ2L0R4OGRGeTc1WEpaRFJwMG9SR2pScng5OTkvQzhIbzBLRkR0VmJyZytwZXFIOHZOWk9sbVptWlhMeDRrYXlzTEJvMWF2VGFjOVJzQVhiMjdGbWQvUk1tVERDNDhqd2tKRVNzNmxkVG9VSUZyV1RjblR0MzJMcDFxMmcxTjNMa1NGRzAxa1NkVExXeXNpclFTdnpYcFZhdFduVHAwZ1ZyYTJ0YXQyNHRISzBBVWVEWHhGQ3J1djkxSWk3cWJxdmFISXlsenJBU0VoSVNFaElTRW0rVm9vb0ZCdzBheElBQkEzU2V3WjJkblduV3JCbSt2cjRjT1hJRVVCVzRCdzRjeU5DaFEzTXR5aFpXckpLVG1KZ1lUcDgremUrLy95NFdLUGZzMlpQcTFhdmo0ZUZCYkd3cysvYnQ0L0RodzN6ODhjY01HalJJS3piUkpDd3NqSFBuem5IbXpCbXRXTTNPem81Smt5YlJvRUdEZk0rck1LNVhxVlJ5L2ZwMU1ZZmN4dG5aMldGbVppYmFnWnVhbXVMbzZJaENvY2hYTExWeDQwWVVDZ1dtcHFhaS9mTGJKaUFnUUN3NlhyMTZ0WENWVm9zVFFOV2VlY21TSmR5OWV4ZFF0Zkp1MnJRcC9mcjF3OFBEZzJQSGpsR3laRWxHakJqeDlpL2dMZk00TlpzelVSbGEyNHlOWUlSOUNRTkhTRWhJU0Vqa2haSGR0NFYycnZUMGREdzhQTmk5ZTdmNC85blIwWkVGQ3hhSXptWFZxMWRud1lJRnpKMDdsL1QwZFBidjM4L2x5NWNaTTJZTUxWdTJMRklUQ24yRWhZWHh3dzgvaU5jWExsemd3b1VMV0Z0YjA3SmxTN0hBeXhDREJ3L0d4TVNFTFZ1MkVCWVdocHViR3hzMmJOQWFFeGtaeVl3Wk04akl5TURTMHBKbHk1Ymwyd0gwNWN1WExGNjhtSWNQSCtMcjY4dXVYYnNZTjI0YzNidDNOM2pNL2Z2M2VmandJZkh4OGNURnhZbC9UNTgrcFdyVnFuejU1WmRpYkd4c3JKYkFFMVFkSlhyMDZDRmUxNnRYajhEQVFQSE0wclJwVTVLVGsvbjIyMitGZ1FSQTVjcVZhZDY4ZVo0THhBSUNBdkR4OGNIWDExZkxjQU5VWXNZOWUvWWdsOHV4c3JMaSsrKy81OHFWSzNoNGVBQXdaY29VTEN3c09IRGdBQWtKQ1d6Y3VKSFEwRkNtVFpzR0ZPN3o5NGtUSjlpd1lZTVFHZzhZTU1DZ3lIWEtsQ25FeE1RUUVCQkFmSHc4a3laTllzcVVLVy8wakZtcFVpVWhkQTRORFJYUDZ0V3JWMmY4K1BHRjB0RkJmWTQvL3ZoRENMbXRyYTJKajQvbjZ0V3JUSnc0a2VIRGg1T1JrWkhiYVhTNGNlTUdDUWtKbUpxYTBxSkZDMjdldkFtb0hIb1RFeE41K1ZMVm5jSEl5SWpyMTYrTDUzLzFuQTRkT3NUQ2hRdTFydEhUMDFQVVRucjI3TW5DaFF1NWRPa1NvT3BTT0dYS0ZGSlRVMW05ZWpXZ2l1UFVjWis2dm1obFpjV05HemNJREF5a1hidDJSRVJFTUhQbVRJTWRQNmRObTZiVkhmYklrU00wYTlhTVJvMGFDU0Z6M2JwMUMzUnY4a0tLRHdxR01qc041YjBGT3R1TjZpM0NTQ1lWYnlRa0pDUWtKQ1FrL3BlUWhMNFNnR28xWkY2cm1KVktwUWhrTlJOTlNxVlNyS1kwTWpKaTQ4YU5laE0vYW1IZnJWdTN0Rm9qcWFsVXFSS3hzYkZhd2VUOCtmTXhOVFVWb3JyOSsvZHo4dVJKc2ZMMHpwMDdqQnMzVGl2QVZyY002dE9uVDY2Sm52emc0ZUhCcVZPbmNoMmp2aTVmWDErOTE2WEpzR0hEQ0E0TzVzaVJJK0k2VzdSb3dlelpzOFVxL096c2JCWXZYa3g2ZWpycDZlbGtabWFTbnA2dUpTeFVCODNaMmRrOGV2U0lCdzhlY1BmdVhRSUNBclErUjVsTVJ2ZnUzUms5ZWpSSlNVbWNQbjJhczJmUEVoOGZ6L0hqeHpsKy9EaFZxbFRobzQ4K29tdlhycFF2WDE1cnZwczJiV0xuenAxYTI5U0psTXVYTHdzM2dwejdDcFBQUHZzTUN3c0w3dHk1dzZOSGowaEpTY0hZMkpoeTVjcFJ2MzU5ZXZic3lRY2ZmQ0RHNzkyN0Y3bGNqa3dtRSsyV1dyZHVUWEJ3TUg1K2ZzVEZ4VkdwVWlYUlp1dlVxVk4wN2RxVnRtM2IwcUJCQXdJREEvbmxsMTlvMDZhTmp1dlRtOTZQczJmUGFvbG43ZXpzK1BEREQrblVxUk9sUzVkbTc5NjlZalYydTNidDZOKy9QOGVQSHdjUVNlR1ltQmlSVk5OY09YM3YzajN4bldyVHBrMUJickhnNWN1WElwRmxZbUlpWEFoQWxVQ3BVS0dDYUgybUR4Y1hGMGFPSENsZUt4UUtZbUppZVBqd0liZHYzK2FmZi80Ukxybkd4c1o4L2ZYWDJOcmE2dnplcUwvWG9CTGd2ZzFhdEdoQi8vNzl4ZXY2OWV2ck9CRW5KeWVMQlJGZmZmV1ZRWkhBL3lwUGdpRTl4Nis0dVJWWTUxL3pJQ0VoSVNFaElTRWhVVWdVWlN5b0tRNk5qSXpreXBVcm5EbHpSaFJ4QVZxMWFzWFlzV09wVnExYW5uTXRqRmdGVklYcCsvZnZjL3YyYlc3Y3VLRWxxQ2hYcmh5alI0OFdMV1Q3OXUyTHQ3YzMrL2J0SXpJeWt0OS8veDFQVDA5NjlPakI1NTkvamtLaElEQXdrSUNBQUs1ZXZTcmlGRFUyTmpZTUdUS0VEaDA2RkZob1V4alhxemtuVFpkZHBWTGw0UHJpeFF1T0hqM0tuMy8rS1Q0WG1VeUdrWkVSY3JtY0JRc1dZRzF0VGZ2MjdXblZxaFgxNnRYVEs0TFl0MjhmMTY1ZEE2QlBuejZGMGw3NWRkaS9mNzl3RUZRWDhhdFZxMGJEaGcycFg3OCs0ZUhodUxxNmtwS1NncEdSRWVQSGo2ZHIxNjRBakJremh0RFFVUHo5L2Rtelp3L3g4ZkZNbURDaFFDM0gvMjFzdlplS01zZTJIdFhOcVZUQ1dPOTRDUWtKQ1ltOE1iTC83bzNQa1pTVWhLZW5KMGVQSGhXQ09wbE14cUJCZ3hnK2ZMak9BcHpHalJ1emR1MWFGaXhZUUV4TURJOGVQY0xOelEwYkd4dDY5T2hCZEhRMGQrN2NLZlI2aVZLcFpOR2lSWVNGaFhIMzdsMG1UNTVNVUZDUUdOK2lSUXZpNCtNSkR3OG5QajZlMzMvL0hRQUxDd3V5c3JLNGZ2MDZUazVPWkdabU1uWHFWTDMzSWpvNm1xKysra29ZS1B6OTk5OEVCejZ5V2JnQUFDQUFTVVJCVkFlTGVhV2xwYkZpeFFveDNzTENRampHcXA5M05DbGV2RGdiTjI3RXk4dUxIVHQyMExwMWEvSGNCNi9jUGpXNWV2V3F5TFhucEZ1M2JyaTR1S0JRS1BEMjl1YlFvVU9BU3R4YnBrd1p2THk4OFBQenc4VEVoT25UcDFPbVRCa0FNUTZnUVlNR3pKNDltNUNRRU16TnplblVxUk9lbnA1RVJVWHgzWGZmWVc1dVR2bnk1VEUxTlNVN081dnM3R3prY3JtbysxU3VYSm1JaUFoeHZySmx5OUs2ZFd1U2twTFlzV01Ib0JJWHU3bTVVYUZDQmRHOXdkVFVGQ01qSTBhUEhrMkxGaTM0NmFlZnFGKy9QcE1tVFJMbktvem4wZWZQbjdOdTNUb2hJZ1VZTW1RSXc0Y1BOM2lNbVprWml4Y3ZGcDFBVWxOVFdiSmtDZWZPbmVQTEw3OFVaaTBGb1ZpeFl0amEyZ3FSOTVNblR3QlZQYkV3Ukw1cUxseTRJTVRwRmhZV3JGMjdsdDI3ZCtQcDZVbG9hQ2p6NXMwVFkrVnlPUk1uVGhTLzArb09qdXAvR1JrWnRHclZTZ2g3TzNUb1FLbFNwVWhLU2hMdnBhNDdtcG1ac1dyVktqWnYzcXhsd2lLWHl3a01ER1Q0OE9FVUwxNmNUcDA2MGFOSEQzNzk5VmNBeXBjdno4YU4vOGZlbllkRlZmMS9BSC9Qc084aVFvSUlJUXFpb3VDR0t5N2sxbUxsbHNzM3JVekxKQ3V0TkZkd3ljeEtNMU56eTEzVFVsdmNseGEzWEJFVEVBVVVGVVJrMzJHR21kOGY4NXNybHpzZ3lPQWd2Ri9QNC9OY3pweTU4NWxoUnViYzh6bWY4NzN3M2JsSGp4NzQ1Sk5Qb0ZBbzhObG5uK0hCZ3djd01USEJlKys5QndBb0xDd1U1bHdhTm15SWYvLzlWOWhwc2lRek16TzR1N3ZEdzhNRE1URXhpSTJOUldabUpxeXRyZkhwcDU5aTBhSkZ5TTNOeFl3Wk14QVFFQ0M4ejFxMWFxV24zNFJHVFJnZnFBNlZHQ1AzUzlIVE02c21jVXVCb3Z2aU5ydTJrRGtQTWt3OFJFUkVSRlJ0bU9qN2xMaTQrdUZ4ZFd6emJtZG5oM256NWtuYTU4MmJod2NQSG1ERmloVll1WEtsc0dyVHdjRUJLMWV1eEQvLy9BTlRVMU5ob0dWalk0Tjc5KzZWbXpTY2w1ZW44M1lqSXlOSnUzYmdxWldhbWlvTTdzbzZsN1pLcnZaaVdtbTlldlZDcjE2OXlveXY5T005S2dGYUt6YzM5NUY5RHgwNkpGUUtOVFkyeHBneFkvRGFhNitKSmc2TmpJd1FFeE1qbVdqVWNuTnpRNWN1WFFBQVgzNzVKWTRmUHk3cDA2aFJJL1RxMVFzREJnd1FKdXEwSzFmSGpCbUQ4UEJ3N051M0R5ZFBua1JpWWlJMmJOaUE3ZHUzQ3hlUXRMUkp6THBrWjJjTFZaTXFxeksvQTFkWFY0d2RPN1pDZmUvY3VZTS8vdmdEZ09iaWlYYnIyTTZkTzJQZHVuVUFORnZZRGg0OEdIMzc5c1hseTVkeDllcFYzTDE3RjY2dXJuanZ2ZmN3Y2VKRTVPYm1ZdVBHalpJTGxWVjlQZnIwNllPTEZ5K2lkKy9lNk51M3I1REVldm55WmF4Y3VWSjQvL1RzMlJQVHBrMkRUQ1pEdlhyMWtKeWNqTFZyMStMQWdRT2lHRXF1a282SWlBQ2crUXlXVEh5dWpJTUhEMEtwVkVJdWwrUHp6ejlIU0VpSVVMMDNORFFVcHFhbXNMZTNoN1cxTldReW1YQWhTN3ZkcjBxbEVsMjBkSEp5RWwyY0FqVHY3MjdkdXVIMTExK0h1N3M3VkNvVkVoSVNkSzZHTnpFeHdhaFJveDdydVZSVmd3WU5FQmdZS0dyVFhrUUVOQmQ5OVpXRVhOMy92K3VEU2dFa25KVzJ1M2NIOEdRTGpCQVJFUkU5OVliOW1TWWM3K3hWdjV5ZVphdU9zYUNWbFpXd1RYTmtaQ1QrKys4LzBiaFVMcGVqZS9mdUdEWnNHTHk4dkNvY3F6N0dLdmZ1M2NQRWlSTWxZNjRtVFpxZ2YvLytlT0dGRjBSVjArUnl1YkNvOHErLy9zS21UWnVRa0pDQVgzLzlGU2RPbklDdnI2OWs5eFJ6YzNNRUJBVGd4UmRmaEorZjMyUEZDZWpuK2Y3ODg4L0NPWktTa2pCeTVFaVltNXNMNHpQdGJqUmEzYnAxdzV0dnZnbVpUSVlOR3piZ3hJa1RTRTVPeHE1ZHU3QnIxeTZNR1RNRy8vdmYvMFQzaVltSkVSSUZuSjJkTVhMa3lNZUtWUjlhdFdxRlc3ZHV3ZC9mSDIzYnRrV2JObTJFaGJlZmYvNDUvdnp6VHdDQXZiMDlQdjMwVTlFQ1ZCTVRFOHlmUHgrelo4OUdXRmdZamh3NWdudjM3dUhycjcrdTFPNHcrdmhjUGdublV4U0l5aFJYVzdNeGtXR3dlK1czYUNjaUl2MzY1cHR2Y09yVUtlSG5ObTNhWU1LRUNlVlc1L2YwOU1UcTFhdXhkZXRXN042OUcwVkZSYmg5K3paV3JseUpSbzBhU1hZYXE4cDhTVlJVRkhidTNJa0hEeDRJUlNWS01qYzN4OGlSSXpGOCtIRElaRElrSmliaTFLbFRPSFhxRkNJakk1R2RuWTFEaHc3aDBLRkRhTmV1SFdiT25Gbm1mRWhPVG81UWpST1FYanRYS0JTaSs5clkyR0Q1OHVVNGVmSWt6TTNOaFVJWDF0YldRaCs1WEk0K2Zmb2dLQ2dJUjQ0Y0VSSmJsVW9sa3BPVGhmTm9CUVFFWU1lT0hYQjJkb2F6c3pOY1hGemc0dUlDWjJkbkdCc2JZOE9HRGNKQ09BQm8zNzQ5WnMyYUJVdExTN1JyMXc3TGxpM0R1WFBuTUg3OGVIejg4Y2NJQ0FnUTVuYWFObTJLL1B4OFJFZEhBd0NtVHAyS2J0MjZvVldyVmxpM2JoMVNVMU1seFZ0S0d6QmdBSGJ0Mm9YdTNidWpSNDhlYU5teXBiQm9Lek16RTBsSlNjakx5OFBNbVROUldGZ292QmRjWEZ5RWM3UnUzUm9yVnF5QVRDWVR6VEhwNC92bzZ0V3JoU1JmQ3dzTFRKNDh1VUtWZWEyc3JMQm8wU0lzVzdaTTJIbngvUG56Nk5HangyTWwrZ0thK1oyWW1CaWNQbjFhZUcrNHU3cy8xcmwwVWFsVTJMeDVzN0RMeGF4WnMrRG82SWlQUHZvSXJWdTN4dWJObXlXZlJlM3Z2aXpYcmwzRDNidDNZV2xwaWJmZWVndVptWms0ZCs0Y0FFM0JGUnNiR3dRR0JpSXdNQkRObXpmSGtpVkxjUDM2ZFJ3NWNnVG56NTlIUWtJQzh2UHprWitmRHpzN093d2NPQkFyVnF4QWRuWTJaRElaNXMrZmoram9hR3pkdWhWang0NUY3OTY5Y2Z2MmJYeisrZWZDZ2tqdEFrQkFNMStxVFRSdTFhb1ZMQzB0Y2VUSUVYaDZlcUpaczJiQ1AxZFhWOGpsY3Z6d3d3L0NlWnlkblRGLy9ueTR1YmtoSkNSRWVFOXEvNzlyMEtCQmhhdHpWMVJOR0I4OExkVDVkNkcrdVZ6U0xtdnh0UUdpSVNJaUlxTHF4a1RmT2k0d01GQlVZYlEwUHo4LzBjVU9RRE9vYTkrK1BWSlNVcENTOG5BVm81V1ZsWERSb0UyYk5wV094ZEhSVWRpNlNoOGFOMjVjNVhNRUJBVEF6czVPRDlGb2RPellVZGlXWjlLa1NYQnpjOVBaejlYVkZkbloyVEF6TTBOaFlTRnljM05oWldXRjl1M2JZL3o0OGNKSzVlRGdZSVNGaGNIR3hnYmUzdDVvMGFJRi9QMzloUVJYWFdReUdmejgvT0RuNTRlTWpBd2NQSGdRKy9idHc4c3Z2NHdHRFJvZ0t5dnJzYmV5K2UrLy8zRHg0c1hIdXE4K2JOKytYZGllZFBUbzBVSzd1N3M3WEZ4Y2tKaVlLQ1Q2ZHVuU0JjYkd4bEFxbFRoNDhDRGVmdnR0ZUhsNUlUQXdFUC84OHc4T0hqeUl3WU1IbzE2OWVucDdQZno4L0xCOSszYlJ4WVRObXpjTFZZS05qSXp3OXR0dlk4aVFJY0x0dzRZTnc4S0ZDMUZZV0NpNitEbDA2RkE0T0RnSVAyc1RhanQxNmdRam84ZXI0cU05UjlldVhlSHY3NDgxYTlaZy9mcjFPSDM2TlBMejgxRlVWQ1JzY1ZZUkgzLzhNWDcrK1dmY3VuVUxMVnEwUVB2MjdSRVFFSUI2OWVvSmZiU1Z4dExTMG1CcGFRa3pNek9ZbTV2RDBkRVJYYnQyRlQxSE1weUVDMEJ4cWV2L2R1NkF0Yk5oNGlFaUlpS3E2L1E5RnJTenM4UEVpUk1sMndZRGdKZVhGM3IxNm9YZXZYdExkajJwQ0gyTVZaeWRuUkVTRW9MWnMyZWplZlBtYU5PbURUcDE2dlRJeFhkeXVSeTllL2RHejU0OWNmRGdRV3pldkJuQndjRm8xNjRkYnQyNkJibGNqbGF0V3FGOSsvWm8xNjRkek15cXZxMnBQcDd2dEduVE1HM2FOSXdhTlFwcXRScS8vUEtMY0Z1alJvM2c0K09EcTFldm9tZlBuaGd3WUlBbzRXUFdyRm00Zi84K0RoOCtqSC8rK1FjdUxpNDZGMUEyYmRvVUN4WXN3TktsUy9INTU1K0xFbU9ldEtGRGgyTDQ4T0U2YndzT0RrWmNYQng4Zkh3d2Z2eDRuWEdhbTV0ajRjS0ZXTE5tRFM1ZHVvVFpzMmZYeWtsOHBVcU45ZGR6SmUyalBDMWhZY3dWbUVSRVZhR08vVkk0bG5sKytsam5tREZqQm1iTW1BR1ZTb1VSSTBhZ1hidDJGYnFmdWJrNXhvNGRpMEdEQm1IUG5qMDRkT2dRaGd3WmdyWnQyNG9LRDFTVnE2c3JZbUppUkVtKzF0Ylc4UFgxUmFkT25kQ2pSdzlSeFVzWEZ4Y01IVG9VUTRjT1JVWkdCazZmUG8zVHAwOGpNaklTd2NIQk1ETXp3L2p4K3FsYVlHWm1CcVZTS1VwYXRyVzFoWStQajZTdlhDNkhsWldWSk1uWXhzWUduVHAxRW43Mjl2Ykd2bjM3SkxzenpKMDdGeWRPbkJCK2RuSnl3cWhSbzBTN1EvYnAwd2ZlM3Q2WVBYczJFaElTTUhQbVRJd1pNd2FKaVlrQWdBNGRPc0REd3dNdnZ2Z2l6TTNOMGExYk4rRitRVUZCdUg3OU91N2R1NGVjbkJ4SnRXRWpJeU5ZVzFzak1EQVFnd1lOa3NSblltS0NoUXNYNHY3OSs2TGQ4d0RBMHRJU0F3Y09sTHdlcGVuaisraVVLVk9RbDVlSG9xSWlmUERCQjJqWXNHR0Y3MnRxYW9xUFAvNFlIVHQyeEtwVnF6QjI3RmdFQlFVOVZoeUFKaWw2eDQ0ZFFzR2h4bzBibHp2dXFTeTVYSTQ1YytiZ2swOCt3WlFwVStEdjd5L2NGaFFVaEtDZ0lOeStmUnN4TVRGSVQwOFhmcThxbFFwcXRWcFNoZHJZMkJpOWUvZkc3Tm16OGU2Nzd3cTdwN3oyMm1zNGZmbzBSbzRjaWE1ZHUwb3FFbnQ1ZVFrTEtqTXlNaEFiRzR2RXhFUzR1cm9pT1RrWlI0OGVCUUQwN2RzWG5wNmU4UFQwUlAvKy9TR1h5M0gxNmxWOCt1bW53bTZYSDM3NElZNGNPU0xzNEtnMWVQQmd1TGk0b0dIRGh0aXpaMCtadTVjTUhUb1VVVkZSY0hCd3dFY2ZmU1FrM2Z2NStXSEZpaFZZdDI0ZHdzUERZV05qZzhtVEordjl1emZIQnhXbmpwNEZxTVdUTnpMWC8wRm0rM2hKL2tSRVJFUlVzOG5VdXZiQm9ScEhYeFVmZCszYWhkV3JWOFBWMVZXbzNGS2VzTEF3aElXRndkemNIQ1ltSm5Cd2NFRG56cDFoWVdHQnUzZnY0dGl4WTFBcWxiQ3lza0wzN3QzMU9yaXVyYlNKcUpYcFUxQlFVR1lTdEZxdHJ2Uldvcm9lci9TcTc2ZFJabVltdnZubUd6ZzVPV0hpeEltaTIxYXRXb1VMRnk2Z2QrL2VRcVdpbVRObm9xQ2dBRU9HREJFdUF0NjVjd2NmZmZRUmhnNGRpbGRmZlZWVUZhbzZhRmRWRnhVVklUZzRXR2Z5ZDFKU0VtN2N1SUc4dkR5WW1abmgyV2VmeGJQUFBpdmNybGFyTVhqd1lHUm5aeU1rSk9TeHQrUEt6czdHaEFrVHNHREJBdEdLZUtWU2lkallXS1NtcGlJakl3TkZSVVZDOWQ2U0Y3TzBmMDVrTWhtTWpJd3daTWlRV3ZHK3FtNDF2YUp2WVJadzlTZWc1TjZ3TWpuUWFqaGdhbDNtM1lpSWlJaW9EUHFxSEtydnNlRHQyN2Z4d1FjZndNWEZCYzJhTllPdnJ5L2F0V3NuV3FqM09ESHFZNnhTOG54VmVjN0Z4Y1ZDc29NK1hyL1M5UGw4Q3dzTFlXWm1ob3lNREZ5NmRBbkZ4Y1d3c3JLQ3Y3OC96TTNOS3h6N282NUJLQlFLdlc1N1hCMUsvdDRlUmFsVXd0aTQ4blVObm9hS3ZudHZGMkJiYko2b3pkM2FDRisydCtXNG00aW9pdlMxUlh0RnJ2MC9TblY4UjlHS2pJekUxYXRYMGFoUkkzaDRlTURaMmJuU2o2V1A1NmpMN2R1M2NmejRjUlFYRjhQVzFoWTlldlFRZHFnb0xTTWpBNmRPblJLcXU5clkyTURmMzc5Q1JWdFNVbElRSEJ3TWIyOXY5T3paRTRHQmdXVit6OGpPenNiOCtmTmhhV21KOGVQSDQ3ZmZmc094WThjd2E5WXMrUHI2Q3Rmckh6ZVp0andxbFFvN2QrNFVFb1h0N2UzUnNXTkhJV20wTFByOFBxcVAzN1crM2kvSGp4L0g5OTkvRDB0TFMzejIyV2RvMGFKRmxjOVpXbEZSa1Y3bmcwcC96OWErWHgvMzlUaDQ4Q0EyYnR5SUZTdFd3TjdlWG5MNzNyMTdzWHYzYm56MjJXZnc4ZkhCaVJNbkVCY1hKeFJYYWRhc0dWcTJiRm5oeDZ1dXo3bytQSW54Z2I3K0xsUW5kZHBwcU0rTGsvOWhaQVZaNEVYSVRNdi92NEtJaUlpSW5rNU05SDFLMVBSRU1LS2FSTmRFWlVYYnltdXZMbFc5WUtKU3FSQVRFd01BOFBEd3FGTHNHUmtaVlpySXA4cXI2ZisvMzlnSFpJbDNKc016YlFEWEFNUEVRMFJFUlBTMGV4b1NDdlZGbjJPVnAwRmRlNzYxU1UzL1hHWVZxZkRlbVF3VXFjVHRDOXJab3BrdE4yd2pJcXFxcHlHaGkvU25Nc25VcFpNenE1cXNXZDM0ZmJSMmU5VGNWVTFPem4zYTFQUy9DMnExR3VwVFhZSGM2NkoybVhjb1pNOU9MT05lUkVSRVJQUzA0NVZnSXFwMWRGM29xR2hiZWUzVnBhb1hYdVJ5dWJDbFUxVXh5WmRLeXJ3dFRmSTFOZ2RjS3JieklCRVJFUkhWY2ZvY3F6d042dHJ6cFNkblMyeStKTW0zcTVNcGszeUppSWdlUTJXcUdKZStkbC9Ua3lqNWZiUjJlOVRjVlUxL2Y1SWUzZDBvU2ZLRmhRZmdWZ09yeVJBUkVSR1IzdkJxTUJFUkVVbW9WY0NkMDlKMjF3QkF6bThQUkVSRVJFUkVUOFN0YkNYK1Npb1V0Um5MZ05GTkxRMFVFUkVSRVJGUjdWWVRxL2hxcVpVNVVGK2ZKMm1YK3l3QTVLemlUVVJFUkZTYk1WWG5LVkVUdDNNbklxS3FxNm4vdnlkSEFJVlo0allMQjhEQjJ6RHhFQkVSRWRVV08zdlZOM1FJUkZSS1RmNWNybzdPbGJRTmV0WUM5bWFzMkVaRVJFUkVWT2ZFTEFTVW1lSTJoeDZBWTEvRHhFTkVSRVJFVHd3VGZZbUlpRWlrdUJCSXZDQnRkKy8rNUdNaElpSWlJaUtxcTA3ZUwwSk1kckdvclo2cERDKzdtUnNvSWlLaTJrbm0rWW1oUXlBaW9wb2svelpnNFdib0tDVFVlWEZReDY4cDFTcUhyTVZpZzhSRFJFUkVSRThXRTMySmlJaEk1TzQ1UUtVUXQ5VnZDbGc1R1NZZUlpSWlJaUtpdXFhd1dJMU5NZEpxdm04MHM0S0pYR2FBaUlpSWFpOVowNm1HRG9HSWlHcUt6SXRRL2R0UGMyelhGdkpPaHcwYlR3bnF5RThBcUVSdE12ZHhrRmsyTVV4QVJFUkVSUFJFTWRIM0tYRng5Y1BqbXJyTk94RVJWVjVOKy8rOUlCMUlpUkszeVkwQjEwNkdpWWVJaUlpb3RobjJaNXB3dkxOWGZRTkdRa1JhTmZGenVmZDJBVEtLMUtJMkh6dGpkSEV5TlZCRVJFUjFnRElUeUw0SzJIYzFkQ1JFUkdRZzZnY1BFM3RsTnI0R2pLU1VCMGVBMUwvRmJjWjJRTlBQREJNUEVSRVJFVDF4Y2tNSFFFUkVSRFZIL0FscFcwTi93TVR5eWNkQ1JFUkVSRVJVRjZVVUZPUFgrSHhKK3podkt3TkVRMFJVQjZpTG9ZNWRETlhmL2xDZEh3SmtYVEYwUkVSRVpBalpWNkdPVy9iL1A4Z2hhenpHb09Gb3FWVUtxS0ttUzlwbDNyTWhNN1kyUUVSRVJFUkVaQWhNOUNVaUlpSUFRSG9ja0pNa2JqTzFCaHEyTmt3OFJFUkVSRVJFZGRHbW1Id294Y1Y4OFp5TEdWeXRqQXdURUJGUmJTY3pBZ3FTQUdVV29GWkFkWFlBMVBHcmdMeFlRMGRHUkVSUFNsRUtWUC8yQTlRS0FJRE0vVzNBdG9aTWp0eGVBK1RmRkxkWmVRR05SaHNtSGlJaUlpSXlDR05EQjBDVlY5WTI3eVhiU3lyWkovcDNJT2VldEkvWGk0Q05TOFg3SkY0RTdsMlU5bkZ1QjdpMDAyK2Y3RVRnK2gvU1B0Yk9nUGRMRmU4RFZPdzEwbGNmZmIzVzFmMzdjUElGR25mV0hLZkZBamVQU2Z2WWV3Sk5nalRIT2ZjME1aVm0zUkR3SHFnNUxzd0VydjRrN1dObUM3UWFyamxXS1lDd0g2Vjk1TWFBLzFzUGZ3NWJENmlVMG43K2J3SnlFODN4MVIxQVlaYTBUNnZYQURNN3pYSDBiOUlFUmtEei9yQjIxaHpISGRVa09wYldKRWp6R2dEQW5kTkE4bFZwbjhhZE5hOGxBQ1JkQmhMT1Nmczgwd1p3RGRBY3AxNEhidjBsN1ZPL0dlRFJTM09jZFJlNHNWL2F4NllSNFBXQzVqZy9EWWo4V2RySDNCNW9PVlJ6ckN3QXdqZEoreGlaQVg0bEZpTmZXZ3VvVmRKK2JkOEdaUCsvTE9TL2JVQlJqclNQNzBoTlFpZ0FYTnNMNUNaTCt6Ui9CYkJ5MGh6SEhnWXlia243ZVBZRjZqMnJPYjU5RW5nUUtlM2oxaFZ3YktrNXZuY0pTTHdnN2VQc0Q3aDAwQnluWEFQaS81SDJhZUFOdVBmUUhHZmVCbUlPU3Z2WU5RYWFEdEFjNTZVQVVidWxmU3djZ0JhRE5jZUtQT0RLRm1rZll3dWd6ZXNQZnk3ci94QkRVaGNEZC8rVnRydDIxc3gxRUJFUkVaSCtEZnN6VFRqZTJhdSt6dmFTU3ZZSkNjdENaSVowc0RUSDN4WXQ2eG5ydGMvT20vbjQrWmEwdXVpUVp5MHd6TU5DcjMwaU1wUUlEWk1POEZyVU0wYUl2NjFlK3dBVmU2MmZaQi8rWGczL2V6VzBHMWxLL1B1Z1NOUm1iZ1NNYkdKaG9JaUlpT29HbWRkMHFPLy9EaWpTQUZVaDFOZG1RbjEvUCtRZGZ3TUFxR01XUVIyN1dIby96MDhnYXpxMXduMlFkaEtxODY5SUE3RHZJanhXcmUwRFFIV29nYlFQQUhtL0ZQWUJvRG8zRUVnL0xlM1RZUzlRdjF1ZDc2T3Z6MkZ0N1ZQalB2TTFyUS9LK0J4cSs1ZzJnS3p4R0tqalZ3Tm1EU0ZySnEyZ2F3anFvaFNvWXhaSjJtVXR2b0pNSmpOQVJFUkVSRVJrS0t6b1MwUkVSRWdLbHlaeFd6Y0U3RDBNRXc4UkVSRVJFVkZkbzFhcnNUbzZWOUkrek1NUzFpYThqRXRFVksxTUhDRHZmZzV3ZXI1RW01M2g0aUVpb2lkTzFuUXFaQTFmZ2J6YktjREkydERoYU54WUFCU1hHaU04TXhDeStsME1FdzhSRVJFUkdRd3IraElSRWRWeGlqeE5KZXJTM0xzLytWaUlpSWlJaUlqcXFtUDNpaENmVXl4cWU4WkNqdWRkelF3VUVSRlJIV05TRDNML1RWQW43Z0FlSEFQc094azZJaUlpcW00bEswa2IyMEhXWnEzaFlpbEZuZlVmMUhjM2l4dGxwcEI1enpWTVFFUkVSRVJrVURLMVdxMDJkQkJFUkVSa09EZVBBMmt4NGpiSEZvQmJOOFBFUTBSRVJFUkVWTmZrSzlVSS9qY0QyUXJ4cGRxWmJXelF1cjZKZ2FJaUlpSWlJaUpEVWYzYkY4aThKR3FUZVU2QnJPbG5Cb3FJaUlpSWlBeUplNzRSRVJIVllibkowaVJmdVFuUXFJTmg0aUVpSWlJaUlxcUxkdDNLbHlUNStqdVlNTW1YaUlpSWlLZ09VaWY5S2tueWhla3pnTWNIaGdtSWlJaUlpQXlPaWI1RVJFUjFXUHdKYVZ1akRvQVJkNFlsSWlJaUlpSjZJcEx5aW5IZ2JvR296VWdHdk5uVTBrQVJFUkVSRVJHUm9haFZoVkJIejVhMHk1cUhRbWJFTVFJUkVSRlJYY1ZFWHlJaW9qb3FOUnJJVHhXM21ka0NUaTBORXc4UkVSRVJFVkZkOUdOTUhvckZ4WHd4d05VY0RTMk5EQk1RRVJFUkVSRVp6czN2Z0lJRWNadGRXOGljaHhnbUhpSWlJaUtxRVpqb1MwUkVWQWVwbE1EZHM5SjJ0MjRBWkU4OEhDSWlJaUlpb2pycFNwb0NZYWtLVVp1TmlReERuN1V3VUVSRVJFUkVSR1FvNnNJa3FPTytsYlRMV254dGdHaUlpSWlJcUNaaG9pOFJFVkVkZE84U29CVHZEQXM3TjhEVzFURHhFQkVSRVJFUjFUVXF0UnBycnVkSzJrYzJzWVNGTVZkZ0VoRVJFUkhWT2RGekFGVytxRW5XYUNSa3RyNEdDb2lJaUlpSWFnb20raElSRWRVeFJUbkEvU3ZpTnBrY2FOekZNUEVRRVJFUkVSSFZSUWZ1RnVKK3ZrclU1bTV0aE43T3BnYUtpSWlJaUlpSURFV2RjUkhxZTcrSUc0MnNBSy9aaGdtSWlJaUlpR29VSnZvU0VSSFZNWGRPQTJyeFhES2NmQUV6VzhQRVEwUkVSRVJFVk5ma0tGVDQ2V2FlcEgyOHR4VmtNbGJ6SlNJaUlpS3FhOVNSVXlSdE1zK1BJVE50WUlCb2lJaUlpS2ltWWFJdkVSRlJIWkp6RDhpNEpXNHpOZ2RjMmhrbUhpSWlJaUlpb3Jwb1cxdytDb3JGYlYyY1ROSE0xdGd3QVJFUkVSRVJrY0dvRTdZQjJWZkZqUlllZ1B1N2hnbUlpSWlJaUdvY1hqa21JaUtxSzlSQS9BbHBzMnNBSU9jM0FpSWlJaUlpb2lmaWJtNHhqaVlXaXRxTVpjQ1lwcFlHaW9pSWlJaUlpQXhGWFp3SGRYU29wRjN1TXcrUW14Z2dJaUlpSWlLcWlWalJsNGlJcUk1NEVBa1VaSWpiTEJ3QUIyL0R4RU5FUkVSRVJGUVhyWW5PbGJTOTRtNEJlek5lcWlVaUlpSWlxbk5pdndJVXFlSTJoeDZBWTMvRHhFTkVSRVJFTlJLdkhoTVJFZFVCeFlWQXdubHB1M3YzSng4TEVSRVJFUkZSWGZYdmd5SkVaU3BGYmZWTVpYalYzZHhBRVJFUkVSRVJrYUdvOCs5Q2ZXdEZxVlk1WkMwV0d5UWVJaUlpSXFxNW1PaExSRVJVQnlTY0I0cUx4RzMxbXdKV1RvYUpoNGlJaUlpSXFLNVJxTlRZZUNOUDBqNm1tUlZNNURJRFJFUkVSRVJFUklha3Z2WVpvQll2QkpTNWpZWE1zb21CSWlJaUlpS2ltb3FKdmtSRVJMVmNRVHJ3SUZMY0pqTUNYRHNaSmg0aUlpSWlJcUs2NlBjN0JVZ3RWSW5hbXRvWW9hdVRxWUVpSWlJaUlpSWlRMUdublFhU0Q0Z2JqZTJBWmpNTUV4QVJFUkVSMVdoTTlDVWlJcXJsNGs5STI1ejlBUlBMSng4TEVSRVJFUkZSWFpSZXFNTHVXL21TOXZIZVZnYUlob2lJaUlpSURFbXRMb1k2OG1OSnU4eHJKbVRHMWdhSWlJaUlpSWhxT21OREIxRGF4ZFc2Mjl1TmYzZ2N0aDVRS2FWOS9OOEM1UC8vak1JM0Fjb0NhWjgycndQR0ZwcmovN1lEUmRuU1BxMkdBMmEybXVPSVhacEtpS1cxR0FKWTFOY2NYOXNMNUNaTCt6Ui9HYkI2Um5OOC9ROGdPMUhhcDlrTGdHMGp6WEhNSVNBelh0ckhzeTlRNzFuTjhjM2pRRnFNdEk5SEw2QitNODF4L0Q5QXlqVnBIL2Z1UUFNZnpmR2RNMER5ZjlJK3JwMkJaM3cxeDRubmdYdGgwajR1N1FIbnRwcmpwTXRBd2pscG40WnRnRVlCbXVQa0NPRE9LV2tmeDVhQVcxZk5jV28wY090dmFSOEhMK0RabnByajlGZ2c3cGkwajMwVG9NbHptdVBNMjBETVFXa2YyOFpBc3dHYTQ1eDdRUFR2MGo3V0RRSHZnWnJqdkFkQTFCNXBIOHNHZ004Z3pYRkJCaEN4VTlySHpBNW85WnJtdUNnSCtHK2J0SStKRmRCNmxPYTR1QkM0dkZIYXg4Z1U4SHREYzZ4V0FaZldTdnZJNUVEYnR4LytmSEVOQUxXMFg5dTNOWDBCNFBJR29MaEkyc2Z2RGMxakFzQ1ZMWUJDdXBNa1dvL1N4QTRBVjM4Q0NqT2xmVm9PQTh6cmFZNmpkZ041S2RJK1BvTTByeVVBUlA4RzVDUkorM2kvQkZnN2E0NXZIQUN5N2tqN05PMFAyTGxwanVPT0FPazNwWDJhUEtkNWp3REFyYitBMU92U1BzLzJBQnk4TmNlM1R3RVBJcVI5R25jRm5GcHFqdStlQmU2SFMvczA2Z2cwOU5NYzM3c0VKRjZROW5IMkIxdzZhSTd2WHdIdS9pdnQ0K1FMTk82c09YNFFCZHpXa2FUWndFZnptUWFBdEJ2QXpUK2xmZW8zQlR4NmE0NHpiZ0d4aDZWOTZya0RudjAweDFsM2dSdjdwWDFzR2dGZUwyaU9jKzhEMTM2VjlyRnlBcHEvb2puT1R3TWlmNWIyc2FpditiOFRBQXF6Z0tzN3BIMU1iUURmRVpwalpUNFF2bG5heDlnY2FETmFjNnhTQUdFL1N2dklqVFYvRTdRcThyZWx0c3E0S2YyTW1WcHIvcDhtSWlJcXk3QS8wM1MyNyt4VlgrOTlRc0t5RUpraEhlRE44YmRGeTNyR1QyMmZuVGZ6OGJPT2hLNGh6MXBnbUlmRkUrbnppcHM1Um5wcVZ2WWN2RnVBOVRxMmkrL1h5QXhqdlRSZjh2KzhWNGlWMTNJbGZYbzJOTU43UHBvK3A1T0xzRFFpUjlLbms2TXBKcmZTVEVSZFNsWGdpeXZTd2JaZmZSTk1iMk1EQUlqTVVDSWtMRXZTeDhmT0dLRnROUVB5dU94aVRMc2dIWFI0V0J0aFVRYzdBRUJDWGpFK09pdnQ0MklweDlJQXpjQWtwVkNGOTA1blNQclVONU5qVlJkTm54eWxHbStka0E3K0xZMWwyTkRkSGdDZ1ZBTWovNUsrcDQxa3dQYWVEOS9Udy85S2cwckh1R3hiei9vd2xtbU8zemlSamp5bHROUDY3dmF3L3Y5Tzc1N0tRRnFSU3RKblpaZDZjRERURFBBK1BKdUJ4RHhwbnlVQmRtaGthUVFBbUhvK0V6ZHppaVY5dm1odmh5WTJtajZ6TDJYaFdxYjBQUjNpYjRzVy8vK2Uvanc4RzVmVEZKSSswMXJib0syRENRRGdtNnM1K1BlQmRNRDVVVXRyZFA3L2lxWGZSK1hpNzZSQ1NaLzNtbHVocDdNWkFHRGQ5VndjU3BEMmVhdVpKZnE3bWdNQXRzVG00YmZiMGdzL0l6MHQ4WXFicHMvUHQvS3g4NmIwc3pISTNRTERtMmcrUDMvY0tjQ21HT2xuNDRYRzVoalRWUFA1T1pKWWlEWFIwcy9HY3k1bVFwTG1pZnRGK0M1Uyt0bm85b3dwSnJYUWZEYk9wUlRocS8razdOTWQ0d0FBSUFCSlJFRlVmZG8zTU1HbnZwclB4cFUwQmVhSFN6OC92dlltbU9XbjZYTTlTNG1aRjZXZm54YjFqQkhpci9uOFJHUW9FYXJqTTFiWlBzQ1QvWnRRbTIySnpVUHBqM1J2WnpNOGExUGpMczhTRWRIVEtqTU1xbi83Nkx4SjV2a0paRTJuQWdEVU1ZdWdqbDFjWS9xb3pnMEUwazlMK3NnNzdBWHFkMk1mZmZVNTFFQnlPd0RJK3oyY3hHR2ZLdlpKT3duVitWZWtIZXk3UU43eE4vWXAyY2ZhR3pMckZvQmpFR1F1dzZYM3F3dnUvQWprbHBxMHRQSUNYTjh3VER4RVJFUkVWT094b2k4UkVWRXRwVlpwRm5hVTV0b0prQms5K1hpSWlJaUlpSWpxb2h0WlNweTRMMDZDTnpjQ1J2NS93amtSRWRGaktYb0E5YjFmSHY1Y0xGMllSRVJVSStWRVE1MjBCK3IvZ3FHKzhnNEE2UUxXMmt5dHlJRDZ4a0pKdTZ6RlY1REpaQWFJaUlpSWlJaWVCaXdaUVVSRVZFdmREOWRVRmkvSnV1SERLdGRFUkVSRVJFUlUvVmJycUFnOTFNTVN0cWFzd1VCRVJJOHA5Uitvcm93SGlsSWdzL1lDYkh3QlcxOURSMFZFVkdreTE5ZFI1MnFUeFN3RWxLVjJKM3JtUmNqcWR6Rk1QRVJFUkVUMFZKQ3AxV29kRzBvYVRzbnQxZXZDbHVwRVJQUmsxWlcvTTRvODRPb09RRlZxQithV1F3RnplOFBFUkVSRVQ0K1MyNnZYbFMzVmlZam95YWxMZjJmK1NpckVpaWh4b3U4ekZuSXM2V2dIWXptcmRSRVIwZU5SaDc4TmRkSmV6UTkyL3BCM09tTFlnSWlJS2lNdkZ1b0hSd0JsTG1TZVV3d2R6Uk9sem9tRytsUjNpS29ZeTB3aDYzNE9NZ3RYZzhWRlJFUkVSRFVmSy9vU0VSSFZRZ2xucFVtK2pqNU04aVVpSWlJaUlucFNDb3ZWMkJ5VEoybC9zNWtWazN5SmlPaXhxZS90THBIazJ4WnkzKzhOR3hBUlVXVlpla0xtN2lsdVN6c0pRQVhVRHpSSVNFK0tPdkpqaUpKOEFjZzhKakxKbDRpSWlJZ2VpWW0rUkVSRXRVeCtLcEI2UTl4bVpBbzA2bWlZZUlpSWlJaUlpT3FpWCtMemthMFFiNmJtYTIrTXRnNG1Cb3FJaUlocUEvV2REY0t4ekxFUFlOWE1nTkVRRVZWUjluOVEvZmMra0gwVnNPOENlY2Rhbk9pYnZCOUlQeU51TTMwR2FQS1JZZUloSWlJaW9xZEtqVXYwcmMzYnFCTVJrZUhWaGI4ejhTZWtiWTA2QWtabVR6NFdJaUo2T3RYMmJkU0ppTWl3NnNMZm1aU0NZdngrdTBEVUpnTXd6c3ZLTUFFUkVWSHRrWDliT0pRMWZNV0FnUkFSNllHcVNKUGtDNGorZjZ0dDFDb0YxRkdmU2RwbDNuTWdNN0kwUUVSRVJFUkU5TFNwY1ltK1JFUkU5UGhTYndDNXllSTI4M3FBWXd2RHhFTkVSRVJFUkZRWGJiaVJqMkp4TVY4TWNEVkhRMHNqd3dSRVJFUzFocnoxQ2tDdGdqci9EbURwWWVod2lJaXFwbVJWOHNMa3N2czk3ZUpYQUFVSjRqYTd0cEM1REROTVBFUkVSRVQwMUdHaUx4RVJVUzJoVWdJSlo2WHQ3dDJmZkN4RVJFUkVSRVIxVldTR0F1ZFNpa1J0VnNZeXZPWmhZYUNJaUlpb1ZySHZBa0JUS1o2STZLbG5iUHZ3V0YxVWRyK25tTG9vQmVxWXJ5VHRzaFpmR3lBYUlpSWlJbnBhMWJoRTMramZIMTZjOEhySm9LRVFFVkV0Vkp2L3p0d0xBeFI1NHJaNnp3TFd6b2FKaDRpSW5sNGhZVmtQai8xdHkrbFpQcVZTaVczYnRzSEV4QVFqUm96UTJXZlJva1VBZ0U2ZE9xRkhqeDRWT3UrZVBYdHc0OFlOOU9uVEIvNysvanI3N05peEEzLysrU2RhdG15SlNaTW1QZDRUSUtxa3dzSkNiTm15QlVaR1JuampqVGNNSFk2Z29LQUFlL2Z1UlZKU0VqNzg4RU5EaDBPa3Q3OHpOWkZLcmNhYTZGeEoreWhQUzFnWU15V0xpSWpxaHVYTGwwT3BWQ0lvS0FpK3ZyNmkyeTVldklqVnExY0RBTjU2NnkwRUJBUVlJc1JhTHkwdERZc1dMY0w0OGVQaDZlbHA2SENvSEFxRkF2UG16Y1A5Ky9jaGs4a3dlZkprZUhsNTZmVXh0TmRJMnJWcmgvSGp4K3YxM0ZRQjEwTUFWYjZvU2Rab09HUzJ2bVhjZ1lpSWlJaElxc1lsK3ViY00zUUVSRVJVbTlYV3Z6TkZPY0Q5Y0hHYlRBNDA3bUtZZUlpSTZPa1dtYUhVeTNrMmJkcUU3ZHUzdzlqWUdGMjZkSUc3dTd2bzlvS0NBdnoxMTE5UUtwV3d0N2V2VUtLdlVxbkVUei85aE5UVVZPVG01cGFaNlB2Z3dRUEV4Y1doZnYzNmVua3VocFNibTRzWk0yWWdLQ2dJUVVGQnNMUzAxTXQ1VlNvVlFrTkRVYTllUFhUczJCRmR1M2JWeTNtMTVzeVpnNlNrSkR6Ly9QTjQrZVdYSzNWZnBWS0o1Y3VYdzl2Ykd3TUdETkRaSnpzN0czUG56c1hMTDcrTWJ0MjY2U1BrY3NYSHgyUFZxbFdZUEhreUhCMGRkZlpadDI0ZDl1elpBd0N3c3JMQzBLRkRIK3V4TWpNenNXL2ZQdHk0Y1FPelo4K0dURmExNU1CdDI3WmgrL2J0QUlBK2ZmcWdaY3VXVlRwZmRhaksrNlc2NmZ2MzhiUzdlZk1tdnZqaUN3REFraVZMSHV2L0pIMzluYW1KamlRV0lTRlBKV3ByWkNsSGtMT3BnU0lpSXFMYVJuWCs0WGNsZVlkZkRSaUpiaXFWQ2tlUEhrVnViaTRzTFMwbGliN3IxcTFEWEZ6Y0k4L3o2NisvWXYvKy9WV09aOHlZTWVqU3BlSVhTUlVLQlhKemM1R1ptWW5rNUdRa0pTWGgvdjM3d3IvZzRHQzlKMkhxbTFxdFJraElDS0tpb2hBY0hJeTMzMzRiZ3djUGx2VEx6ODlIWm1ZbXNyS3lrSkdSZ2ZUMGRLU2xwU0V0TFEwcEtTbDQ4T0FCSmsyYUpIcSsxVFUrclltU2s1TXhhOVlzbUptWllkbXlaZFgyT0V1V0xNR1pNMmNBQUVaR1JpZ3VMdGI3WTJpdmtiaTR1RHl5NzQ0ZE8zRGp4ZzIwYnQwYUw3MzBFdVJ5dVhCYlVsSVNsaTFiaHRkZmZ4MCtQajc2QzlDKzlrNWtxTFArZ3pwaGg3aFJiZ0Y0aFJnbUlDSWlJaUo2YXRXNFJOK2FiTktrU1Nnc0xNVHJyNyt1Y3hJeE56Y1hhOWFzUWZQbXpkRy9mLy9IZW96MDlIU0VoSVRBMTljWFFVRkI4UER3cUdyWWRRcXJGQkdWNzhLRkMxaXpaZzBBVFZVRkV4TVRBMGRFK25MbkRLQVd6eVhqbWRhQXFiVmg0aUVpSWdLQVYxNTVCYi8rK2l2eTh2THc5ZGRmWStuU3BhSUpva3VYTGtHcDFDUjdWVFJSODlpeFkwaE5UWVZjTHNmWXNXTUJBSW1KaVFnTkRSWDFTMGxKQVFCRVJFVGduWGZlRWQxV2NxSjMvZnIxT0h2MkxCbzJiQ2c1eDdScDA1Q2VubzV1M2JyaDlkZGZGOXJ6OHZMdzBVY2ZBUUJHalJxRndNQkE3Tm16QndjUEhpd3o3cHMzYjFab2ZPZmc0SURQUC85YzFIYnc0RUZFUkVRZ01qSVNiZHEwUVc1dUxwWXVYZnJJY3dHUXhGN1NMNy84Z3RPblR3TkF0WXc5YjkrK2pidDM3eUl0TGEzUzkxMjdkaTMyN2R1SGZmdjJJVHM3RzhPR0RaUDArZmJiYjNINThtVmN2bndabjN6eUNmcjI3YXVQc0hVcUtpckM5T25Ua1p5Y2pBa1RKbUQyN05sbzNicTFwTis0Y2VNUUZ4ZUg4UEJ3ckY2OUdvMGFOYXBVVW9IVzNidDM4ZU9QUHdJQS92enpUL1R1M2J0SzhROGVQQmg3OXV4QlFVRUJWcTllalcrLy9mYXh6M1grL0htc1hic1dBREI3OW13MGF0U29TckZwUGM3N1JWK2YzMGQ1M04vSDExOS9qZXZYcjFmMDZaUnB5SkFoK1Bubm4zWGVObUxFQ055NmRVdElEQ2hQeVFybndjSEJVQ2dVRlhyOGFkT21pZjZQS0Nnb0VKSnpWQ3BWV1hlcmsvS1ZhdXlJeTVPMGovTzJxdk1KNGtSRXBFZHBwL1J5bXFpb3FETEhGZSs4OHc3YXRtMkxsU3RYNHZMbHl6cjdsRlVaTkRJeUVybTVtdXIycGI4TC8vUFBQN2h4NDRidzgrclZxOUcrZlhzWUdSbEp6cE9XbGxhaGhPQkh5YzdPQmdEOC92dnYrT09QUHlTM1oyWm13dExTRWprNU9jakp5WG5rZDZScjE2N0J5OHNMOGZIeGtyRmJaUmtaR1dIRmloVUFnSk1uVDJMejVzMVZPaCtnK1o3bjYrdUxOOTk4RS9QbnowZFdWaFpXclZxRmlJZ0lkTzdjR2R1M2IwZDJkalp5Y25LRThYaDVvcUtpUkltKzFUVStyVzVUcGt4QlRrNE9BZ01ETVdyVXFBcmRSNkZRSUM0dUR1Ym01Z0EwWStqRGh3OUwrdG5iMnlNOVBWM25PWFNOOFV2YXNXTUhqaHc1QXVCaGt1K2NPWE93ZlBseU9EazU2YnhQUkVSRXVZbkhreVpOcXRMaXpvTUhEeUloSVFFcEtTbWlSWmpaMmRrSURnNUdabVltSWlJaXNIanhZcjBsdmNzNy9xYVg4OVJFNnNncGtqWlowNDhoTTIxZ2dHaUlpSWlJNkdsVzV4SjkwOUxTY09EQUFWeS9maDBoSVNHVnVzaCs4K1pORkJRVUlDc3JTK2Z0MzMvL1BZNGNPWUpEaHc3QjNkMzlzVll5WHJ4NEVaR1JrWWlNakVUbnpwMHJmZjhuSlQ0K0h0OSsreTFlZWVVVmRPdldUVFJaYjBoUFE1V2l4N1Z3NFVJVUZCU2dSNDhlWlU0cUxseTRFSFoyZHVqUm8wZVp6ejAxTlJXTEZ5L0doQWtUSkJYVnRCUUtCZkx5OHBDYm00djA5SFNrcEtRZ09UbFpXTUdka3BLQzRjT0hsenRoblpxYWl0bXpaOFBSMFJIRGhnMURpeFl0b0ZLcHNIVHBVamc2T21MbzBLSEN4UkZkc3JPek1XUEdEQlFXRnVLNTU1N1RXUW5yNzcvL3hyWnQyd0RvZDRMNVNkSnVaMjFrWkZUaGkwdFZrWjJkTFZ3Y1ZhdlZlai8vb1VPSHNIdjNialJwMGdSK2ZuNklpb3JTbVhULzNudnZvYmk0R09QR2pVUDc5dTExbmt1N2xWVFRwazN4eVNlZjZEM1cyaVRuSHBCeFU5eG1iQTQ0dHpWTVBFUkVSRnIxNjlmSDY2Ky9qaDkrK0FGUlVWSFl1M2N2amg0OUtsU25LVGtSdG5UcDBqTEhaOW9rUHBWS0pYei9HekJnQUJJVEUvSGpqeitpVTZkT1pVNEE1K2ZuUzI3VFR2UUN3UDM3OXhFWEY0ZWlvaUxKZlcvZHVvWFUxRlRKeEpWS3BSTE9tWm1aQ1VEei9mZFJrOUFWbWFUT3ljbVJQTmJldlhzQkFJR0JnWEJ6YzhPbFM1Y3FQT0hkcmwwN25lMDNiOTdFeG8wYmhaLzM3OStQQXdjTzZPejc0WWNmbGptK1hiaHdJVzdkdXFYenR2djM3d3ZuL3ZmZmYzWDJLWmw0V05LWU1XTVFIUjJOcTFldllzMmFOVkFvRktMdnkvdjM3OGZmZi84TlFEUDJxODRrWHdBd05UVkZjSEF3Rml4WWdNek1URXlkT2hWVHAwN0Z6cDA3SmRXVzh2TWZic2Y1N2JmZllzZU9IVkNyMVZDcFZGQ3IxYkMzdDhlQ0JRdHcrZkpsckZ5NXNzekhORFkyaGxLcHhMSmx5L0RUVHorVjJXL2V2SGxsVGdCcjJkblo0ZVdYWDhaUFAvMkV5TWhJWExod29jenY0WStTbVpuNTJHTUtmYjlmOVBYNUJWQXR2NC9FeEVTOUphZVVkWjZNakF3a0p5ZFg2SEZLVmppUGk0dXJjS0x2N3QyN2NmMzZkWTdOS21ESHpYemtLc1dmaTA2T3BtaFJqNHRzaVlpbzV0RTFWdExTamt1U2twTEs3Rk5XWlZEdFlzSjY5ZXFoUllzV1FudDZlanErKys0N0FFQ2JObTBRSFIyTjI3ZHY0K2VmZjhacnI3MVdacHdtSmlaNDg4MDNILzJFU2lnb0tNQ21UWnRFYmVucDZUcWZpN0d4TVlxS2lrVGpSQzByS3lzNE9UbUovbmw3ZXdNQUNnc0xxL3hkcitUY1dsWldsbDYrTzJxVHJQMzkvYkZ5NVVyTW5qMGJzYkd4T0hIaUJDd3NMSERuenAweTcydHRiWTE2OWVvSi8renQ3ZEd3WVVQaDl1b2FuejRKY1hGeHlNbkpxZEs4WVVwS2lzN242dURnZ05UVVZKMzNLVDNHTDJuYnRtM0Nna0ovZjMrODg4NDdtRHg1TXRMVDB6RjkrblFzWExoUTUyNHllWGw1NWI3bXMyYk5rdHhQdXhnNkxDeE1zaGo2cFpkZXdvc3Z2Z2hBYzYwZ0lTRUJBUEQ4ODgrTCt0blkyR0QyN05tWU1XTUc4dkx5TUczYU5DeGR1aFJ1Ym01bHhsTFhxZS85REdSZUVqZWFOd0xjM3pOTVFFUkVSRVQwVkt0emliNFhMMTdFaGcwYkFPaW5LazVKRXlaTVFIaDRPSktUa3pGLy9ueXNXclVLTmpZMjVkN240NDgvRmwwOEtEa1FMR3MxWnNuVnB2djM3OGV2ditwdmE2WUpFeWJnMkxGak9pdk8rUG41WWNLRUNWQ3BWUGptbTI4UUdSbUpPM2Z1SUNBZ0FHWm1abnFMb1NwcVFwVWlmVlhzNmRXckY0WVBIeTc4Zk83Y09lVGs1S0JwMDZZNiswZEZSZUg0OGVQQ3o3b3VWcWhVS3N5Y09STXhNVEVJRGc3RzFLbFQwYTFiTjJ6ZHVoV0hEeDhXa25zck10bDM1TWdSSWRFM1BEd2NXN2R1UmJ0MjdkQy9mMy9ZMmRraFBqNGUxNjlmeC9YcjF6Rmt5QkFBbWlSUWJmTEFIMy84Z2RHalIyUEFnQUU2RThXLysrNDdSRVZGQVFEYXRwVm1LeXFWU3F4ZHV4WkpTVWx3YzNON3JDVGYxTlJVVEo4Ky9aSDkrdmZ2ajFkZmZiWFM1NitJclZ1M1lzdVdMWkRMNWZEMzkwZUxGaTJ3ZXZWcVhMeDRzVkxuc2JTMHhKSWxTNFNmczdLeWhBbllxcXplUG5mdUhQYnQyNGZaczJmcnJLcFFtdlppNmYzNzkzSDgrSEdvVkNyWTI5dGp6Smd4b242eHNiRlFxVlE2TDU1cWFiZVNzckN3ZUt6WTY1TDRFOUkyMTA2QXZNNzlsU2Npb3BybzFWZGZ4Y0dEQnhFZkg0OE5HemFJa2lCTHVubnpwczUyQUVJUzMvNzkrNUdZbUFoTFMwdU1HVE1Hb2FHaGlJaUl3TTJiTnpGcjFpelJmUTRjT0lBTEZ5N0EwOU1USTBlT0ZOMm1uWmpWcDY1ZHUrS1paNTRCb0Ztd2xKeWNESDkvZjNUdjNoM0F3L0ZkbHk1ZDBLcFZLOG45dzhQRGNmYnNXVW43WDMvOWhhU2tKTWhrTXZ6dmYvOERBRFJwMGtUeWZFdGJzMllOa3BLU1lHZG5KN2t0SnljSElTRWhLQ3dzRk5yS2UvM0wrcDBCd0owN2R4NDVxWnVSa1lHTWpBeWR0NVZNUEFRMGxYelBuejhQQUtMNHRtN2Rpa3VYTGtHaFVFQ3BWSXFTUmFPam80V0p5cGRmZmxreUdha3ZuVHQzeHVMRml6Rmp4Z3hrWjJmanl5Ky9mT1RZU2J2dGJVbmFKTkRjM053S1RZZy9xcDgyaGtlTlJVditEcFl0VzFibTkreEh2WVlsbjdPcHFXbVovWFRSOS90Rm4vVDkreWpwdWVlZVE1OCtmVEIxNnRSS3hlVGo0NE0zM25nRFRrNU9hTkJBWE8xcHhZb1ZrbVNDVnExYTZSeTdIanQyVEVpNDBabytmYnBRamZmUW9VTTRkKzRjR2pac2lISGp4a251SHhFUndiRlpCU1RsRmVQZzNRSlJtN0VNR04yVXJ4c1JFZFY4b2FHaGtNdmxXTEJnQVFvS0NpUzN0MjdkR2tGQlFRQTBjd05YcjE3VmVSNlZTaVhNVS9UczJWTzQ5cTlXcTdGNDhXSmtaR1RBM053Y1U2ZE94YkZqeDdCdTNUcXNYNzhlM3Q3ZThQUHowM2xPVTFOVG5ZVkF5cE9abVNsSjlOWHEzTGt6Um93WWdRY1BIbURldkhtUXlXU1lQSGt5RkFvRmJHMXRvVlFxY2Z6NGNhU25wMlBSb2tYQ2d0U3paOCtpVmF0V3NMS3lBcUJKaW4yYzNUdEtLamszNHUzdGpUZmVlS1BNdnR1M2IwZGhZU0c4dkx6S2ZkekdqUnNMeDA1T1RsaTZkQ25tejU4UE96czd2UC8rKzJqVXFCRnNiVzFoWjJjSFcxdGJYTDE2RlNkT25NRGl4WXNmT2FkWkhlUFRKMFc3U0ZFZnV5dzg5OXh6R0Rod0lENzg4RU9vVkNyMDZkTUhPM2JzZ0x1N081bzBhWUkvLy93VFhidDJ4YXV2dnFwenpLUldxN0YrL1hyczJMRURnT1ozSHhvYUNnc0xDMHliTmcxejVzeEJmSHc4SmsyYWhNOC8vMXl5QTAvVHBrMkYxL3liYjc1QmJtNHVubi8rZVNHUmV1WEtsV1dPV1hTTlowb3VYdFh1VkdSalk0UHQyN2RqOSs3ZGtuTVlHMnNtSHJLenN4RWFHaXI4ckRWOSt2UXlDdzJWS2IxRXBYTDdycFc3YncybExzNkQrdG9jU2J2Y1p5RWc1MEpBSWlJaUlxcThXcGNDdEhuelpwdzhlYkpDZlI5VmhRWFFiSUhZczJmUE11OGZFUkVoYXROT1FDY25KK1BqanorR2hZVUZWQ29WaW91TFlXOXZqL256NTR2Nng4Zkhsem1CVmRZZ3JHUWxwYkpXSUQrdTNOemNNaXZPYUZmdC92YmJiNGlNakFTZ21jRFNWWDNKenM0T1gzNzVwZDdpcXFpYVVLVklYeFY3U2s3K2E3ZFJBbERtNEZoYmpjdkd4cWJNclkva2Nqa21USmlBT1hQbUlDY25CM1BuenNYNDhlUHg0TUVESkNZbWxobUxrWkVSN096c2hCWGM5ZXZYRjYzaTNyRmpCOExDd2hBWEY0ZUJBd2NDRUw5L216UnBBa0JUZGExQmd3YjQ3cnZ2Y08vZVBTeGR1aFFIRHg3RWtpVkxSQmNDdEpWY3RUSHJlaTgxYjk0Y1NVbEpBRFNmZzlJcmtBR2dVNmRPWlZhQ0FqVHZkMjNWcVBKVTUvYWFRNFlNd1lFREI1Q2Ftb292di93U1AvendBKzdkdTFmcDk1RDI0cUtXVXFrVXpwR1hKOTAyRk5CczRhWHJ1V21yTk1YSHgyUEdqQmtBTklrVm8wZVBmbVFjMnZNMWJ0d1lYYnQyeGJwMTY3Qmx5eFo0ZUhoVWFFdGNxcndIa1VCQnFUOGpGZzZBZzM1MnpDSWlJcW95SXlNakJBY0hZL0hpeFpnNmRTcnUzNzhQbFVxRmt5ZFA0dDkvLzRWY0xzZWtTWk93WWNNR1pHUmt3TXpNRE8rLy83N29IRlpXVnNqT3poYSs4Lzd2Zi85RGZIeThNQjVMU0VqQTFxMWJSZmZSVnF0SlRFeVUzQVpVZlN2TDBueDhmSVN4Mm9FREI1Q2NuQXhQVDArODlOSkxBSUJObXpZaEl5TUQvdjcrZU9XVlZ6Qi8vbnpjdVhOSHRLaXNkS0t2U3FVU2RpenAwYU1IY25KeU1HUEdEQXdaTWdRLy8veXpLQkcyTkcwQ29LMnRyYWk5c0xBUUlTRWhTRXhNaExtNU9jYVBIeStaZUV4SVNCQWU5NWxubm9HbnAyZVpqek55NU1neXR5alZQdWNPSFRxVXVXTk42VXEwWlZVTVV5Z1V1SExsaXM1ejNMNTlXemd1S3haOThmSHh3ZGRmZjQwWk0yYmdndzgrUUd4c3JHUzhxSzJXQlFDdnZmYWFKRGxTKzkzZDM5OGZHelpzZ0ptWkdRNGNPQ0FrSWpScjFneFRwa3lCbFpVVlZDb1ZWQ29WWW1OajhjMDMzeUF2THc4bUppYVlNMmNPdkwyOWtadWIrMWpWWSsvZHUxZm1iZHJYc0t6RTRaSzdIRTJmUHYyUkN3S1hMMThPRXhQTkpLYSszeS82cE8vZlIwbk96czQ2RjdBK2lxdXJxM0EvVjFkWDBXM2F5bDhsT1RrNTZSeDM2Zm85ZHV2V0RZRG1NN2Q0OFdJQW12OGZTdjkvNmVmbkovbC9oSFJiY3owWHBhOGV2ZXh1Z1FibWoxNDBTMFJFWkdnQkFRRXdNaktTZkxmVGZuZHIwYUtGc0Jnc0tpcXF6RVRmSzFldUNHTVI3YUpIUUZQWVE3dWc3Nk9QUG9Lam95TUdEeDZNVTZkTzRkcTFhNWczYng0V0wxNHN6Q1ZVSnpzN08vajQrSWkrNDFoYVdtTFhybDJZTUdHQ01KZFhVRkNBTTJmT29FdVhMZ2dMQzhQTW1UTmhZMk9EME5CUStQcjZ3c1hGQmFHaG9YcUx5OVBUczl5eDF5Ky8vSUxDd2tJMGE5YnNrYnNES3BWS0xGaXdBQys4OEFMYXQyK1B1WFBuUXFWU3dkallXTFFRTmpZMkZwczJiWUpLcGNMeTVjdngyV2VmbFhuTzZoaWZQa25hUlc0VjJhRlV1M09oVXFrRW9QbWUvTTQ3N3dqakxRY0hCOUZjclRaQnVtblRwc0xpUkVkSFI3UnAwMFp5N3F5c0xDeGF0QWpuenAwRG9QbStIUklTSW93Yk8zZnVqTTgrK3d5TEZpMUNTa29LUHZqZ0E0d2JOdzR2dnZpaU1QOWliMitQd01CQUpDUWtDQldjaHc0ZEtvd1pkdXpZZ1pTVUZIVHYzaDBCQVFFQU5Jdi93c0xDNE9YbEpjempyVnk1RXJtNXVhaFhyNTd3UEE4ZlBneEFVK1ZYdTZOU2VVcU94N1hLZXkrVVJYWHVaZUZZM2krbDB2ZXZrVzUrQ3hTVm1vTzA3d3c0VmMvaVpDSWlJaUtxL1dwY29xL1hpMVc3ZjBXM0t3UXFWcTNsMEtGRHdzQlZPekRac21VTGZ2MzExMHB2eTFyZWhOUnJyNzJHRGgwNllPSENoY0tBdDNQbnpoZzBhSkF3Y0Z1M2JwMVE0VlNyYWRPbTZOKy9mNW5uUFhQbURESXpNMkZqWTRPdVhSKzlBckprOG1iSGpoMFJHQmlJYjcvOUZncUZBbTV1Ym9pSWlCQ3EzQUpsdjRiYVFXRjFxT2xWaW5yMjdDbmFHalFpSWdKUlVWRXdNek1USnZsTE9uTGtDREl6TTlHa1NSUFJ4Ri9KUk4rU1d5azkrK3l6a25OY3VYSkZxQUE3ZXZSbzJOallJRHc4SE51M2I4Yzc3N3dqV3UzYnVuVnJmUHZ0dC9qMDAwK1JtcHFLMWF0WEN4ZVB0TlhPTEMwdFlXTmpBMXRiVzlqYTJrcVNTRXVLam83R2hRc1hBR2dtYmJXdjk3VnIxd0FBYm01dXNMUzBGUHAzNk5BQmE5ZXV4Ylp0MjNEdzRFRzgvLzc3b2lUZm5UdDNZdDI2ZGNMUEpiZFZMYWxrVzNaMnRzN0tzTTJhTlN2M2MycHNiSXloUTRkaTE2NWRBSURodzRlTFBxZmFxbXZheW16VndjcktDc0hCd1FnTkRVVkNRZ0orL1BGSHZQamlpNkwzd3UrLy95NVVXQ3RyMHJ1eWxiU0FzcXUyYVgrSDd1N3U2TnUzTHc0ZlBveXRXN2NpSUNCQTJLcTJMTnF0YjIvZXZDbmFQbmZkdW5YSXpNelUrUmtBeEJXSXRiVEpPYkd4c1pKRTduZmVlZWV4SnNxQnF2K2RxVWxVQ2lEaG5MVGR2YnUwallpSXFETG0rT3QzOHMzUHp3L3IxNjhYZGdKUnFWVFlzbVVMQUUyeTJRc3Z2SUN3c0REOC9mZmY4UFgxUmI5Ky9TVG5XTHAwcWZCZC8rREJnOEk0clZXclZvaVBqeS96ZTE5WjI5R1dWNlgyU2RCV05pMXJlMDlBTTFhNGRlc1c1SEk1M25qakRTeFpzZ1RoNGVHSWo0K3YwSUkxUUR5UnFsQW9FQm9haXZEd2NNamxjbnoyMldlU1NsRFoyZGxDb3JXVmxSVVdMRmhRWnRXbDRPRGdjaXZhYWljY2I5eTRVZTd6dkh2M0xnWVBIaXhxOC9IeHdRc3Z2Q0JxMjc1OU94SVNFdUR2N3k5VUU5UGF1SEVqSGp4NFVPWmpWRlZoWVNFV0xGaUFsMTkrR2UzYXRjUEdqUnRoWW1JaVRKcVdkUFRvVVNIUmQ5Q2dRVHFyME83WnMwZW9sS1JsWW1JQ2hVS0JHemR1WU1tU0pYQjBkSVNKaVFsTVRFeHc3dHc1WVFHZmxaVVZObS9lRExWYURiVmFEWlZLaGJmZmZodjkrL2N2OXp2eTd0MjdrWldWQlE4UEQvVG8wYVBNZnRySjZJb2tEc2ZIeDVkN08vQ3cybE4xdmwrcXFqcCtIK1V0T2pZMU5TMDN3VUNoVUlpcWFnSEFxbFdyRUJZV0p2eXM2LytBYytmTzZWd0VXN3FxdEpZMjhWOWJ0Uzg5UFYyU2lOMndZY05xU2NqUTk5OFpRN3VRb3NCLzZVcFJXejFUR1Y1eE16ZFFSRVJFUkZXWGxKUWt6TVZVdERybkgzLzhJUnhyNXhYV3JGbUQzMy8vSFlCbUxreTcwNmFKaVFsQ1FrSXdjZUpFcEthbVl2TGt5Wmc3ZHk1YXQyNnQ4OXpKeWNtUHJCeHJZbUtDNWN1WFZ5aFdMWlZLaGZYcjF5TTZPaHFob2FGWXVYSWwrdmZ2ajcxNzkrS25uMzZDdDdjM0ZpMWFCRUN6Z0t0NTgrYVZPcisrYUJjWWxxNmVxc3ZxMWF0eDh1UkpuRHAxQ2lOSGpzVG8wYU4xM3MvVDB4TWpSb3pBMXExYmNmejRjYlJ0MjFibmVCelEvL2owU2ROK3Y2NUlvbS9wSWt0cXRWcjA4NkZEaDNEKy9Ia2hlVmg3cmFKZXZYckN2SWgyc1dOSlY2NWN3UmRmZkNHTVhYdjI3SWxQUC8xVTByZFhyMTZ3dHJiR3ZIbnprSitmajJYTGx1R3Z2LzdDKysrL0w1b2oxTzdhNGVYbEpWa1lxRzNYL2o2dlg3K09zTEF3T0RrNW9WKy9mbEFxbGZqNjY2K0Z1QUhnOE9IRFF0R2h6cDA3dzlyYStwR3ZsUzZPam82UGRiL2FSSjEvRitxNDcwcTF5aUZyOFpWQjRpRWlJaUtpMnFIR0pmcmF1RlR0L3ErKytxcVEwSHJ0MmpXZGxac2U1YTIzM2hJU0l3OGRPaVNaMkhydzRJRm9BckY1OCthU1NjYVN3c0xDSkZza2x0YTRjV08wYWRNRzI3WnR3dzgvL0lEZHUzZmp6Smt6TURVMXhjeVpNd0hvSGdBSEJBVG9uRmpVZXYvOTk1R1ptUWxIUjBkTW1US2wzQmhLOC9Ed2dJZUhoekFSNStibWhoa3pab2hXWW80YU5VcFlZWDM4K0hHY09xWFpXcVZ2Mzc2VmVxektxT2xWaWtvbk12NzQ0NCtJaW9xQ2hZV0Z6Z20zUzVjdUlUTXpFejQrUHBMYjE2OWZqN05uendvVG5nQXdmLzU4SWZrN01EQVFJMGFNd0lvVkt3Qm9mbWNEQnc1RWNYRXhWcTFhaFppWUdDeGN1QkRmZi8rOTZFS0JtNXNibGk1ZGlxbFRwMkxFaUJHNGR1MGFZbUppMEtCQkExSDFINFZDZ2ZUMGROeTVjd2NKQ1FtNGMrY083dDY5aXdjUEhtRFJva1V3TnpjWGJkdXpiOTgrSERwMENJQm04aFhRSkd2cWV0NkFabXNyN1lVRVFET0JxUDJzT0RnNDRMbm5uc1Bldlh0UldGaUlldlhxWWVEQWdiaDY5U291WGJvRVFGTWRidlRvMGRpOWV6Y3lNek5oYVdtSjRPQmd0R3JWQ2dVRkJTZ3VMaFl1UUo0NWN3Yi8vZmNmSEIwZGhZcHBabVptY0hkM0Z5WDZhaTgrcHFhbUNnbXQxVmsxQ3RBa3R3UUVCT0RzMmJQWXZYczNYbnJwSmJSdDJ4WVhMMTdFeG8wYmhZVGNCZzBhWU83Y3VjSUZPWVZDZ1NWTGxzRFB6Kzk0Wm9jSEFBQWdBRWxFUVZTeFBuTVRKMDdVK2I1MmNIQVFqdDk5OTEyY08zY09HUmtaK09xcnIvRG1tMjlXNlBOWFdGZ282cGVZbUloVHAwNEpGM3ExRjhEV3JsMkxIVHQyd016TXJNenpGaFFVU0c3VFhteDZIRlg5TzFPVEpGd0Fpb3ZFYmZXYkFWYlYrNVlsSXFJNm9HVzlxZzhWZFNYT2FiOHovL1BQUDhMdURMcTJtZGVsNUdMQ2toVmp4bzRkaSt6czdISVRDTFV1WHJ5SS9mdjNReWFUU2JhK3JHbHljbkt3ZnYxNkFKcEtPa2xKU1FnUER3ZWdHZWZKNVhKSklxQldjWEV4UWtKQ0FFQkkwczNKeVVGSVNJaHdEbE5UVTJ6Y3VGR29rcXlWbVprcEpGa2FHUm5oODg4L0Y5MCtaY29VWVdGalhGeGNoVjczakl5TU1uZXlBUjR1OENycHpwMDdraTFDdFhIRnhzWUtDOHhLUGtaMVdySmtDYzZjT1lOLy8vMFhvMGFOcXRCdUYrVkpUVTB0OTN0MWRIUTBvcU9qZGQ2bTYvWE16czVHbno1OXluM01vMGVQSWlzckMyNXVibytzQUFab3JqZTR1RWkvUE4rNGNRT3hzYkVBVU9iQzQydlhydUhXclZzd01URVJ4cS9WK1g2cHF1cjRmWlNuNUtMSWlvcUtpaW96UnJsY0RuTnpjK1RrNUZSNHJLUk4vSStOalVXSERoMkVxbDZBNWpWZXRtd1oxR28xL1AzOVJkY2s5RVVmZjJkcUNxVktqWTB4MHRkb2RGTXJtQmxWM3c1QlJFUlVkOGs3N05YN09kOTc3ejBBRDNlSHk4N094dHk1YzFGY1hBdzdPenRSZFY1dDlkS3paODlpL1BqeEtDNHVSdmZ1M2ZIODg4OExDOTRBelRYaWhRc1g0dmp4NHdBMDQ1cTMzMzViOUxnT0RnNVl0R2dScGs2ZGl0VFVWRXlkT2hValI0N0VpQkVqSkRFcUZJcEhYcHZXbFZ4WjJxbFRwM0Q5K25XaFdxdGNMc2NubjN5Q0NSTW00UGJ0MjlpNGNTTUdEQmlBdzRjUHc5cmFHbE9tVEVGcWFpcnM3ZTB4Wjg2Y0NqMUdkZENPL3g0MVZ3VUF6ei8vUE02ZVBTdnNjQk1SRVlIcDA2ZGoxNjVkUXRFWUxlM3JBR2dXbDVVY2gvWHQyeGVEQncvVysvaFUzMDZmUGkwWjI1YW0vUTUrN05neFhMNTh1ZHkrNzczM0hwWXRXNFk5ZS9iZ3p6Ly9oSldWRmViTW1ZT2RPM2Zpd29VTGtqRkF5VVJmYmVHZWtrV0l0RVYzdEo4RnJkdTNieU00T0xqTU9FcnVIblBseWhXTUd6Y08zYnAxdzRnUkkrRGw1U1ZVMzAxS1NoTG00Zno4L0lUN2FPTUhIbzZqd3NMQ2hMNnVycTRJQ2dwQ3k1WXRvVkFvaEFYVmdPWnpNWFRvVUp3OWV4YkhqeCtIajQ4UFhubmxGWjF4L3ZUVFQ3aDU4eVlDQWdMUXZYdjNDaVdqMTNicTZObUFXanp1azdtOUNabTF0NEVpSWlJaUlxTGFvTlo5MDI3U3BJbVFlR3BxYXZwWWliNStmbjdDbGl2bTV1WkNSWnlWSzFkQ29WQUlnNTZmZnZvSjkrL2ZSK1BHalJFWUdJZ3Z2dmdDSDN6d0FSbzFhb1RVMUZSODlkVlhtREJoQWhRS2haQzhlUExrU1d6ZXZGbDRMRzB5NmFaTm15U1RtQUR3OTk5L0M0TkM3VVQ0UC8vOEkxVDIvZkRERDBYYnc1UW5Qeisvek9xMlpkRW03ajd6ekRQWXRHa1Rjbk56WVc1dURnOFBEMFJGUldIdjNyMFlOMjRjcmx5NUl2VHQxS2tUeG80ZFc2bkhxWXlhWHFWSW4rN2Z2eStKcldRVjFoWXRXbUR2M3IzQ0pPc0hIM3dnckVhZU1XTUczbjMzWGR5OGVSTWJObXpBdUhIamtKbVppY1dMRjZOYnQyN28yN2N2MXE1ZEN4TVRFNkg2THFCSlpKODJiUnJTMHRMS25TRGN2MzgvQmcwYUpKcncwN1ZGVDE1ZVhvVVRzNE9DZ2hBWEY0ZDI3ZHBoN05peHNMR3hRV0JnSUVKQ1F2RHFxNi9Dd3NKQ1NQSnQxS2dSUm93WWdYNzkrdUc1NTU3RGpCa3owS1pORy9UcTFVdjB1MmphdENrQUNBbkkvZnIxdzlDaFE0WGJ0UmRXek0zTlJaV0xrNU9UaGVQcVR2UUZOTld0YnR5NGdhQ2dJQnc1Y2dUSGpoMFRQdlBtNXVZb0tDaEFTa29LOXU3ZGl5RkRoaUE5UFIyaG9hR0lpSWpBMGFOSFlXVmxWYUdxM1NVOS8venpqNndFYkdOamcvSGp4K1BMTDcvRXJWdTNoRVJkS3lzclRKNDhXZEpmbXp6VHNHRkRqQnMzVG5UYjJiTm5KUmNSazVPVGtaeWNEQ2NuSjB5YU5FbDAyOTkvLzQzdzhIQTRPenVMZm1lQXBscHpYVmVZQlNTWDJpRlBiZ3k0bHIzMmc0aUk2SW5TbFRpbnJYYTVhZE1tQUpwRmt5VjNzaWpQZ0FFRDRPenNER3RyYTN6MTFWZkl5Y2xCcDA2ZGhQdHJkeDd3OS9kSHIxNjlBR2gyYUlpSWlNQUxMN3lBZ1FNSEN0OWwvUDM5Ull1YkFNMTM3OUlMMUxTVGRkcUpZQzN0b3FXU1NrNHNhaGU5SFRseVJQaitXbFppbnpZSnNyVHQyN2NMVlRqUG5EbURvMGVQQXRCTUhHb25XTXRTY2pMd3E2KytncW1wS1hKemMwWGZjWFV0cGlvdEt5dEx0QUFTRUZkQ0RnNE9SbkZ4TVk0ZE80YUlpQWhSdjM3OStzSGIyeHZGeGNYNC92dnZBV2lxRldtcmMxMjVjZ1YvL2ZVWEFOM2Y3Y3BMV05RVlYzVWJQSGd3d3NQRGtaS1NnaTFidGlBMk5oYlRwazBUN1Y1UzJmTUZCUVZCcFZJSlNSV1Y1ZXZyaTRrVEp3S29uakhMc0dIRGRMWXZYNzRjc2JHeHNMQ3dLSE5COGZmZmY0OWJ0MjRKVmJ5QjZuMi9WUFh6KzZSL0h6WTJOdVVtYU9UbjUwdTJ1OVgrZnpCbzBDQzBiTmtTSzFhc0VKTGZQLzc0WXdRSEJ3dmIvKzdidHcrWExsMUNzMmJOTUh6NGNCdzdka3kwQUQwM054ZHo1ODdGcFV1WFlHcHFpc3pNVEtqVmFuVHUzQmtLaFFMVHBrMkRXcTFHa3laTjhOSkxMMkhIamgyVmYwSHFrUDEzQzNFL1gveSthbXBqaEc3UFZIN25IU0lpb2dxcDMwM3ZweXc5TmxpNmRDa0FUYkxmdEduVFJOL3J1bmZ2amw5KytRVUtoVUtZcjNCd2NNQXZ2L3dpK3E0MWUvWnNZWUZlNTg2ZDhYL3NuWGw0VEdmN3h6OHp5VVIyV1NSSUxCRVNZb3ZZcGZaZHFIMXBMYVV2dFZWVExRMmxLQ0p0cVZwYXRHZ2JhNmtpcWtKb3RCTFVydEhZUWtKRUpFSUkyVFBKek8rUHVjNWpKak9KME9qcjdlOThyc3RsY3VhY00yZm1uRFB6M00vOXZiLzN4WXNYbVRCaEF2UG16VE1vS0t0WnN5YkxsaTNqd3c4L0pEazVtWTBiTjVLYm0xdXFvSGJVcUZFR25mZ3VYYnBFZUhoNG1kNnJxUTZCTld2V1pOU29VUnc2ZEloNjllcVJrWkdCaTRzTEZoWVc5Ty9mbjIzYnRqRi8vdndYbGl1SWlJZ3dtU1BVUjRyRnlpSlVEUXdNWk5XcVZTeGN1SkJ6NTg3eDU1OS9FaEVSUVVwS1NxbHhZUEU0VEJLSGxtZDhXcUZDQlNFZ0xpOHlNelBMbklkNjlPaVJVZUZvY2F5c3JQRDI5bWJGaWhXQWJ2ejh5eSsvNE9IaHdaa3paK2phdFN0OSsvWmw2dFNwYURRYXNUOEhCd2RpWTNXVDlwS29XYVBSOE5GSEgzSDkrblZBbDl1cVc3Y3VodzhmTHZNeHQyM2JsbE9uVGxGUVVNRFJvMGV4dGJXbFc3ZHUzTHg1RXpDTWtmVTd0ejU0OE1Db3UwZnhUcTFGUlVXWW01dXplL2R1azExeWR1L2V6ZG16WjdseTVRcjkrdlV6T1ljUkdSbkpqUnMzT0h2MmJLbDUyZjh2YUI4Y2g3cy9HeTQwcndoMVB2enZISkNNakl5TWpJeU1qTXkvaHBkTzZIdm5MRWdoUXRWbTViZmZwVXVYbGpvcGtKMmR6WWNmR2crd216UnBJcW9mMTY1ZGkxcXRwbkhqeGdRRUJIRDgrSEh1M3IxTFJrWUdIM3p3QWJkdTNXTGF0R21zVzdlT21UTm5jdlBtVGQ1OTkxMkR4UFhqeDQ5TkJtNlMyTTBVeGRmWG40UW9hN3ZaNU9Sa1Jvd1l3Ymh4NCtqVnExZUp5ZVRpSEQxNkZJQ3VYYnZTdUhGalB2MzBVejc2NkNNOFBUMEpDZ3JpMnJWcllzSUhvRy9mdmt5ZVBMbE1yVytlbDVmZHBhZzg2ZFNwRTdWcTFXTHYzcjJrcGFYUnNHRkRXclZxUlZoWUdPbnA2Y1RGeFhIbzBDRkFKOFkrZHV3WUVSRVJaR1Zsa1oyZGpZV0ZCZm41K2V6WXNZTU9IVHF3ZmZ0MlRwNDh5Y21USjltelp3K0JnWUZHUXZHQ2dnS1RnbDA3T3p2YzNkMnBYTGt5VmF0V3BXclZxb0R1czVGRTB4TEhqeDhuTmpZV1MwdkxaM0s2YXQyNk5URXhNVnkrZkpucDA2ZUw1ZGJXMXZ6NjY2OWlza1NsVXFGVUt0bTFhNWVZL05KcXRmejExMThpc1ZxbFNoWG16NThQNkNxVUV4TVRVYWxVOU9uVHgrQTFKV2ZuNGtJUDZYNjBzcklTRGdVdmtpcFZxaEFhR2twUVVKQVFYaXNVQ3JwMjdjcWdRWVA0OE1NUGVmandJUnMyYktCU3BVcXNYcjFhSEh1dlhyMW8zcnc1VVZGUm9yaEJ2M3ArNWNxVlFvQ2dQMGszWmNxVVVxOWJxWkNnYTlldWhJZUg0K1hsUlpNbVRUaDkralJhcmRaa0lZWGsrR0JsWlVYNzl1MjVmUGt5b2FHaGRPblNoWUNBQU5IVzdNc3Z2MFNyMWRLelowKzh2YjJ4czdPalk4ZU9CdnU2ZWZNbU1URXhPRGs1R1RsbGwwYitveUxTTG1SVG1LYzEvWHptazk4Wml4ZC9hcDhaYzBzRnJvMXRxRkN4ZEdlR1c5RkFzYmRZeFE5VXo2YzFrWkdSa1pHUk1lREhHN2xJdzRRaEhzOVdMQ2poNys5UHBVcVZTRXhNTkdqZmV2cjBhWU5pUmttY0o3WDZsSksvK2pSbzBJREF3RUI2OU9qQnpwMDd5Y3JLUXFsVU1uNzhlTEhPbFN0WGlJaUlFQVZlblRwMUVrVjlHUmtaSkNjbmkyU29xWmlpTkhjb1U0bGdVK3NVMzE0L2dXaHBhZGkrWFhJMkxVbnM1K1RrSkI1TFkxTTdPenZHakJsakVJTTlqZVRrWkVBM2JyOTA2Ukl1TGk2Y1BYc1dsVXJGcEVtVEROYmRzV01IS1NrcCtQcjZHaVRuSGo5K1RHaG9xTkcrQXdJQ0FOMW5IUmtaeWY3OSswVU1GUkVSUVhwNk9yTm16UkxDellDQUFQejgvQ2dvS09ESEgzOEVvR0hEaHFKMXJ6NE5HelkwY25zT0RRMGxLU21KNXMyYjA2dFhMNFBuMXE1ZFcrWjJzYytEbDVjWHExYXRZdmJzMlZ5L2ZwMC8vdmlEcUtpb0VtUEZwK0hvNklpam95TkZSVVVtaGFkbFFTckMvYWVSeEtXbHVYRkp3blo5UWNpTHZGNys3djM3b3M5SDhianJhY2RqQ3VsemI5V3FGVTJiTmhYZGVLS2lvb3krTTZVRWZYSnlzb2piUEQwOWVmRGdBYnQzN3lZcUtvclkyRmlzcmEweE56Y25MaTZPdVhQbjByeDVjN1JhTFJjdVhNREt5cXBNM1kzS1NtN1VyeFRkZnlJY3VQaFFMUUt6Qmc3L0hWZThzbUpScHk0V2pVMFhuRDh1MFBEVHpSeWo1ZVByMnBoWVcwWkdSa1pHNXVWbC92ejVLSlZLRmkxYVJGNWVIaDA2ZE9ES2xTdTg5OTU3Tkd0bW1Leno4ZkZoM2JwMXhNVEVVRkJRZ0xtNU9YWHExR0hObWpVRzYwMllNSUZ2di8yV1VhTkdVYjkrZlJHLzZSYzBTWjFncWxldnpwbzFhMWl4WWdVUEh6N2t6VGZmWlBQbXpTVWViK3ZXclVXbkVkREZWV1VWK25wN2V4TVhGNGRTcVdUNTh1VmlyRFpzMkRDR0RSdUdVcWtrS2lxS3hNUkV6TXpNbURkdkhuMzc5aldaOXpwMzdoemZmUE5ObVY3WEZFdVdMTUhlM3A2SER4K1dxMUExSnljSFcxdGJRa0pDV0w1OE9ROGVQR0RZc0dHY09IR0MrdlhybDdoZFFVRUIyN1p0SXk4dkQ5QVZzMEg1eDZmbDNhV2pWcTFhREJzMnJNVG5KYUV1NkZ4c24yYWE0dVRrUkhwNk92SHg4VmhiVzVPVGswTlVWSlQ0SEp5ZG5RMXlhMUtSNGFaTm04UzUyYjU5Ty92MjdRTjBuVHJmZi85OU9uYnN5S2hSbzBoS1NoSW1OV1doUjQ4ZTVPWGw4ZDEzMzVHVWxFUmdZS0RvQmdzd2ZQaHcwdFBUeFh5SVJPM2F0WW1QajBlcFZESjE2bFJ4RFJjVkZiRjgrWEswV2kxVnExYmx3WU1ISlRvaTkrelprN05uejNMbnpoMWlZbUlNSElOQkYzdElnditPSFR1V0tULzhWMW82eDI4YmRtVFZQZ29RanhYbllvdHY4dEpnWDhHQzNuVThzSzlndXFoUHE5V2l2VFRkYUxuQ2F4WUtsWU9KTFdSa1pHUmtaR1JrWkdUS3prc245RTNSTTNzc1Q2SHZWMTk5VmFxZzdYa1NPWjk4OGduMzc5OW41c3laM0xwMUM2VlNLVnhJMzMvL2ZlYk9uVXRHUmdabnpweGh6cHc1dEcvZm5yUzBOQll1WEFqb3hKRDc5Ky9IM055Y09YUG1jT3pZTWRGbVpkS2tTVWJpMDAyYk5oRVhGMmZRVXJGMjdkcGxPdGI4L0h6eTgvTlp0bXdaaHc0ZDR2MzMzNmQ2OWVxbGJuUDc5bTBoK0d6UW9BRk5telpsOGVMRlhMNThtZDI3ZDR0S1VYMk9IRG5DL2Z2M3FWT25EalZyMXFST25Ub21SYlF2RStYdFVsU2V0RzdkbWxhdFdnbjNuSjQ5ZTlLalJ3LzI3dDBMWU9CS2RQZnVYWGJzMkdGeVAxcXRscFVyVjdKOCtYTHExYXZIaGcwYnVINzlPb0dCZ1VZdXF2b3NYTGlRTFZ1MmNPWEtGUVlOR21SU09OMjJyYUY3Z0VhaklTenNTZXN3cWJLN05LVEpMTkMxNkUxSlNTbDFmYlZhTGNRaEpTRWxsclZhclJBbEtKVktaczJhSmRhUm5JdkJjS0lLbmt4V3ZVZzMzeTFidGhBVkZTWCtybENoQXRPbVRlUDk5OStuUzVjdURCZ3dBSTFHdy96NTg0V29OeTh2ajBXTEZnRmdiMi9QMUtsVFJkdTBSNDhlbVp3TWxKeUJpNlB2RG0wS3FaQkFvVkR3MldlZllXRmh3ZW5UcHdIZGVUYjFXcElyc2lSY2lZNk81dHk1YzZTa3BMQng0MFlhTkdnQTZPNHZyVlpMMDZaTjhmVDBKQ1FreEtBdEZEeVo3SXVQanpkS1hJUE9BZHJVL1p1UmtNZmpXMlZyaFZ0WXRscUpmeHdMV3pNcSs1V2NHSDUwQ3g0bkY5OEdxalIrd1FjbUl5TWpJL1AvaHA5dVB2bVJmRjZoYi8zNjlhbGZ2ejRuVHB3d0VQcEtoVUZndXVWOWJtNnUwVGhER3F2ZHVYTkhqTzM2OWV0SDllclYwV2cwWEwxNmxTMWJ0dEN6WjAvQ3c4UDU3TFBQY0haMkZuR2VtWmtaWVdGaGFMVmE3TzN0RFVTc0hUcDBvRWFOR2liZnc0OC8va2hPVGc1ZVhsNEdpY0NDZ2dLMmJ0MXE5SDZsc2ZXMmJkdElTMHZEejg5UGpOVysvLzU3a1N3RnhHUDlyaEw2U08wdXM3S3l4SHVlTW1VS3ZyNitUSmd3Z1crKytZWWhRNGFJUXFxREJ3OXk4dVJKWEYxZHhkZ3BLU21KME5CUXhvd1pnNysvUDRHQmdSdzVjb1N6Wjg5aVptWm1WRXdWR1JsSlNrb0tOV3ZXTkhndU5UWFZwTkFYZE9QbWtKQVFtalJwd3NTSkV6RXpNK09YWDM3aHlKRWplSGg0aUhFc1BCR0dabVZsMGF4Wk00NGNPY0k3Nzd4amNyK3VycTVDeUNnaEZmbTV1YmtaUGZjODNYeWVGU2NuSjc3NDRncysvdmhqUER3ODZObXpKNUdSa1VLRUtxRmZYQmNVRkdRa2xDenVZQ2FoVXFuS0pLcFVxOVVsdHNXZFBIbHlpYzlKUXVnelo4NllIRjhEZUhoNG1DeUMxa2VhQzZoV3JWcUo2MGppamVJZFJNcjdlaW12KzljVTVYRStwRGJJcHZZVEhCeE10V3JWT0hyMEtPdlhyOGZEdzRNK2Zmb1FGaGJHM2J0M1JVd0ZPbUd3OUxlam82UEJma3FLQThGMGg1MzA5SFFDQXdPWlBYczJzMmJOb21iTm1temN1SkdmZi82Wk0yZk9pUGYrOGNjZlU3Tm16YWUrLzdLUXVYazlPUWYzR2l6ejBIdWN6Y3ROTnVEdzdvZFVhTmJhNkxtdENibmtGVHY5bmFwV3dNUHVwWnR5bFpHUmtaSDVGNkU1M1U4OFZyYllVeTc3Yk5XcUZXWm1abUxjY3U3Y09TcFZxc1RhdFd0TDNhNUpreVpNbWpTSkpVdVdvRmFyY1hSMEZHTTZUMDlQTm0zYWhFcWxLbkV1V3I4VGpKV1ZGVE5uenFTb3FLamNpbzMwdVhYckZwNmVuZ3dhTkloUFB2a0UwSW1XTXpJeWpNYkhVaWZEcEtRa2syUG5wVXVYWW10clMxWldWcGtGdXFhUXhvdU5HalZpekpneEphNFhGeGRuMEtGaDVNaVJwWGFabE1icVptWm1USnMyamZ6OGZCUUtCVzNhdENseEc3VmF6Zno1ODBXc09uYnNXUHo5L1lFWEU1K1dKOTdlM2diQzcrS2NPWE5HekVzVUZCUXdidHk0cCs1VEV1bTZ1TGlRbkp4TVlXR2h5Q2RGUkVSdyt2UnBNZWNneld2b0d6cnBHenk1dUxnUUdob3FydXZhdFd1WE9iOHJZVzl2ejh5Wk05Rm9OTVRFeElqdVFhQjcvM2Z1M0JGL1M3bWRqaDA3RWg4ZmowYWp3YzNOVFpqMm5EeDVFcTFXaTBLaG9FV0xGcXhkdTlhZ2U2YytyN3p5Q25aMmRtUm1aaElSRVdFazlEMXg0b1I0Yktvb3N6aFgwek40YzYrcHZHSHZKdy9QWHpUeC9NdkRiemR2czdaM0NlODFlU05reHhrdXMvR0c2aVhmM3pJeU1qSXlNakl5TWpKbDVmL05yUFBUQkczUFFtUmtKTC85OWh0K2ZuN3MzYnVYKy9mdm8xS3ArT2lqajBSdzZ1UGp3NWRmZnNuczJiTzVkZXNXaXhZdG9xQ2dnSzVkdStMcTZvcFdxMlhUcGsyQUxvRDM5L2ZIMzkrZk9uWHFzSHIxYW43NDRRZSsrT0lMQXpIdTl1M2JBYWhhdFNxdFd4c25GMHFqWXNXS1ZLaFFnYlMwTkdKalk1a3dZUUlqUjQ1azJMQmhKVTZZVks1Y21SbzFhbkRyMWkwKytlUVRGQXFGVVh0VWQzZDNVWUVMdWdUVDhlUEh4WVREdUhIalNxMmlmWmw1SHBlaVRaczJDUmRrQ1Nud2YvejRzY2tKSVVtd0doVVZ4ZVhMbHcyZWUvMzExL0gwOUJRQmR2MzY5VkdyMVVJQVdhOWVQVkpUVTZsZXZUcjI5dmJZMnRxS2Y5YlcxdGpZMkhENzltMjJiZHZHMWF0WE9YandJRU9HRE1IZjM1K2xTNWZpNk9oSWp4NDlXTDE2dGNuMzUrSGhRZVhLbGJseTVZb1EzOTY0Y1lPdFc3Zmk1K2NuSEpuME9YNzh1Smk4S0VzN1lIZ3ltUVU2QWYyR0RSdjQ0NDgvVUNxVm1KbVpvVlFxVVNxVlBIcjBDSTFHZzcyOVBSWVdGc0p0U2FQUmlNZEZSVVcwYU5GQ3VBT0VoNGR6NmRJbFFKZHMxaitldkx3OGNYNktpMG1sNVZJTFdFOVBUMmJNbVBIVTkvSXMzTHQzeitCNExDMHQ4ZkR3WU1lT0hhalZhc0xDd3RpOGVUUDUrZm1ZbTV2VHFGRWp6cDgvRCtnbWdqNzk5Rk1jSEo1VUFPdTdJcFRFM3IxN3hia3N2dTdGaXhjNWR1d1lRNGNPeGNIQlFVd0czcnQzajVDUUVQcjM3eSt1ZFFzTEM0S0RnNDMybjVDUXdPclZxOG5OelVXajBmRGJiNzhCcFR0eEZ6OHZ4U25wT2lydUpDMmhzaTMvU2VCL0drdW5rbitldFJwSU9tNjh2Rm9iVVB6dnYzVVpHUmtabWY4SCtQajRHSFJ2a05pN2R5OVhyMTdGdzhPRHdZTUhHenhYcVZJbHNyT3pSZEpScVZSaWJXM052SG56K091dnYxQ3IxV0k1Nk54cFB2NzRZNnlzZENKbEN3c0xxbGF0aXB1Ykd4MDZkRERvOWlMRllxYll1M2N2T1RrNTFLNWQyNmpvN2MwMzN6VDR1M3IxNmlKKzI3OS9QMmxwYWRTdVhWc0laamR1M0NqVzFXZzBZcnlwMzI1V0gxZFhWN3AxNnlhRWplM2F0YU56NTg0VUZoYUtBdEdkTzNjeWR1eFloZzRkS3RxRHBxV2xZV2RuUjM1K1BqLzk5Qk9nYzhucTI3Y3ZLcFhxdWQxS1MrTGd3WU5jdkhpUml4Y3ZzbVhMRmxRcUZRMGFOR0Rnd0lFTUdqU0lhOWV1aVhWZFhGd0FuV0IyNnRTcHZQUE9PeVhHbzZkT25US0tuNlRFNWUrLy95N2VyOFRUQ2dITEN5c3JLeFl0V2lTT3V6U1JKVUJpWXFMUk1uMEhNMzNVYXJXQnVQTjVrSks0cFZHOFZhcytUeE5VcEtlbml6bUEwaHlvcFBkWXZDaTJ2SytYOHJwL1RWRWU1MFBmdWZ2NDhlUDQrUGlJdUQ4OFBKeDU4K2FKN3lNTEN3djI3ZHZIN2R1M3hkOTVlWGxFUjBlTGpqcWdFd2pyaXpva1J6WkhSMGVtVEprQzZFUUo1ODZkdzh2TGk5ZGVldzJBelpzM2k3bXhXclZxRVJvYWlvV0ZCUnFOQmc4UER5d3RMY25KeWNIR3hvYjU4K2NieEZzalJvd3crQXoxNTRiSzR0aWx5WG5acGJ4UFIydmlXcmlaV2NqaEZNUDcyZElNUm5nK1g0R01qSXlNakl4TW1YbHc3SVcvUkZtNklvQ3VVeDA4S1dBY1BueTQ2TkFBaUxHT2ZnNmdlREZZY1Y2RXlCZDBNVU5DUW9MSXQyZzBHaVpNbU1DOWUvZEtmSzhsZFk2UUNyMWNYRndNQ2ttZkZXbTgzS0JCQTJHU1lRckovRU9pVnExYVJzV1BwdEJxdFV5ZE9wVk9uVHJSbzBjUEVTTVhKeU1qZzdsejU0cXg2cEFoUThRNEVsNU1mUHBQRWgwZExSNm5wYVZ4NGNJRkdqY3UzVFZqMzc1OVZLdFdEWVZDZ2EydExmWHExUk9pMXVKRnk0R0JnVmhhV25MeDRrVysvLzU3TEMwdGpmSW43Nzc3N3QrT0wwQW5vSmM2bzVTRVZIenE3dTVPL2ZyMXVYVHBFci8vL3JzWTQwdW1RUzFhdE1EQndVSE1TN1JxMVlxVEowOGE3RXVsVXRHbFN4ZkN3c0tJam80bU1ERFE0RHFTOHNGVnExWTE2aUJxaW9JU2lpVC9seWpwUFdnTHM5QmVYV0MwWEZIL2N4Unk4a1pHUmtaR1JrWkdScVljK0g4ajlGMjZkS2xCTXJjNDJkblpKbDFyZnYzMVY0NGZQODcxNjlkRkZldUZDeGNBUk50WE96czdGaXhZUU1PR0RRMjJyVktsQ3N1V0xTTW9LSWo0K0hnV0wxNk1xNnNyalJzM1p2ZnUzY0tOZGNpUUlXS2JBUU1HY09mT0hjTEN3cGcrZlRvYWpRWW5KeWNLQ3d1RnU2NlU3SG9XbkoyZFdiNThPZDk5OXgxNzl1eEJyVmJ6L2ZmZmMrellNWUtDZ2t5NnRLaFVLdDU5OTEybVRadEdabVltZGVyVXdkTFNrZ1lOR3VEbjUwZkxsaTNSYURRTUh6NGNnSlVyVi9MdzRVUCsvUE5QTGwyNnhKMDdkMHdLUWN1RGw5V2xLQzB0cmNTRWFVa09xQkttSnM0eU1qS0lpWWtCZE9ld2V2WHFYTDE2VlNSdWc0T0RTeFVpUzY5Ny9QaHh2TDI5UlFMUTNkMmRwVXVYQWpxM1Z1bXpOSldnazl5UnpwMDdSMUJRa0JDYVJrVkY0ZWJtWmxDOXE5Rm9qSnkwZkgxOTZkMjdOOFZadjM0OWFXbHBWS3RXelVDczZ1N3VUb1VLRlF6Y3pvcFRYSEJlSEV0TFM5emQzVWxLU2pKb205V25UeC84L1B3SURnNUdxOVVDVHdTOXBweU80SW5JVkhJY0xrL2F0MitQdTdzNzE2NWRFNExZcEtRa0RoNDh5UDc5KzBXTEp5Y25KMmJPbkVsMGRMVDQvT1BqNDFtelpnMlRKazBTbjUrcEt2RFEwRkN5czdNWk8zWXNscGFXNU9ibXNtblRKbHhkWFEyK2UxSlRVNFVUMmRteloxbXpabzF3UVQ5NThpU3hzYkhFeHNieTNudnZBV0J1YnM3Um8wZkY5NkdFcDZjbm9EdEhwMDZkNHY3OSt5aVZ5aEpiR2tkR1J2THc0VVBjM2QwWk5HaFFpWi9WeXBVckFhaGJ0eTQ5ZXZRd2VLM2lPSGxaWXVPcW9qRFB0TUFoN29taElONTlTbnpKL3hybWxrb3FWQ3g1MGljdEZ2S0wzUUsyVmNEeG4rL2FMQ01qSXlNajgxeFVxVkpGSklQMU9YMzZORmV2WHFWU3BVcmk5MTZmSTBlT2lQRmE4WEZuY0hBdzZlbnBmUG5sbDJLczNLNWRPNUZjdExhMnBuZnYzZ3djT05BZ3NaYWFtc3E4ZWZNQVhWZVY0czQwcFJFUkVjR3VYYnN3TXpNcnNYQ3VKTzdjdVNQRzROOTk5NTNKY2JnVW8wcHhZRlpXRm0rOTlSYTNiOS9tcmJmZUlqbzZtdGpZV05hdFcwZCtmcjRZMzRLdTdhNlV2TGEzdDJmT25EblkyZGtCaVBYeTgvUExMS1RWVDhvWHAzUG56amc2T2hJYkc4dUZDeGRJUzB2anp6Ly94TVhGQldkblovYnMwVG1NdWJxNmltT1FLQzJCbjVXVlplQ01xOC9qeDQrZkdoTzhLUEx5OHZqZ2d3L28xYXNYblR0M3BuNzkra2JPVy9IeDhTS1JQR3pZTUtOa2VuRkhWZ2xiVzl0U1hia2tjbk56U3hRTGp4NDkydUJhMEdmWHJsMDhmdnlZV3JWcWxTaEdjSFoyTHZXMWYvdnRON0gvRmkxYWxMaWVGTTlaV2xvYUxDL1A2K1ZGMzcvbGNUNGtCL1AxNjllTFplN3U3cmk3dXhNWEY4ZjQ4ZVBGZlZldFdqVSsrT0FEZnZ2dE4zYnYzczIxYTllSWpvNG1PanFhMTE5L1hXd3ZmU2RJU0lJUVMwdExJZmFRM0wyY25KekVNbjFuZGREZDEvdjM3MmZYcmwzaUdIeDhmSmcxYTViSjcralBQLzljQ0xHbDlhMnRyYkcydG43cVoyUTM4SFZVTlR6UTZEbTY3N2loNXh4ZjYrVVd4cG81T1ZQQnI2WFI4clZYalFYTWd6MnNzYmQ0dXZoWlJrWkdSa2JtWldQeTVNbkFrL0ZMang0OXFGeTVzaWhZSERKa2lNaVZQSGp3Z0EwYk5nQUlCOWZ1M2J0ejZkSWwycmR2YnlEMGxaRG00UUdEZk1EekVoSVNZbEJVVmxMczhEU2tHSFA2OU9raTEzTG56aDNXckZrajFtbmV2RG45K3ZVejJFNFNOdnY0K1BEUlJ4ODkxMnVYbGNURVJORVpVSEpXM2JoeEkyM2J0bjFxMFZWQ1FnS1hMbDNpMHFWTGFEUWFCZzRjYUxUT2hRc1hSQWRUZ0RmZWVJTlJvMFlaclBPaTR0Ti9ncFNVRk5GNVVxbFVvdEZvMkxCaEE1OS8vbm1KbldBdlhickV0V3ZYNk5tekozLysrU2RhclpiWnMyZXpZY01HZnZycEo3cDI3VXJmdm4yWk9uVXFHbzJHZXZYcVViRmlSUTRkT2dUb2hKQWJ2dGNBQUNBQVNVUkJWT0JhcmRZZ1JrbElTQ2dYb2ErRmhRWGp4bzFqMmJKbFZLeFkwVWowbTVlWEorSmxKeWNuQWdJQ3VIVHBFdUhoNFFRRUJIRHo1azJSZDVTS3JBTUNBamg0OENCVHBrd3hFdm9DZE9yVWliQ3dNUEx6OHpsNjlLZ3dkc25KeVJIN0tvdWJMMEFqVjJjV2RHaE4wdU9uRnhLOGpGUXdNK09WNmxWTlB4bi9HUlErTWx6bUdvRENxWHdkckdWa1pHUmtaR1JrWlA3LzhxOFUraDQ2ZEVoVWhrcENNRk1UQzhXUjFsMitmRG1nYzFNOWVmS2tRYVVuNkJ4ZUd6VnFKSnhiOC9MeStQTExMMHZjcnpUQllHTmpRNk5HalRoeTVJZ1FIN1pwMDhZb09UWmh3Z1N1WDc5T2ZuNCttWm1aQnVKRFcxdmJNZ2RMeGJHeXN1THR0OSttYytmT0xGMjZsTVRFUk9MaTRwZzBhUkxqeG8xandJQUJSa0Z0NDhhTnFWeTVNbmZ2M3NYRHc0T0VoQVFTRXhOSlRFd2tMQ3pNSU9HN2VQRmlnMHJzaGcwYnZyQmcvV1YxS1dyZXZEbTJ0cllHNjF5NGNJRzR1RGlzcmExTkNwOFBIVHJFbzBlUDhQVDBwR25UcGdiUDFhbFRoNTA3ZHdKUDNFdFBuVG9GNkpLQWhZV0ZKWXFaaXpOcDBpUWhWdDJ6Wnc4WEwxNmtkKy9lK1ByNkNvRng4V01IUkFYdXZYdjN1SGZ2bmppV29VT0hHaVZTZi83NVo2NWZ2dzdvUkxXLy9QSUwxNjVkbzFHalJsU3FWRW1zcCsvNk8zTGtTREVaSmJXOWZmVG9FWFoyZGxoWVdLQlNxYkN3c0NBcEtRbXRWb3VEZ3dOT1RrN0N2VmZmeVZmNlB6WTJsc21USjJOdWJpNWFGQUY0ZVhuUnZuMTdGQXFGbUdoNjlkVlhhZHUyYlltZjI4R0RCN2x5NVlwUmdybzhhTnEwS1UyYk51WFhYMzhWUXQ4ZmYveVJBd2NPQUxwSnArN2R1ek5xMUNqV3JsM0xrU05IRExZL2ZQZ3dwMDZkWXVMRWlVWmlHSzFXeStyVnF3a0xDd04wemdOVHAwNDFlUnkzYjk4bUtDaUlqSXdNek16TW1EeDVzc0YzZ1ZTbFhxOWVQVkV3WVd0clMwcEtpdEU5Sm4yUHF0VnExcTFiQitoRU5pNHVMaHc2ZEloVHAwNFozTC9TcEZIdjNyMk5Xa2ZyczJQSERsSlNVbWpidG0ycDYwbFVxR2hXb2xoV28xY2pZR1BhUU8rbHBUQVA3cHcxWGw2ejNUOS9MREl5TWpJeU1zL0RqUnMzK09LTEwwdytKeFhzWGJ4NDBlUVlWeW93VktsVTFLNWRtM3IxNmxHM2JsMjh2YjJwVnEwYVNxV1NhdFdxRVJJU3dqdnZ2TU1ycjd4Qy8vNzlBY011SGZvRm9BVUZCV0k4VTFLYnlwSjQrUEFoQ1FrSlpYS3pMTTZaTTJmRTQrVGtaSk9pMVlTRUJJT09IMUxCRitpS24xNTk5VldXTEZuQy9mdjNTVXhNTkJEbVN1L0Z6OCtQR1RObUdJZzNKWUd4VnFzdE1WNHFpNUQyNHNXTG9oaEx3dGJXbHNlUEg1T1hsOGV2di81S2ZIdzhxYW1wZ0s2d3NiVFlaY21TSlFiRmRUNCtQa1lGZ3ovODhBUEp5Y240K2ZuUnBVc1hnK2MyYk5nZzRwVVh5Wmt6WjdoeTVRcFhybHpCMWRXVjVzMmJDM0dEeEsrLy9pcm1FUVlPSElpVGsxT1o5djI4NGdSOXBQdkVGTC8rK2l1UEh6K21SbzBhUmc2M1pTRXJLMHNVQjFhdVhObW8yRmtmS1E2VDRxZ1hjYjI4NlB1M1BNNkgxQ25JMTllWDFOUlVSbzRjU2JkdTNVaE1UR1RDaEFsQ1RBRzZKTHU1dVRuZHVuV2plZlBtVEo4K25WdTNibEd0V2pYNjlPbGpNRGZ4NE1FRE1jOGxDY252M2JzblBqUHBYdmpycjcvRU12MVd2ckd4c2N5Y09WUE1hVGc2T3ZMR0cyL1F1M2Z2RXNVT2dORjNSbGxpTXdCbEpWZXNleHFLWS9iLzlrVHM4MmFuc3Qwakx4UEgwZ3E0bm1sWWdGN1pTa2xBdFFvbGJDRWpJeU1qSS9QeWthTlhoRlA4ZDc1bHk1YTBiOStlRXlkT0VCY1h4NDBiTjNqcnJiZFFLQlRDcWRUUjBWRUlZT3ZVcVVOUVVGQ0pyeVYxbVZPcFZFSWsrM2ZRN3pUNXZDZ1VDajc5OUZOQWx3dVRpcnlLZC9hTGlZbmh2ZmZldzlYVjlXKy81ck9TbDVkSFNFZ0lHbzBHbFVyRm5EbHptREZqQm9tSmlYejMzWGVNR3pldTFPMGxFU1pnbEg4cUtDaGcwNlpOYk4rK0hhMVdpNFdGQmUrKyt5N2R1M2MzMnMrTGlrOWZOR3ExbXNXTEY0dnVuT1BHaldQdDJyVmN1SENCWGJ0MmxXZys4dlBQUHdPNm5OK3BVNmZRYXJVR09TSm5aMmR5YzNQeDlmWGwzWGZmcFdMRmlqeDgrRkRFZ1dxMW11enNiTFJhclJoZmp4czN6c2pBU0sxV3MzbnpadFJxTlRZMk5yeisrdXRQbldOd2RuYW1aY3VXaElhR01tZk9IS1BucjF5NWdrYWpRYWxVVXFkT0hYeDhmTmkrZlR0SlNVa3NXclJJeEFyKy92NzQrZmtCT29PcFpjdVdsVmpFNStQamc2dXJLMmxwYWZ6NjY2OUM2SHZ5NUVraFhpNGVvNWRHUUIxajh5bHQvR0x4V0ZHNzVPK1NseFZ0VGdMYXhIV0dDeFhtS09xRi9IY09TRVpHUmtaR1JrWkc1bC9KdjFMb201R1JVYXB6NnJQc3AxS2xTcmk2dXVMajQ4UFJvMGNwS2lyaVAvLzVEd0VCQVlTRmhiRnExYW9TVy9jVVovRGd3U1FrSkxCbzBTSWhNa3hJU0RDWnZIcnc0QUVxbGNvb1VXbHViczZjT1hOS0RiaWVobytQRDZ0WHIyYmR1bldFaFlVSmQ5OVdyVnJoN3U1dXRMNnZyeThIRHg3azJyVnJKdHVPU2tqdEpTV2t3UGxGOExLNkZIWG8wTUhvTlpjdlgwNWNYQnl1cnE0bXovVzVjK2Q0OU9nUlBqNCtKcCtYa3FGSGpoeWhidDI2UkVSRUFOQzZkZXN5WDN0ZzZNSVZFeE5EZEhRMHQyN2Q0dXV2dnhaQ1gxUHV3TDYrdmxoYVdwS1hsNGVYbHhmVHBrMHpjbzBGblp0U2FHZ29vS3Z1blRCaEFzZVBIK2ZCZ3djc1dMQ0F4WXNYWTJscFNVSkNBb3NYTHhiNzFnLytuOWIyRm94YklwVkVXbG9hNDhlUEp5MHREWHQ3ZTlHaXREaWxpWHhCNTl6OW9vUytwcGc0Y1NLblRwMmlSWXNXREIwNmxPenNiSUtDZ3NURXBiVzFOVGs1T1RnN081T2RuVTFXVmhhZmYvNDV2Ly8rdTVoc1ZLdlZMRnUyVEZTUGQrM2FWYlJ3TFU1TVRBekJ3Y0ZrWkdTZ1ZDb0pDZ295YUZtVm01c3IzS0JlZWVVVklmalFGL0VQSFRxVWxKUVVvcU9qY1hKeXdzTENnb0tDQWxIZEw3bFBuVHAxaXQ5Ly85M2c5ZTNzN0toY3VUTDc5dTB6bUNnc2p2UmR1SHYzYmlHS0hqVnExRlBQMzcrTjVGT2dLVmIwWDhrSExFMmJ3c25JeU1qSXlMeDBTTjBTU2lNM045ZmtPcmEydHF4Y3VaSTZkZW9ZZFd2UkgwZmIyTml3Y2VOR05tellJQktLNjlhdFk5T21UUWJiVEpvMHFjd0N6T2Vsc0xDUTQ4ZVBjL2p3WVlNeGJIaDRPSUFZWjRQT0lXdklrQ0VFQlFXeFpjc1dPblRvZ0lXRkJTNHVMcmk3dStQbTVvYTd1enZPenM3VXJGa1RsVXJGMjIrL3padzVjd3dLd3ZUMzZlam9hT1FtSzhVNUtwV0tTWk1tbGVsOVBINzhXSXoxSlVycWlLSC9PdnJQbDNSZUpiWnQyOGJaczdxS0prOVBUL0x6ODltMWE1ZkJPcEpvTWo0K1huUy9rTEN6czhQT3pvNm9xQ2lpb3FKNC9mWFg2ZGl4WTVuZTM3TWdGY0ZaVzF1TFlzem5KVDgvbjVrelp4b3NzN1MwWk5DZ1FUeCsvSmk5ZS9jQ3V2aHE5T2pSWXAxdDI3Wng0TUFCVHA0OFNYeDh2TW40ckx6UmFEUXNXYktFaHc4ZkFqQml4SWhTRTlEU3ZTZGRmK1Y5dlpUbU12MjhsUGY1dUh2M3JyZ1h4NDRkeTlkZmY4M0RodzladTNZdFo4K2V4Y3ZMQzBkSFIwNmRPb1d6c3pPdXJxN0V4OGRqWTJQRHpwMDd1WFhyRnBVcVZlTExMNy9FMXRiV1FGaWlIenRKYzBPRmhZVkduMWxKbjN2RGhnMFpNR0FBUjQ4ZXBXL2Z2Z1FFQkJnNDRwbWlZOGVPWXM2Z1FvVUtlSGw1MGFaTm05SS8xSDhwYW8yV0RkZU14ZVdqNjloZ3JpeFpLQzBqSXlNakkvT3lJYzMxS3BWSzVzK2ZEOENpUllzTXV1Mjk4Y1liZlBUUlI1dzVjNFlWSzFaZ2JXMHQ0byszMzM3YklFOVZvMFlOQStkZWZmNzQ0dy9naWJISTMyWFVxRkZVcnZ6RXhVRnlMSDBXRkFxRmtmaDErL2J0WWo1Y1FoS0xMbDY4K0xrS1BaK1huSndjNXM2ZEs4WnpyNzMyR241K2Z2VHExWXZ3OEhDMmI5K09rNU9UU1pkZUNha3pxWk9URXg0ZUhtSjVURXdNeTVZdEUza0hOemMzNXN5WlU2THhqWmVYMXd1SlQxOGsrZm41aElTRUNORnh6NTQ5R1R4NE1OSFIwVnkrZkpsdnZ2bUdpaFVyMHJWclY2TnRyYTJ0VWFsVXRHelprbVhMbGhtZGQ3VmF6WGZmZmNmVnExZVpOV3NXWDMzMUZhdFdyVElRejRPdWcwOUJRUUVEQnc0MGVaNmtIRFBBekpremFkMjZOYUFiNzIvZHVwV1pNMmVXS0l5dlVLR0MySGJObWpVaVJwS09vWGJ0Mm1LTVAzUG1UQUlEQThYNWRuRnhFZDBiSlZ4ZFhVc3NkbFFvRkxScjE0NmRPM2Z5NTU5Lzh2RGhReHdkSFVXK3g4dkxpK3JWcTV2Y3RxeG9yLytQQzMwdnp3S3RZWnlxcURVRmhWWEpYV05sWkdSa1pHUmtaR1JrbnBXWFR1aGJ0Vm41N2N2RnhZVVpNMlp3N3R3NXRtN2QrdFQxUjQ0Y1NaTW1UWVRvRFhUSkdDbHAvT3FycnhwVVd6WnQycFRwMDZjYjdHUHYzcjFjdlhxVjJyVnJNMkRBQUlQbnZMeTg4UFQwNUsyMzNtTExsaTFrWjJjTDE2cXlJb2tjbitabSt6UXNMQ3g0KysyM2FkbXlKVjk4OFFWVHAwNDFLZklGUktEbzVPUkU0OGFOdVhqeEloVXJWcVJQbno1a1ptWUtCK1NKRXlmaTR1SWl0bnRlSVhKWmVGbGRpa3doQmM3UFcrMjllUEZpZ29PRGlZbUpNV2dYSlZYTVNvd1pNOGJBTlJkMGljWGlnZ2JRVmZTQ1RtaXJuMUExZFl3V0ZoWjA3dHlaOFBCd1VsTlREU2JQSkxLenM1azllemJaMmRrNE9EZ3dhZElrTEMwdG1UeDVNc0hCd1Z5K2ZKbnAwNmN6ZE9oUWxpOWZUbloyTms1T1RrWkoxSzVkdTRvS1l0QWxrei81NUJNU0V4TlJxVlI4K3VtbkpsMmlmL25sRjM3NTVSZmMzTnlZTzNldVdPN3E2a3J2M3IxWnVIQ2hTYUZ2Y0hDd1NSZGpmU1FCd1Q4MUFXVmpZOE9XTFZ2RXVUdDgrREJhclJhbFVzbkVpUk81ZWZNbTRlSGhlSHA2TW5ueVpCWXNXTUNOR3pjNGMrWU1rWkdSZE83Y21RVUxGaEFYRndmb0p2Lys4NS8vR0xreUZSVVZzV25USmpadjNveEdvOEhjM0p6WnMyY2JDV2YxSzdMOS9mM0ZkMm1sU3BYRUJGMlZLbFhFWTRWQ2dZZUhoM2o5ZHUzYWlVUjNsU3BWY0hWMXBXN2R1cUt5L1oxMzNzSEh4NGRSbzBhVlNiVCs0TUVETVZuOHZPMmF5L04zNXA4a054M3VYekZjcGxSQk5lTU9zakl5TWpJeU1uK2J3UjdsTi9iUkYyUldyVnJWS0lhU2tHSXBEdzhQMFQ1U0h3OFBENU1GZXhxTjVxbmpDSDBuU3dscFRGcmVhRFFha1dBTEN3c1RIUlpHang3TnlKRWoyYlZyRnpkdTNNRFMwcExhdFd0ejhlSkZnKzJ2WDcvTytmUG55Y3ZMWSsvZXZTaVZTdExUMHpseDRnUi8vUEVINTg2ZDQ5dHZ2K1h1M2J0OC9QSEhwS2FtaXZham9FdWNWNjFhbGZEd2NBNGZQa3hNVEF5dnZmWWFQWHIwd01yS1NxeG5abVpXWmpkTzBBazdpNHFLQ0F3TXBHdlhyalJxMUlqQXdNQVMxejk2OUtoQmd0emQzWjNtelp2ajdlMk5WcXMxK0tmUmFMaDA2VktaaXhqTDRqaGN2RGd3SkNTRXhNUkVLbGV1eklJRkM4cjBPc1hSYXJXaUkwV0xGaTJNQk9mUHlzR0RCNG1OalVXcFZMSjU4MmFDZ29LNGZmczJOalkyakJneGdvY1BIM0wwNkZGKysrMDN2THk4Q0FnSVlOcTBhWFR2M2gxUFQwOFNFaEtZTTJjT1gzMzExUXNWclJjVUZCQVNFc0x4NDhjQm5idGJyMTY5U3QybWVCeFZzMmJOY3IxZWJHeHN5c1Z4VjUveVBoL0hqaDBEZEtMNkd6ZHVjT25TSmVMaTRtamR1aldKaVlsMDY5YU4xMTU3amN1WEw1T2VuczRISDN4QTdkcTFPWHo0TVBYcTFVT3BWSEwvL24zMjc5L1BrQ0ZEREk1Vi8vcVhZbHBIUjBkUjRMbHYzejdPblR1SGw1Y1hyNzMyR3FCejhTMHNMQlRGdHYvNXozOW8xcXdaVzdkdVJhUFIwTDE3ZDZLaW9qaHk1QWh6NTg3RjF0YVdqSXdNRGh3NHdNV0xGNWsvZno3Tm16Zm4vdjM3L1BEREQ5eThlZk52Q1gzTDgzZm1uMlozWWg0WkJZYkY1NDBjeldsZTZlOTlKOGpJeU1qSXlQelRTTjM1S2xhc0tBU0d4YnNodG1yVmlqZmVlSU9OR3pleWI5OCtzYngvLy80bEdxMFVKeVVsUlFoT1c3VnFWUjZIVHV2V3JmSDI5aFovbTVtWlBiUFFWNnZWc21iTkdpNWZ2c3k4ZWZPNGN1VUszMzc3TFFBQkFRR0VoNGZqNXVaR2JtNHVNVEV4ZlBQTk4yVXVsdnk3M0x4NWs0VUxGd296alpZdFd6Snk1RWhBbDR1N2VQRWlpWW1KckZtemh0dTNiek54NGtTRGpwdWdpMDMvK3VzdkFKbzEwMDJLWjJWbHNXVEpFakcyVnlxVkRCdzRrREZqeHBSYStHVnBhZmxDNGxPSjhvalg5RWxPVGlZa0pFVGtLYnk5dlhuNzdiZFJLQlI4OE1FSFRKa3loWnljSEQ3NzdETVNFeE1aUFhxMGNIUUdYVjRqTnpjWEt5c3I4dlB6amZKRDE2OWZGMlB5TzNmdWxDaTJ6c3ZMSXl3c0RBc0xDOGFPSFd2dzNPSERoOFY4d2RpeFk4VTltSmFXeG9jZmZraDJkamJUcDAvbnM4OCtNK2grbzQrVXN6YVZhMjdYVHRjRzhQNzkrL3owMDA4RytXMHpNek1TRWhLTWhPNmwwYUZEQnlJaUltamV2RGs1T1RsWVdGaHcrdlJwNE5uY2ZQK05hTy8vRHZkL05WeW9jZ2JQOS84N0J5UWpJeU1qSXlNakkvT3Y1YVVUK3JxVm93Q3JRb1VLK1ByNkdqbjlsRVNkT25YdzlmVTFDSWIxQTd2aTFLaFJneG8xYWhnc08zMzZORmV2WHFWeTVjcjA2TkhENUhaRGhneWhiZHUydlBIR0d3QUVCUVhoNnVvcXFtZjc5KzlQMjdadDJiOS9QNUdSa2ZqNCtEQjI3RmlTa3BKWXNXSkZtZDVMV1duUm9nV2JObTB5K1Q2M2I5L09tVE5uaUkrUEI2QisvZnBFUmthU21wcktxRkdqYU4rK3ZZSGpjTk9tVGFsVnExYTVIdDgvemQ5MUtTcE9abWFtU056WHJWdjN1WTdKd2NHQnp6NzdqS1ZMbHdxSFZudDdleHdjSEF4Y2svMzkvWTArLzdpNE9DT2hiM3A2dWpodmpSbzE0dWJObXlKQldwS29lZkRnd2V6ZnY1L016RXlXTFZ0bTBBNG9QeitmK2ZQbmMrdldMUlFLQlRObXpNRFJVV2N2MnFGREI2NWN1Y0pQUC8zRTFhdFhXYmh3SWFDYk9Bd0pDVEVTSnR2YjI0c0pDN1ZhemFlZmZpcGNwTTNNekVScjB1SThlUEFBalViRDNidDNSYXN0ZU9MNFdyd2Rra1JhV2hwcGFXa21uNU9RQkxML2hOQzNxS2lJNDhlUEV4RVJ3WWtUSjhSa1dQWHExZm5nZ3cvdzhmRmgxcXhaZ0U1SVg2MWFOYjc4OGt0V3JGaEJSa1lHN2R1M1o5S2tTV1JtWnFKU3FYanZ2ZmVNQk9FUzZlbnBiTnk0RWRDSmRqLzY2Q01hTkdoZ3RKN2tuaXQ5MzEyNGNBR0FCZzBhQ01lMXJWdTNHbHlMcnE2dXhNWEZvVktwR0Q5K1BHdlhyaVUzTjVkdTNicUp5YXdlUFhxSTkyZHZiMTlxMGg5MHJaZ2ZQWHFFdjc4L3paczNCMHErWHA5R2VmN08vSk1rUmhzdmMyOE9abkpuV0JrWkdSbVpGOERRV3VVejl2bjk5OThOWXBnZE8zWXdjZUpFbytReFBJbWxLbFdxWkRLV2lvdUw0K1RKazZTbHBYSDM3bDN4Ny83OSs3aTd1L09mLy94SHJKdWFtc3E2ZFlZdEU1czJiVXJ2M3IzRjMvWHExUlBqK2ZMZy9QbnovUDc3N3h3L2Z0eEFaS3BVS21uYXRDbU5HemNtS2lxS2I3NzVCdENOVmZXZGprQ1hhSmFPS1Q4L24vWHIxM1BtekJtam9yWERodyt6WmNzVzFHbzFEZzRPekpvMWl6LysrSVBkdTNjRE1IWHFWT3pzN05pK2ZUdnA2ZW1zV3JXS2hJUUUzbi8vU1pLcHFLaUl3c0xDVW1QZTRseTRjSUc0dURqaTR1SUlDZ295RWdwblpHUnc4dVJKRGh3NElGeVRiR3hzeU03T0pqazVtZVRrWkp5ZG5XbmJ0aTFkdW5ReGNQT3FVYVBHVTkyOWR1ellRVXBLQ3I2K3ZrOFZGVFJxMUVnOExpZ29JRG82bXNMQ1FvUHVGYy9LbFN0WHhMbDk1WlZYbm5zL29QdjhkK3pZQVVENzl1MXhjWEVSc1VkZVhwNW95N3RvMFNJS0NncDQ5ZFZYT1hic0dQSHg4YXhaczRiNTgrY1RFaExDdlh2M21EOS9QcDkvL3ZuZkZoNmI0c2FORzRTRWhIRHo1azFBZDk5SU1VbEpTQTVQOEtTYmpxdXJhN2xlTCtYTml6Z2ZVdnp1Nitzcld2Kys4c29yb25nMUx5K1BHalZxc0dEQkF1YlBuMCt2WHIzNDVaZGYwR2cwdUxtNTRlTGl3cEVqUi9qeHh4OTU5ZFZYRFFxTUpWR0JqWTBOL2ZyMUV5MnpKU1RSdEpPVEUrM2J0eWMwTkpUZHUzZFRwVW9WSVU3UmFEU3NXcldLbXpkdm9sYXI2ZEtsQzE5Ly9UVjVlWGxzM0xpUnlaTW44L0RoUTc3Ly9uczBHZzAvLy93ei9mdjM1OENCQS96ODg4OG9GQXJxMWF0blVLejdMSlRYNzh3L3pjTjhEV0dKdVFiTEZNQmIzbisvQmJtTWpJeU1qRXhaVWJZSSs5djcwR3ExUXFSWFdvY0lyVlpMN2RxMVJSYzMwQlV5K2ZyNm90Rm95dVJ3dTJyVktqUWFEU3FWNm05MTNYQjNkeGRqck9KMDdkclZwRE9yeExGangwU3U4T3V2dndaMDcwM3FJckp2M3o2MmJ0MktWcXZsMVZkZnBVbVRKb1NIaDJOcGFjbVlNV01JQ1FsaDE2NWRXRmxaTVdiTW1PZCtEMDhqTnplWDdkdTNzMzM3ZGxGQTJyWnRXMmJObWlVK2F5c3JLejc3N0RPbVQ1L083ZHUzMmJ0M0w2ZFBuMmJjdUhHMGE5ZE9ySGZ4NGtXUisybldyQm1abVpsODhNRUhJdWNIdW1MY0ZpMWFHSW1FaXhNYkc4dng0OGRmU0h4YVh2RWE2TWJZdTNmdlp2UG16ZUo2OWZYMVpmNzgrV0k4WGIxNmRlYlBuOCtjT1hQSXk4dGoyN1p0SER0MmpMZmVlb3ZXclZ1alVDaG8zTGd4RGc0T29wQlh5bVVrSlNVQmlEeUp2bU94dEc5emMzUHhHVW5IVUR5L2RQNzhlWllzV1FMb2NpV2RPM2NtTmphV3RMUTAwdFBUYWRxMEtkSFIwVnkvZnAzMzMzK2Z4WXNYbXl6dWxLNlI0Y09INCtQanc4YU5HN2wyN1JvcWxZb0dEUnF3WXNVS0lpSWloSm1MbDVjWE4yL2VKRFUxbFJrelp1RGo0MFB2M3IxNTVaVlhubXFLNCtQanc4NmRPOFgxOWNzdnY2QldxMUVvRkMra204Ny9DbHB0RWRwTEh4Z3RWOVJiZ01Mc3hSbGl5Y2pJeU1qSXlNakkvUC9rcFJQNnZrZ3FWcXdvaEliNnpKNDltOHpNekgvMFdQU1RxWFhyMXFWR2pSckNBZGZkM1IxZlgxK1JtTEczdDhmWDEvZUZDUTFMUyt4S0FiL1VoaWMxTlJYUUJlN0hqaDB6YUplNVlNRUNvOGtBS1lrdFVkNVZ1ZVZKZWJnVUZXZjE2dFVpZ0M1cmRic3BGQW9GOSsvZkYzOC9mdnlZS1ZPbThNNDc3enp6dnFRRUt1aUVrdEpraTQyTkRiVnIxeVlsSmNWZy9kdTNiN04rL1hxOHZMeUlpNHNqS2lxS3I3Lyttb2tUSi9MbzBTUG16SmtqMm9ZR0JnWUtFYWJFcUZHak9IWHFsS2c4QjUyb3ZyaklWNSswdERRV0xWckVwVXVYeExLeXRIbFdxOVVHNjBqSlQwbm91M256WnZiczJTTW1aUVlQSG95Ym0xdXArOXk0Y1NNWkdSa216M0Y1WGMvUzhhblZhbGF1WENsYUV0dmEybEpVVk1TQUFRTklUMDlueTVZdFFsd3J0ZENxVUtFQ1FVRkJxTlZxVkNvVmI3enhCanQzN21UT25Ea0dqZ1pGUlVYODhjY2ZuRHAxeXVDMS9mMzllZi85OTBVTFZuMHlNelBGK20zYnRpVW1Kc1pBSkM0ZGkvNjFlZXpZTVc3ZnZnM29Fc2VXbHBiRXhjVVJFeE9EdWJrNTlldlhOM29kYTJ0clhuMzFWWktUay9ucXE2OW8xcXdadlhyMU1taEp0V1BIRGg0OWVvU1BqODh6T2MvOVczZ1lEOW5GTk9rVjdNSDErYlRPTWpJeU1qSXkvd2hoWVdHaVVNdkJ3WUdNakF6Q3dzSTRmZm8wblRwMW9ucjE2bGhaV2FGU3FiQ3dzQkJqeXZQbnozUDY5R25VYWpXRmhZVVVGaGFpVnFzNWYvNDhrWkdSSmwrclo4K2V0Ry9mSG8xR3crSERoNFZncjJuVHBqZzZPaElaR2NtNWMrY3dOemRuK3ZUcG9qQk5YK2k3WnMwYVVRZ2xJWWs2angwN0pweUFpajhuY2VqUUlZT2tjKzNhdGVuYXRTdWRPM2ZHM3Q2ZXJWdTNpaUs4ZHUzYU1XVElFUGJzMlFNOFNmNmxwS1NJc2VyTm16YzVmLzY4MkorVGt4UCsvdjQ4ZnZ5WTBOQlFRQ2U2bkR0M0xpNHVMc0pkUzZWU29WQW9HRGR1SEMxYnRtVDE2dFhVcjE5ZnhBNVNGdysxV3Myb1VhTktkQVlxamthakViR0NKRjYrZWZNbTE2NWQ0OHFWSzhUR3hocU14WlZLSlFFQkFZd2JONDdIang4VEVSSEJvVU9IU0V0TFk4K2VQZXpac3djM056ZTZkKzlPang0OWFOeTQ4Vk9UdXBHUmthU2twRkN6WnMxbkdoTmV2WHBWeEs1L1I2QXJGY0dabVpuUnNtVkxwaytmYm5JdVFkOXBOaWdveUtTdzNkdmJXM3lla3VPcWk0c0xTVWxKYk4yNmxhaW9LSlJLSlVWRlJTaVZTaVpQbml5Y3FUMDlQZkgzOXljd01KQWxTNVp3NmRJbFB2NzRZNE54dVNra2w2Y3paODZJemtVbDhjWWJiM0Q1OG1WMjd0d3BQcnVXTFZzeWUvWnNNWGRSVkZSRWNIQXdlWGw1NU9YbFVWQlFRRjVlbm9nSDRFbkJhMUZSRVVsSlNlVjJ2UlNQSi8vdS9Sc2VIbDZ1NStPenp6NFREbmsyTmphY09YTUdnRUdEQmhFVEV3TkFkSFEwWThlT3hkemNISHQ3ZXpadjNpeGlXSDkvZjZwVXFjS1JJMGZFZDZlVGt4TldWbFlvRkFweHYwc0M1ZXpzYkxLeXNzak96aVk3TzF1ODMzUG56akY4K0hEeHZaS2Fta3BZV0JoRGhneGgyN1p0UXNBOWZ2eDRIQndjNk4rL1A5dTJiV1BQbmozMDY5ZVBXclZxMGF0WEwvYnQyOGVHRFJ2bzBxVUx3NGNQNTg4Ly95UW1Kb2FRa0JDKy92cHJrMjdyLzFZMlhNK2gwTkRNbDU3VkxLbGliWHlmeThqSXlNakl2RENjMmo1OW5hZHc0c1FKa2UvUmQ5blZhblUvZEk4ZVBXTFhybDNzMjdkUHpPMHJsVW9VQ2dWcXRacjU4K2ZqNnVwS2h3NGRhTk9tRGZYcTFUTlplUGJERHorSXJoajkrdlY3cnM2SE9UazVUeDIvRnFkNFY4d3RXN2FJZVhjcC9yS3hzYUYrL2ZyRXhzYUtXTTNYMTVkSmt5Ynh4eDkvaUcwN2RlckUrZlBuMmI5L1AxdTJiQ0VqSXdOZlgxKzJiZHYyek8rbEpNYVBIMDk4ZkR3N2R1d1FZMVdWU3NYbzBhTVpPblNvVWNjK1oyZG5WcTVjeVNlZmZNTHAwNmRKVFUwbE9EaVlxbFdyMHJ0M2J6cDA2Q0E2VElET3VHUDI3Tm5FeDhkamFXa3B1amdtSnljelk4WU1MQzB0cVZTcEVpcVZpcUtpSW9xS2lsQ3IxV0tzWDdWcVZXSEtBdVVYbjBMNXhHdVBIejhtUER5Y1hidDJpYUpEcFZMSmE2Kzl4dWpSbzQwRTZVMmFOR0g1OHVYTW56K2ZsSlFVa3BLU21EdDNMalZxMUtCMzc5NjBhOWVPV3JWcWlhNmVvTXRiNmVkWFdyVnFoWnViRzJGaFlXaTFXaXBYcnN3bm4zekNva1dMQU4yOUpNVmdVamZVckt3c3dzTEMyTHAxcTNqUEJ3OGVKQ0lpb3NUM2xwaVlTRkJRRUV1WExqWEs0MGo3OFBiMnBucjE2aUtucTFhcm1UWnRtbGpQMmRtWk45NTRnMTY5ZW5IanhnMldMMS9PNWN1WHhiL2ZmLytka0pBUWczMUhSVVd4ZE9uU0VvOUx5aFVwbFVxall0QXVYYm93ZE9qUUVyZjlWNUc0Rm5LTGRSUzFhNGpDYmRoLzUzaGtaR1JrWkdSa1pHVCsxYngwUXQvTU95REZxN1pWeTNmZldWbFpMRisrM0doNWVibzQvWnVvVmFzVzNicDF3OVhWRlg5L2Y0T0pqZVRrWktQMTlaTjVwaWpQcXR6eXByeGNpaVR5OC9OWnNXSUZ2LzZxYTlYU3ZYdDNhdGFzK1Z6SHB0VnFXYkZpaFVqeUJ3UUVjT0RBQWU3ZHU4ZmN1WFBGZXZmdTNUTVNXdXM3TGt0SUV4SFZxbFhEeXNxS1gzNzVCWUJ1M2JvWlRYWjg4ODAzSEQ5K0hJMUd3N3g1ODlpNGNTTTNidHhnNTg2ZFpHUms4T0RCQXlISWVPdXR0K2pUcDQvWU5pa3BpUU1IRG5EZ3dBR2p0cnBuejU1bHpKZ3hEQmd3Z0w1OSsrTGc0Q0NlKysyMzMvanl5eTlGd256dzRNR2NQMy9lb01vY2RLSml5ZEYxNzk2OTdOMjdGemMzTno3KytHT3hqcFQ4bFNZNzd0MjdaL0NadEcvZnZsUlhxS3lzTE5hdVhRc2d4Q0FTNVhVOW56OS8za0FRWDZsU0pTd3NMT2pYcngrOWV2Vmk4dVRKckZ5NTBtQWJXMXRidW5mdmJyQk1ta1R0Mzc4L3I3NzZLbVptWnFqVmFpNWZ2a3gwZERTLy8vNjdRVExiemMyTnlaTW5sOW9xTFRJeVVueDI3ZHExRXhOMk5XdldGRUpqL2FXa2VnQUFJQUJKUkVGVWdLRkRoOUsyYlZzdVhMakErdlhyeGZLaW9pSjI3OTR0Sm9JOVBEeEtmSzNjM0Z5Q2c0TzVmdjA2Wjg2Y1lkT21UVXlZTUlHQWdJQVN0M2xlWHVUdnpJdEFXd1JKZnhndnI5RVduWFdVakl5TWpJek1DK0JpUnFING1hbnY4SHhob3hSbnViaTQ4T1dYWHhJV0ZzYTJiZHRJVGs1bTgrYk5KVzVYVkZSa2NpeisrdXV2bzFLcHFGcTFLbFdyVnNYTnpRMDNOemVxVnEyS3ViazVvYUdoUWhnSTBMeDVjK2JNbVlPMXRUWE5talZqNWNxVm5EcDFpdkhqeHpOOStuU2pjWkNwVnBjU21abVpUeTBPN2RhdEcyZlBucVZ6NTg1MDc5NWRkTnY0ODg4L1diTm1qUkExZHV6WWtaa3paNkpRS0hCd2NDQXRMWTMxNjllemYvOStnMk5vMTY0ZHQyN2RvbDI3ZG5UbzBJRUdEUnFJcFBxalI0OUlUVTBsSnllSGp6NzZpUHo4ZkJHajZSZXlOVzdjbU5XclY2TlFLRVJpdUZtelpuaDVlWEh0MmpYdTM3Ly9WSEdvS1lZTkc4YmF0V3M1ZlBpdzBYUHU3dTUwNnRTSlhyMTZpU1MralkwTlk4YU1ZZlRvMGNURXhMQnYzejZPSGozS25UdDNDQTBONVljZmZpQTBOTFRVWXNDL2c5Umx4YzdPenNEcDkxblFhRFRDZ2JseDQ4YlkyTmlRa0pEdzFPdENQeG11VDZOR2pmRDE5Y1hPems0NHFMMysrdXRjdm55WjNOeGNFWnNXeDhiR2hyZmZmaHZReFpsbno1NmxzTEFRRnhjWG82Sytrc2pPem41cUVXVkVSSVNZQXpBM04yZjA2TkVNR3piTVFHQmdabWJHOWV2WGhVQ2tPRFZxMU1EZjN4K0F4WXNYbC92MW9zL2Z2WCtyVmF0V3J1ZERpcytxVjYvTzBLRkR5Y3ZMUTYxVzQrUGpnN3U3TzVHUmtkeThlZE9nSUZhaVU2ZE92UExLS3lpVlN2ejgvTEMzdDZkVHAwNjg4ODQ3WWc1Q29tN2R1aUptTllWYXJUYWFGOWk2ZFN1ZW5wNUNHTjJ0V3pjUkZ3OGRPcFM5ZS9lU25aMU5hR2dvczJmUFp1VElrUnc4ZUpDc3JDdzJiOTdNcEVtVCtQREREeGszYmh3WkdSa0VCd2V6ZE9uU01ybjU2Vk1ldnpQL05OY2VGM0k4cmNCZ21ZMjVndGYrUjkySlpXUmtaR1QrZi9QVFR6OEJ1akZ5YW1vcXc0Y1B4OUxTa3B5Y0hBQ2pPZW0yYmR2eTVwdHZvbEFvQ0EwTkpUbzZtclMwTkhiczJNR09IVHNZUFhvMEkwZU9OTmptK3ZYcmZQLzk5NERPT1hiNDhPSFBkYXhhcmZhcDQ5ZW4wYVpOR3pJeU1talFvQUdOR2pXaVljT0dlSGg0RUJFUklaeU52YjI5V2JCZ2dVbkJjbUJnSUttcHFady9mNTU5Ky9hUm1wcjZ0NDlKbjgyYk54dVl0RFJyMW96Smt5Y2JkUlhWeDg3T2pwQ1FFQ0lpSWxpL2ZqMFpHUm1rcEtTd2Z2MTZsRXFsR00vWHFWT0gzTnhjcmw2OUNzQ01HVE5vMjdZdERSczI1TnR2dnlVOVBkMm9ZSzg0dlhyMVlzZU9IZVVlbjBMNXhHdGZmUEdGZ2JCWkVteVg1bFpkdTNadDFxNWR5NVl0VzlpMWF4Y0ZCUVhjdW5XTE5XdldrSnljekpRcFU4alB6d2QwMTZDcnF5dWpSNDltOCtiTkJBWUdjdmJzV1dHazA3QmhRK2JObTRlRGc0TW9wdjNxcTYvRStGMDZqbXZYcnJGaHd3YUQ0NURFOVJKbVptWTRPRGpnNk9pSWc0TURLU2twSkNZbU1tUEdERDcvL0hNRDU5M2lzY0RFaVJPSmlJaGc2ZEtsekpzM2ovejhmUHIwNlVQbnpwM0ZkZTNwNmNuS2xTczVjZUlFUC8zMEV6azVPY3lkTzlkSVRQN28wYU15WGVORlJVVkc2L242K2o1MXUzOERXblVHMnV1ZkdpMVgxQzlaSUMwakl5TWpJeU1qSXlQemQzanBadExqZm5ueXVObjQ4dDIzcVdDak9GcXRWZ1J1K2tHTlZxc1ZycHNLaFlKVnExYUoxaXo2U01tbFAvLzgwMlNGY1pVcVZVaE5UVFZ3d3YzNDQ0OVJxVlFpaU42MmJSdjc5Ky9ud1lNSEFQejExMTlNbURCQkhCZkFlKys5aDFLcHBGKy9maTlFQ0FjNnQ1NGhRNGFJdit2WHI4K2NPWE1NMXNuTXpCVGk2WWtUSjRxcVZGT1VSMVh1N3QyN09YRGdRS25yL0RkZGlrQlhDYjlxMVNxUjdQVDE5WDB1NTEzUUplVysrT0lMSVJoKzg4MDNHVDU4T08zYXRlUHp6ejluOU9qUmZQSEZGNERPbWJvc1NFNUNEUnMyNVB2dnYrZng0OGNvbFVvR0Rod0lJS3JhQVk0ZVBRcm9uTkRxMUtsRGNIQXdVNmRPNWQ2OWUwUkdSakoyN0ZoU1VsSVlPWElrUFhyMElENCtuaE1uVGhBVkZXVndyMWxaV1RGbzBDQjY5T2pCanovK3lMNTkrOGpLeW1MVHBrMXMyYktGRmkxYTRPL3Z6OG1USjRXanNvT0RBKysvL3o1dDJyUUJkTlhTaHc4ZjVzQ0JBM2g3ZTlPN2QyK1JTSlFtTmxRcWxSQlU2Q1BkdS8zNzk2ZFpzMmJNblR2WGFQSUVkQUprL1ltUmUvZnVpYlpMK3VjWXl1ZDYvdm5ubjBYYnNrcVZLbkgvL24ydVhyMUtvMGFOVUNnVW5EMTcxcWdRd2NiR2h0R2pSeE1mSDgrVksxY29LQ2lnb0tBQXRWcU5uWjJkbVBTOGV2VXFzYkd4QnQ4Ym9CUHd2L2JhYTNUczJQR3BpZGpLbFN2VHJGa3pVbE5UdVh2M3JuQmVHREJnQUFEQndjRmkzVk9uVGduWEEwZEhSeG8wYU1EUm8wZlp0bTJiY0Uvdzh2SUNqQ2V1UUhlTnJGcTFpc2pJU0VKRFEvSDM5emRvdFNhZHcvTGdSZjdPdkFoU1kwQ2RZN2lzWW5Xd3IvYmZPUjRaR1JrWm1mOGZ6RC8vcEZEcngwN0c3U0hMUXYvKy9Ra1BEMmZod29VNE96c3pkdXhZMnJScFEwUkVCTmV1WGVQUm8wZms1ZVVKeDE2cEU0WlNxY1RNekV5NFJabVptV0ZyYTh1SUVTTkVZbG1mQlFzV0VCMGRMZjUyZFhWbHhJZ1JCbkZTdDI3ZHFGdTNMblBuemlVNU9abVBQdnFJYWRPbTRlL3YvOXh0Vi8vNjZ5L1I0UUIwamtBLy9QQ0R3UmhyMDZaTlFreG5abWJHdUhIakdEeDRzSGgrNk5DaGZQTEpKK1RuNXh1TW40Y01HVUpBUUFCOSt2UXhlcjhxbFlwUFB2bUV1M2Z2OHVhYmJ4bzhaMjF0VGQrK2ZRMldGUi96bVp1Ymk2UmVjbkt5UVd4YUdncUZBbHRiV3hvMGFFRHQyclhKek16ay9QbnoyTm5aVWJkdVhlclhyNCtmbngvdTd1Nmw3cU5Ka3lZMGFkS0VqSXdNRGh3NHdMNTkrK2pYcjk4TEUvbkNrNjRtclZ1M051bXVXeFl1WExnZ1l2VFdyVnNEdXZhb3hjZmJaYVZGaXhaNGUzc2JmUDVObWpSaHk1WXRYTHQyemNBVkdKNTgvajQrUHFMbExNQzBhZE93c0xEZ3I3LytLbGRYMVpZdFcySmhZVUZHUmdhQmdZRWxDZ3lxVmF0R1ptWW1GU3BVSUQ4L24renNiR3hzYkdqZXZEbmp4NDhYeWVRcFU2YVUrL1h5K1BIamNydC8vZno4OFBQeks3ZnprWmVYeDQwYk4zanp6VGZ4OXZZbU9EaFlmTWZaMjl2enpUZmZrSkNRd0lNSEQwUzhWS0ZDQmR6ZDNRMWM3b0tEZzBWQnI3ZTN0NGpKSEJ3Y2VPV1ZWeGcrZkRpalJvMmlZc1dLT0RnNENFR0FKQXJRWDI1dmI4L2JiNzlOVmxZV3YvMzJHejE3OXVUMDZkTk1talJKdko2ZG5SMkRCdy9tOE9IRElnYXVWS2tTUFh2MjVQTGx5M2g2ZWdLNll1ZTMzMzZiNzc3N2pzNmRPNWU1YmJjKzVmRTc4MCtpMVdwWmU5WFlLT0IxVDJ1c3pPVUtUQmtaR1JtWmZ4Yk42WDdpc2JMRm51ZmF4OHlaTTVrNWN5WWpSb3hBcTlXeWMrZE84Wnk3dXpzK1BqN0V4c2JTc1dOSGV2WHFaU0RZbkRObkRuZnYzdVhnd1lORVJVWGg1dWJHaUJFampGNmpUcDA2TEZxMGlPWExseE1TRW9LZG5kMXpIYXVGaFFVVEowNThwbTN5OHZJTTV2cEhqQmpCcUZHampOYnIxYXNYU1VsSlhMNThtZURnWUpFWEtvNjV1VGtMRml6Z3d3OC9wRWFOR3JSdjM5NWtsN3puWmZEZ3dheGJ0dzZOUnNPSUVTUHc4L01yODdZOWV2U2dRNGNPN04yN2w3Q3dNQUlDQW1qUm9vVjQveTFhdEtCV3JWcjA2ZE1IUzB0TDJyYlZPVUozNjlhTkxsMjZFQmNYUjBwS0NsbFpXVWJ6OEZJODNyNTlld1lPSEZqdThTbVVUN3cyZS9ac1pzK2VqVWFqNGZYWFg2ZFpzMlpsMnM3UzBwS3hZOGN5Y09CQWR1L2VUVVJFQklNSER4YTVVU25lazhic0kwYU1vRTJiTm5oNmV1THQ3YzNseTVmcDJiTW53NGNQRjhmZXVYTm5UcDQ4S1hKdHZyNitZaHp0NStkSDkrN2R1WHIxS3I2K3ZyaTZ1dUxrNUlTenM3UDR2L2g5Y3VQR0RTWk9uRWg4ZkR5Yk4yOHU5VjRZTUdBQXZYdjN4c0xDZ3NXTEY1YzZSbS9kdWpXdFc3Y3VjU3hmdjM3OVVvWG1wU0hsZ3A0RlJlMFBudXUxL3F2RUxZQWl3eGhCNFRZTWhVUFpyajhaR1JrWkdSa1pHUm1aWjBXaE5hVzQraTl5VnEvNDhIa0ZXRHQyN0dEdDJyVlVxMWFONzcvL25xaW9LQll1WEVqRmloVlp1SENoMGZvTEZ5N2szcjE3dUxxNm9sQW9oRkIwM3J4NS9QWFhYMFJGUldGaFlTSGFNczZiTjQ4REJ3NklCTXV6SURrbmxSZGp4b3d4T1lFaThjNDc3M0RseWhVOFBUME5YRU5MWTlxMGFWeTRjSUZodzRZeGJ0eTRVdGU5ZCsrZXFNSmV1M2F0U1pHbHhMWnQyL2oyMjIreHM3Tmp4NDRkenhXd3IxKy9udTNidHovemRpWFJwazJicDdvVUFZd2FOYXBVbDZLdnYvNGFsVXBsMEo0WWRFSDFXMis5WmJJQ1hHTENoQWtrSkNUUXUzZHZwazZkYXZEY2tpVkxPSGp3SVBCRTVDdFJXRmpJL2Z2M1RVNU9tV0w3OXUwOGZQaFFUQUlNR1RKRXREVHUyN2V2RUNQUG5EbFRKRHg5Zkh4NDY2MjNES3FvVTFOVG1UVnJGbjM2OUdIZ3dJR28xV3BVS2hXN2R1MWl6Wm8xQnEvcDd1NU9RRUFBdlh2M3hzYkdSaXhQVEV6a3UrKys0NDgvL2hDaVQ2bDlVM2g0T0w2K3Zvd2JONjdFaWIvZzRHQ1NrcElBWGJMdDl1M2JxTlZxbWpScHdwSWxTNHpXbHlaQjNudnZQUUlDQXVqUm93Y2FqWWFWSzFjYU9Qb21KaWFhdk9ZN2RlcGs1Q3BYSHRmejExOS96YzZkTzZsUm93WXJWcXhnM2JwMWhJZUhQL04rSlBUUHFUN096czYwYTllT3JsMjdHZ21XeTRKYXJXYjgrUEhjdm4wYmQzZDMxcTVkYStBZWZmVG9VUll1WEloR284SE96bzRsUzVaUXFWSWw0ZkFFdWtSMCsvYnRPWGJzR0phV2xxS2lQeVFraEJZdFdoaThua2FqNGRDaFEremF0UXZRWGV1UzA5WFVxVlBwM2J2M003OEhmY3JqZCthZlFwMERzZHRBbzZlL1VTaWh3VkNvVUxZdTJ6SXlNakl5TXMvRjBOOGVpTWQvUjRDVm1abjUzTW5jc25MLy9uMm1USmxDM2JwMTZkaXhJKzNidHk5eGJKYVptU21TdDdObXpTcDFuRjRlU0MxdEN3b0ttREpsaXNra1dXcHFLdGV1WFNNbko0Y0tGU3JnNGVGUmFpY0VDWTFHdzQ4Ly9pZ1NzWTZPanJSczJmS0ZDbWFMbzlWcWpXS25aMFdqMFJnNU9wVW5XcTJXUVlNR2tabVp5Y2NmZi96Y1JYbzNiOTdrcDU5KzR0aXhZNnhldlpxcVZmOEhXa1A4VGNvaTNpeStUbDVlbm9Id1ZaLy9oZXVsUE1uS3lqSncyM3BSUE12bit0bG5uNUdabWNubzBhUHg4dktpc0xBUWMzTkRENENpb2lLajcxQlR5d0NUMjVlVjh2cWQrYWM0bkpMUDExY01rL2p1MWtxK2FGbnhmK0o2bEpHUmtaSDVkNkdKZURMbVYvWjQ5ZzRkRXZuNStWU29VSUdNakF6T25UdEhVVkVSTmpZMitQbjVZV2xwV2ViZnVLZU5HNlVjd3JQeS9mZmZzM1hyVm14c2JBZ0xDM3VtYlI4OWVpU0tMS2RQbjA2UEhqMUtYYi80TVVwNXhlSzV0ZWQ5TDJYaGVZcW5TdHJIL2Z2MzJibHpKNUdSa2N5Wk00ZEdqUnFKbVBONXhiUlBlOTNuaVUvTEsxNlRqdUh2Zm43UEdyT1VORTYrY2VNR3QyL2Z4c0xDQWo4L1A0TjhTa25ibE1hYU5XdElUMDlueG93WkwzUWVJeXNyU3hpOXJGcTFDbTl2N3hmMld2L3JhTE91b2oxVzdIcFZXcUhvY0I2RnhUODNMeU1qSXlNakkvTi83TjE1ZUV4bit3Znc3MHkyeVNwa1FTeEpoS1JJclFtbDl0cGF0VlJWVmJXMm9yUlVxbExVWGt2RlVnMWFML3JhYWlsS1cwVkQ3ZXExRTB0SVpFRmtFUktSUFpsa3p1K1ArYzB4SjJleVNqTEk5M05kTG1lZXVXZm1uc25NNUp3ODk3a2ZJcXBjbnJ1T3Z1V2hRNGNPT0hUb1VJSFhOMnZXVExMRUs2QmRSc2pIeDBlMmxLbTF0YlZZOUZpYXBVZWNuSndLblBRcWpUcDE2cFRaZlpXM3NqZ3J0M1hyMW1WNmxuUlpkeW5xMjdjdm9xS2ljUHYyYll3Yk53N2UzdDdQbE4rUUlVTnc1Y29WREJzMkROMjZkWk5jbDM4eXpWQ2hkVmhZbUxpTUtLQTl1N3ByMTY0NGMrWU0zbnp6VFRnNk9tTGZ2bjBZUGZwcHRlT0VDUlB3NVpkZllzaVFJWGo3N2JkbE9kV29VUU5yMXF3UkgxLzMzUHYzNzQvVTFGUWNPSEFBN2RxMVE2ZE9uUXA4L3E2dXJwZ3padzdpNCtPeGI5OCtIRHg0RUo5ODhnbTZkZXVHZDk5OXQ4ajNoMEtoa0hYbk5qRXhRZCsrZlEzR3IxNjlXbkk1S0NqSVlGeWRPblV3ZXZSb3FOVnE1T1hsd2R6Y0hCNGVIdkR4OFpIRmxzWDcrYjMzM3NPSkV5Y3dmLzU4Mk5qWXdNL1BEKzNidDhlUkkwZHc1ODRkUEhueVJPeldxL3VuKzBPVFVxa1V1OXdwbFVwWVdWbmg0NDgveG9rVEo2QlNxZURoNFFFdkx5KzBhTkdpV0lVaWhkR2RsZS92N3c5L2YzL0pINlVBb0czYnR2am9vNDl3OE9CQkxGaXdBTFZyYTF2TnpwOC9INHNXTFVKaVlpSSsrK3d6SkNVbFNUcEcyOW5aU1FxdGRaUktwYmdVc2o1YlcxdXhlMXBsY2YrTXRNZ1hBSndiczhpWGlJaGVIT1ZkNUF0b3UwMXUyN2F0V0pOeHRyYTJXTGh3SVFERG5ZVEttcG1aR2ViT25Wdm9ZOVdvVVFNMWF0UW84WDBybFVvTUdqVG9XZEo3Wm1WUjNGYmVQd2RCRVBEZGQ5cWxOQXM3TWJVb2JtNXUrT3FycitEbjUxY3VFK1BQbytMOGJQTEhGUGIzamhmaC9WS1dLcUxJRnlqWjYrcm41eWM1bmpOVXBHdm8vVjNRZTc2MFJiNHZtc3hjQVZzaU1tVGpvN3lzV2VSTFJFUXZOQXNMQ3dEYUpnMWR1blFwOWYwVXRZOVcyc0xFNGNPSHk3ckVGbGVWS2xVS25SZk1MMytPQmMwcmxtZVJaVm5zNitydXc5SFJFV1BHak1Hb1VhUEU2d3JxVmx3V1NudDhXbGJIYTdvY25sVko5KzBLMms5MmQzY3Y4UG1VNW5oeXhJZ1JNRE16Sy9maklSc2JteEo5YmlvekllUXIyWmpDWXhLTGZJbUlpSWlvWEZXS2pyNUZ1WHo1TWk1ZnZneVZTZ1V6TXpNNE9EaWdUWnMyc0xTMHhQMzc5M0g0OEdIazV1YkMydG9hN2R1M0wzUnBTVEtzTE0vS0xXdGwzYVdvckRzTWxjY1o0dnBuREJ0Nkxyb3orVXVqTkYyYVNucWJ5NWN2SXpRMEZCWVdGakExTllXdHJTMGFOV29rV2VLMFBKWGwremtsSlFWMmRtVlh0VmtXWGJJS1V0ajdIaWo2VFBSNzkrN2h5SkVqeU12TGc1MmRIVHAyN0ZqZ3p5dzVPUm4vL3Z1dnVDU1dyYTB0bWpkdlhpYUYvaTlLUjkvMEJPQld2a1lWcGlyZzFROEFaZmsySHlRaUlucmhPaTBTRWRHTDVVWDZQYk01UEFON283TWtZNjJkekRISnUyS0t1WW1JaVBJcnE0NitSRVRQQ3lFaVFOeFdlUGdiTVpOaWVQQW5ORmRHU01kVXRhQm9md0VLVHQ0UUVSRVJVVGw2S1F0OTZmbWowV2dRSGg0T1FIc21hM2t2a1V0VW52aCtmckc5S0w5blFuNERNaE9sWTY3dEFVZDVFMlFpSXFJeTl5SVZZQkVSMFl2blJmazlFNStSQjc5elQ1Q245OWRUVXdVUStGb1ZPS29xUjNkdklpSjYvckRRbDRoZU5pL0s5NXFneVlad3NoV1FGU01aVnpiYkNGVHZaYVNzaUlpSWlLaXllTzdXMkxPcGFld01xRHdvbFVwNGVub2FPdzJpTXNIMzg0dnRSZmc5a3hncUwvSlYyYlBJbDRpSUtrNGorK2Z1VUpHSWlGNGlMOHJ2bVkzaEdaSWlYd0RvVTllU1JiNUVSRVJFUkpWUjFFcFprUytxdG1HUkx4RVJFUkZWaU9ldW95OFJFVkZscHNrRnJtMEZjcVVydzhLcjk0dFJwRXhFUkVSRVJQUXl1SnFreHJ6Z1ZNbVl2YmtDSzE2emg0V0p3a2haRVJFUkFVZzY5WFM3V2p2ajVVRkVWRVplaEk2K1FuWThoQk8rZ0NaVGIxUUp4ZXNub2JEeE1scGVSRVJFUkZSNXZCanRNNGlJaUNxSnVJdnlJdCtxOVZqa1MwUkVSRVJFVkZFMGdvQzFZZW15OFNIMXJWbmtTMFJFeHNmaVhpS2lpaGM2TzErUkw2Q29NNHhGdmtSRVJFUlVZWlRHVG9DSWlJaTBjdEtBQjlla1l3b2xVUHMxNCtSRFJFUkVSRVJVR2YwZGs0MEhtUnJKV0gxYkUzU29ibTZraklpSWlBeEl2UWFvazQyZEJSSFJzMGtMZWJwZHBZWHg4aWlFa0h3UlF0d3U2YUJwRmFEQk5PTWtSRVJFUkVTVjBuUFgwZmZpbXFmYkxVY2JMdzhpSW5vNVBjKy9aNkwvQlFUcFhESnFOQVBNYll5VER4RVJWVjREanlhSjJ6czZWek5pSmtSRTlESjZubi9QcEtrMTJCNlpJUnNmN1dWdGhHeUlpSWpraE9qMUVNSytCWEpUb0tqL05SUWVrNDJkRWhGUjZkazBnckxESlFnSis0RmMrYW9hendNaFpKSnNUTkZnQ2hSbTlrYklob2lJaUlncXErZXUwSmVJaUtneVNvc0RrdTlLeDh5c3RJVytSRVJFUkVSRVZERzJSMlVpSzA4NjFxbUdCZHhzK1dkVUlpSjZQaWlxTklPUW13WUFFQ0tXUWVIVUE3QnJZdVNzaUloS1FmMFlNS3NLV05hRnd2VlRZMmRqa0JDekRVaTlMaDIwOWdUcWpEQk9Ra1JFUkVSVWFTbU5uUUFSRVZHbEp3QjNUOHFIYTdjR2xKeExKaUlpSWlJaXFoRDMwL053TUNaYk1tYXVCSVo0V0JvcEl5SWlJZ1BzbWtOUit5UHR0cUNHNXV5YkVPNnVCZ1MxY2ZNaUlpcXVqRWdJZDFkRGM4eGJXMGo3bkJMeU1pQ0V6cGFOS3hvdGdVSmhZb1NNaUlpSWlLZ3llNjdMaHdwYVh2M3lmd0ZOcmp5KytZaW5CVkhCbTREY0xIbE0wNDhBMC8vLzIveTFiVUJPcWp6R2V4QmdZYWZkdnJFVHlIb3NqMmswQUxEOC81VUZiLzBPcENmSVkxN3BDMWhYMTI2SC9RV2t4c3BqR3ZRQzdHcHB0OE9EZ0NkMzVURWUzUUY3TisxMjFCRWdLVndlNDk0WnFOWkF1MzMzQlBEb2xqekd0VDNnMkZDN0hmMC9JT0dhUEtaMkc2RDZxOXJ0MlBOQTNHVjVqSXNQVUxPRmRqditDaEJ6VGg1VG95bFFxN1YyTytHR2RqbjYvSndhQTNWZjEyNG5oZ0ozanN0akhEd0J0MDdhN2NjUlFPUmhlVXpWZWtDOXJ0cnRKL2VBOEwvbE1YWjFnQVp2YXJmVDRvRFF2ZklZbXhxQVZ4L3Rkc1pENE9ZZWVZeVZJOUN3djNZN0t4bTRzVU1lWTFFRjhINWZ1NTJUQmx6YktvOHhzd2FhZktqZHpzc0dybXlVeDVpWUE4MkdhYmNGRFhCcG5UeEdvUVJhZlBMMDhzVzFBQVI1WEl0UHRMRUFjR1VEa0pjamoyazJUUHVZQUhEMUYwQXRYNlVTVFQ3VTVnNEExMzhGc3AvSVl4b1BCRlQvdjFMTnpkMUF4aU41VE1QKzJ0Y1NBRUwvQk5MaTVURmV2UUdibXRydDJ3ZUFsR2g1VFAyZVFKVzYydTNJUThEaktIbE12YTdhOXdnQTNEa0dKSWJKWTl3NkFnNWUydTE3L3dJUGI4aGo2cndPT0RmV2J0OC9DendJbHNmVWF2VzArMnJjSlNEMmdqeW1ablBBeFZlNy9lQXFjUCtNUE1iNVZhQk9HKzMydzV2QVBRTUZvSTROdFo5cEFFaTZEVVFkbGNkVXF3KzRkOUZ1Sjk4QklnN0tZK3hkQVk4ZTJ1MlUrOER0L2ZJWTIxcUFaeS90ZHZvRDROWWY4aGhyWitDVmZ0cnR6Q1FnWkpjOHhyS2E5cnNUQUxKVGdPdmI1VEhtdHNDckgyaTNjek9CNE0zeUdGTVYwUFJqN2JaR0RWeGVMNDlSbW1wL0oram8vejU1SGlXRWFMOVQ5Rms3UC8xZUp5SWlNcWFDbGxmWEg5ZFgwcGpabDFNUWtpdy93SnZWM0E2TjdVMWYySmdkVVpuWWRTZFRGalBBelJJRDNTMHJKS1pmWFJVR2UxZ0JBUDYrbjRYLzNwYnY1UGVvWllHUm50cWQvS054MmZqcGxueVp6RTQxTERDdW9UYm1kRUlPbHQ5SWs4Vzg1bVNPTDcxdEFBQ1hFdFg0N3FyOFlMdFpOVE5NYTJvTEFBaEp6c1hzeXlteW1JWlZUREduaGZhQVBESTFEMU11eUE4NjNHMU1zTWkzQ2dBZ0ppTVBmbWZsTVM1V1NpeHZyVDB3ZVpTdHdialR5YktZYWhaS3JHNnJqVW5MRlREaXBQemczOHBVZ1EzdHF3SUFjZ1ZnOERINWU5cEVBV3pyOVBROVBlaFlFalFHanN1MmRxb0dVNFYyZTlqSng4aklsUWY5dDMxVjJQeC8wS2YvSmlNcFJ5T0wrYW10UFJ3c3RBZDRFODhtSXpaREh2Tjk2eXFvWmFXZGRQejYvQk5FcGVYSllyN3pxWUo2dHRxWW1aZFNjT3VKL0QwOXU3a2RHdjMvZTNwQmNDcXVKTW1MUjZZMHNVVUxCek1Bd0xMcmFUanpVSDdBNmRmWUJtMmN0UWVjcTI2bTQzaDh0aXhtM0N2VzZGVFRBZ0R3YzFnNmdtTGtNU01hV0tGbmJSVUE0SmVJRFB4NVQvNkhuOEVlVnVoWFZ4dXo2MDRtZGtUSlB4djlYUzB4cUo3MjgvTlhkQlkyaGNzL0c3M3FxREMwdnZiemN5ZzJHMnRENVorTnJpNFdHTzJsL1d5Y2ZKQ0RGU0h5ejBhNzZ1YVkwRWo3MlRqM0tBZExyc2xqZkJ6TjRQK3E5ck54TlVtTmVjSHl6OCtyVmMwd281azJKaXdsRjlNdnlqOC9qZXhOTWJ1NTl2TnpJemtYY3d4OHhrb2FBNVRkOTMxQk1jOFRRei9uQWU1V3NETm5yd1FpSW5xK0tEeW5RWGl3RjFBbkFacHNDQS8yaTkwd05lZjZBSTlQeTI2ajlQMGRxTmJ1K1l3SmNqVDRQSlU5bms0d01PWVpZNUpPUVhPK256eWdhbHNvVy8zSm1HTEVDT0dMSUVRc2xvVW9QQ1pEVWY5cnhwUXlScmcrSGpDeGhLS0dnZGZmMkNLV0F1cEU2Wmp6bTFCVWEydWNmSWlJaUlpb1V1TmZxWW1JaUl3b0wxdDdZa1YrdWtKdUlpSWlJaUlpS24vbkh1YmdacjZDZHdjTEpkNnViV0draklpSWlBcGg1Z0JsKzNPQTgxc0FBRVd0RDR5Y0VCRlJLVG4xZ01LeHM3R3prQkV5NzBPNHMwbzZxRENGNHBXRnhrbUlpSWlJaUNxOTU3cWpMeEVSMGNzdTVvSzh5N2FESjJEcFlKeDhpSWlJaUlpSUtwdGNqWUQxQnJxZWovQzBocWxTWVlTTWlJaUlpc0hNSHNybW15REVib2VpZWg5alowTkVWSHcyWGxEWU5BUWMzM2h1VDFRUWJrMERCT21KZ0FxM2NWQlkxalpTUmtSRVJFUlUyU2tFUVRDd29DUVJFUkdWdDZ6SHdJMWRBUFIrRXl0TmdWY0hBNllxbzZWRlJFUkVSRVJVcWV5NW00bHRrWm1Tc1laVlRER25oWjJSTWlJaUlpSWlJbU1Sa2s1RE9KL3ZCQW96QnlnNlhvYkN4TW80U1JFUkVSRlJwYWMwZGdKRVJFU1YxZDJUa0JUNUFrRE5GaXp5SlNJaUlpSWlxaWdwT1JyOGRrZGE1S3NBTU1yTDJqZ0pFUkVSRVJHUjBRaENIb1NRcjJUakNxL1pMUElsSWlJaUlxTmlvUzhSRVpFUkpOOEIwdUtsWStZMlFQVW14c21IaUlpSWlJaW9NdG9Va1lFY2pYU3NSeTBWYWx1YkdDY2hJaUlpSWlJeW51Z05RSHFZZE16V0c0cGFIeGduSHlJaUlpS2kvOGRDWHlJaW9nb21hSURvMC9MeE9tMEJCWDh6RXhFUkVSRVJWWWc3cWJrNEVaOGpHYk0yVldDZ081ZFpJU0lpSWlLcWJBUjFNb1RiQzJUamlrWkxqWkFORVJFUkVaRVV5NG1JaUlncTJJT3JRRTZhZE15bUJtRHZacHg4aUlpSWlJaUlLcU0xb2VteXNmZnJXY0xHakg4eUpTSWlJaUtxZE1JWEFybFBKRU9LbWdPZ3NHOXBwSVNJaUlpSWlKN2lYNjJKaUlncVVHNFdFSGNwMzZBQ2NHMXZsSFNJaUlpSWlJZ3FwUk1QY2hDZW1pY1pxMldsUkhjWEN5TmxSRVJFUkVSRXhpS2toVUs0dDE0NnFMUUV2R1liSnlFaUlpSWlvbnhZNkV0RVJGU0I3cDhGTkxuU01hZEdnS3FxY2ZJaElpSWlJaUtxYkxMekJQd1NMdS9tTzhyTEdrcUZ3Z2daRVJFUkVSR1JNUWtoWHdIUVNNWVVIbjVRV05Rd1RrSkVSRVJFUlBtdzBKZUlpS2lDWkNZQ2lhSFNNUk56b0phUGNmSWhJaUlpSWlLcWpQYmN6VUp5amlBWmErVm9qa2IyWmtiS2lJaUlpSWlJakNiaEFQRDRmOUl4VlMzQTdUUGo1RU5FUkVSRVpJQ3BzUk1nSWlLcUxPNmVsSSs1K0FBbVhCbVdpSWlJaUlpb1Fqekt5c09mOXpJbFl5WUtZRmdEU3lObFJFUkVSRVJFeGlKbzFCQnVUcEdOSzErWkJ5ZzVlVU5FUkVSRXp3OTI5Q1VpSXFvQVNlRkFlb0owVEdVUE9EYzJUajVFUkVSRVJFU1YwY2J3VE9SS20vbWlkMTBWSEZVbXhrbUlpSWlJaUlpTTUrNVBRRmFNZEt4cUc2QjZiK1BrUTBSRVJFUlVBQmI2RWhFUmxUTk5MbkQvakh6Y3RUMEFSWVduUTBSRVJFUkVWQ21GSkt0eDltR09aTXpXVElGM1hkbk5sNGlJaUlpb3NoRUxMVjZHQUFBZ0FFbEVRVlJ5SGtFSVh5d2JWelJhWW9Sc2lJaUlpSWdLeDBKZklpS2ljaFovQlZCblNNZXF1QUkyTlkyVER4RVJFUkVSVVdVakNBTFdocWJMeGordWJ3VUxFNTZCU1VSRVJFUlU2WVROQVRTWmtpRkZuV0ZRMkhnWktTRWlJaUlpb29LeDBKZUlpS2djcVRPMGhiNzZGRXFnN3V2R3lZZUlpSWlJaUtneStpY3VCekVaR3NtWXE0MEpPdGF3TUZKR1JFUkVSRVJrTEVMS05RZ3gyNlNESnRaQWcrbkdTWWlJaUlpSXFBZ3M5Q1VpSWlwSDBhY0JRVHFYREdkdndOekdPUGtRRVJFUkVSRlZOcG01QXJaR1pNakdSM3RaR3lFYklpSWlJaUl5TmlGa2tteE0wV0FxRkdiMlJzaUdpSWlJaUtob0xQUWxJaUlxSjJueHdPTkk2WmlwQ25CcGFaeDhpSWlJaUlpSUtxTmZvektSbml0SXh0cFhOMGNETzFNalpVUkVSRVJFUk1ZaXhPOEJubHlTRGxxNkEzVkhHU2NoSWlJaUlxSmk0Rit6aVlpSXlzbmRFL0t4V3I2QTBxemljeUVpSWlySXdLTkpCc2QzZEs3MlFzZk12cHlDa09SY1djeXM1blpvYkcvNlVzY0VYRXZGaFVkcVdjemtWMjNoNjZqZEVWbDJQUTFuSHViSVl2d2EyNkNOc3prQUlEQWtEYWNleUdQR043SkIrK3JhbUI5dnB1TllmTFlzWnV3cjF1aGMwd0lBc0NZMEhmL0V5bU5HZVZtam00czI1cjloR2ZnN0prc1dNN3lCRmQ2c3JRSUFiQXJQd0YvUjhwaVA2bHVoZHgxdHpOYUlEUHgrVHg3elFUMUx2T05xQ1FEWUVaV0pYWGN5WlRFRDNDd3gwRjBicy90dUpyWkh5bVA2dWFvd3VKNFZBT0RQZTFuNHhVQ0gwTGZycVBCeGZXM00vdnRaMkhCYkh0T3p0Z29qR21oakRzWmtZMTFZdWl5bXE0dUYyRzMwU0Z3MlZ0K1N4M1NxYVlGeHIyaGpUanpJd2NxUU5GbE11K3JtbU5CSXU1ekU2WVFjTEw4aGozbk55UnhmZW10anpqM0t3WkpyOGhnZlJ6UDR2Mm9MQUxpVXFNWjNWMU5sTWMycW1XRmFVMjNNdGNkcWZIdEZIdU5kMVJRem05a0JBRzQreWNXc1N5bXltRmVxbUdKdUMyM003WlJjZkhOUkhsUGYxaFFMZkxReFVXbDUrUHI4RTFtTW00MEpBbnlyQUFDaTAvTXc2Wnc4cHJhVkNaYTExc2JFWldyd3habGtXVXdOU3lVQ1g5TjJkWHFZcGNGbi81UEhPRm9vOFdOYmJjempIQUZqL24wc2k3RTNWMkRONjFVQkFLbHFBU05QeVdOc1RCWDRiM3R0VEdhZWdLRW41REVxRTJCVEIrMzNuVm9EZkhpOGJMNDNYMWJ4R1hrNGNGLzZ2V0N1QklaNFdCa3BJeUlpS3BVbmw2RTUwODNnVlFxUHlWRFUveG9BSUlRdmdoQ3grSmxqa0hRS212UDk1QTlXdFMyVXJmNThQbU1BYUlJYzVURUFsRDBldmRneDUvb0FqMC9MWTN4L0I2cTFleTVqeXVxOVdKRXh6OTE3dXJKL05zcnIvV3JqQllWTkl5anFqZ1Nxdm1Zd2o1ZVpvTW1HY0hPNmJGelJhREVVQ2hNalpFUkVSRVJFVkR6czZFdEVSRlFPSG9ZQVdmbm0vMVgyZ0dORDQrUkRSRVJFUkVSVUdhME5TNGVRYit3ZFYwdFV0ZUNmUlltSW5tczVENEdFQTA4djU4bFBlaUlpb2xKSUM5VjJ0Rlc1R0RzVDQ0aGNEdVE4a0k0NWRvWENzWk54OGlFaUlpSWlLaWIrUlp1SWlLaU01V1VETWVmazQ2N3RLejRYSWlJaUlpS2l5dXJDSXpXdVBaWjJRWGV3VUtKUFhaV1JNaUlpb21KSlBBSE52KzJodWZZWmtIbFBPMmIzcW5GeklpSjZtVlJ0QzFqV2ZYcFpJMThaNTJVa1pNZERpUHhCT3Fnd2hhTGhBdU1rUkVSRVJFUlVBZ3BCRVBJM3RTQWlJcUpuY085ZjRPRU42Wmk5TytCaGVIVkJJaUlpbzlKZnpyMHlMT0ZPUkZUWlZaYnYvVnlOQUw5elQvQWdVeU1aLzlMYkJxODVtUnNwS3lJaUtnNGgrQk1JOGI5ckx6aDBndEpubDNFVElpSjZtV1JFQUVyTHB4MTlFL1pEU1BnYkN1OUE0K1pWQVNTL1gvNmZ3bTBzRkY3Zkdpa2pJaUlpSXFMaU16VjJBa1JFUkMrVHJHVGdZWWgwVEtFRTZyUXhUajVFUkVSRVJFU1YwZjc3MmJJaTM0WlZURm5rUzBUMG5CUGlkajh0d3FyU0FzcUdDNDJiRUJIUnk4YktROXdVN3F5RUVEcGJlOEdoRXhRMSt4c3BxZkluSkYrVUZmbkN0QXJnOGJWeEVpSWlJaUlpS2lHbHNSTWdJaUo2bWR3OUFTQmZyL3pxVFFCekc2T2tRMFJFUkVSRVZPbWs1R2l3NjA2R2JIeVVsN1VSc2lFaW9wSVFvamVJMndxbmJvQjFBeU5tUTBUMGtzdE5GemYxdjM5Zk5vSWdRQWlaSkJ0WGVNMkV3cFNUTjBSRVJFVDBZbUJIWHlJaW9qS1NIQVdreFV2SFRGVkF6UmJHeVllSWlLZzRYdVpsMjRtSVNLNHlmTy8vRXBtSnJEenBXRmNYQzlTMk5qRk9Ra1JFVkh5Wjk4Uk5SWTErUmt5RWlPamxwM0RxQ2lGaXNmYUMzdmZ2U3lkbU01QjZYVHBtN1FuVSt0ZzQrUkFSRVJFUmxRSUxmWW1JaU1xQWtBZEUvMDgrWHZzMVFNbmZ0a1JFUkVSRVJCWGlUbW91anNWbFM4WlVKc0RnZXBaR3lvaUlpRXBDVWZzalFNalZYckJ5TjI0eVJFUXZPLzJ1NmRrSnhzdWpIQW01YVJEQzVzdkdGWTJXUUtGUUdDRWpJaUlpSXFMU1lla1JFUkZSR1lnUEJuTFNwR09XRG9DRHAzSHlJU0lpSWlJaXFveldoS2JMeGdhNlc4SEdUR21FYklpSXFLUVVIdktsMVltSXFKeVkyajNkRm5LTWwwZDVpbGdFcUJPbFk5VjdRMUd0clhIeUlTSWlJaUlxSlJiNkVoRVJQU04xQmhCL1JUN3UycjdpY3lFaUlpcXBnVWVUeE8zS3NKdzdFVkZsOXpKLzc1OThrSVB3MUR6SldIVkxKWHJXc2pCU1JrUkVSRVJFenplbDcrL0dUcUhjQ0JtUkVPNnVsUTRxektIdyt0WTRDUkVSRVJFUlBRTzJzaUFpSW5wRzkvOEhhSEtsWTlVOEFHdG40K1JEUkVSVUdYejExVmNZTTJZTS92ampqd3AvN09Ua1pNeWNPUk9ob2FIRnZzMysvZnN4WnN3WStQdjdsMk5tbGN1Y09YTXdac3dZSEQ1OFdESytkKzllakJrekJvc1hMelpTWmxTV3NyS3lzSDM3ZGl4ZnZ0ellxVlNJeDQ4ZjQ0c3Z2c0M2ZGVzUUZSVmw3SFJlS05sNUFqYUh5N3Y1RG05Z0RWTWxsK1FsSW5wUkNCRUI0cit5Y3UzYU5VeWJOZzIzYjk4dXMvdDhFZVhtNW1MNzl1MVl0V3BWaFQ5MmVIZzRwazJiaHNqSVNObDFwMDZkd3RTcFU3RjE2MVpvTkpveWViekF3RUNNR1RNR1k4YU13YWxUcDhya1B1bmxsSjJkalQxNzltRFdyRm5JeThzcitnWXZvMnJ0bnY1N3lRZ2hrd0ZCT25tamNQOGNDc3ZhUnNxSWlJaUlpS2owMk5HWGlJam9HYVFuQUVrUjBqR0ZFcWpkeGpqNUVCRVJ2UXl1WGJ1R2xTdFhBZ0MrL2ZaYk9Edkx6NTZKakl4RWFtb3FrcEtTWk5jVlp0MjZkVGgvL2p4YXRteUowYU5IbHlxL2VmUG1JVGc0R0hmdTNNSHExYXRoWldWVjVHMGVQMzZNeU1oSTJOdmJsK294U1M0Nk9ocDM3OTdGa3lkUEpPTzYxOXJTMHJMWTk2WFJhREJuemh6WTI5dWpWYXRXZVAzMTE4czAxMW16WmlFK1BoNXZ2ZlVXK3ZidFc2TGI1dWJtWXVYS2xmRHk4c0tiYjc1cE1DWTFOUlZ6NTg1RjM3NTkwYTdkeXpVNXUzWHJWbXpidGcwQTBLMWJOelJ1M05qSUdaV3ZpeGN2SWlRa0JDRWhJV2pUaGdjVkpiSG5iaGFTY3dUSjJLdFZUZEhDd2N4SUdSRVJVV2tJNFU4TGZCVWVaWE9TM0lZTkczRDE2bFhZMmRsaHlwUXBCY1psWldVaE9Ua1o0ZUhoQ0EwTlJXaG9LSHg5ZmZIZWUrOFZldjlKU1VrNGNPQUF3c0xDTUh2MmJDZ1VGWCtDU1d4c0xGYXNXSUZKa3liQjBkSFJZTXh2di8yR24zLytHUURRdEduVE10dHZYTFJvRVNJakkvSGFhNjloK1BEaHN1dno4dkt3Wk1rU1JFUkU0T0xGaTNqMzNYZng4Y2NmUTZWU0FRRCsrT01QWExseUJhbXBxUmc4ZVBBejUzUCsvSG5zM2JzWEFLQlFLRkM3ZHRFRmZhZE9uY0xtelpzTlh2ZlJSeDloeDQ0ZHlNN09MdlErNnRXcmg2Ky8vcnJrQ1Qrak9YUG1JRFkyRnA2ZW5wZzBhVktGUDM1NVNVaEl3SXdaTTJCaFlZSEF3TUJ5ZTV5elo4L2l4eDkvQktBOTl2am9vNC9LN2JHb2dqMDhCQ1FlbDQ2WlZ3ZnFUVFJPUGtSRVJFUkV6NGlGdmtSRVJNL2c3Z241V0kzbWdGblI5VDVFUkVTVndxVkxsL0NmLy93SEFMQjQ4V0xZMmRrVmVadjA5SFN4MDVOYXJTN1RmT0xqNHhFWkdRa1hGeGR4TERBd0VEZHUzQ2p5dGg5ODhBRTZkZXFFa1NOSDRvc3Z2a0JjWEJ4V3JsekpMcjNsTENnb0NMdDM3NWFOeDhiR0FnQjI3TmlCb0tBZ2NWeFgvQjBSRVlFeFk4YkliamRxMUNqNCtQaEl4bjc3N1RlY1BuMGFBT0R1N2w1bXVldmN1M2NQOSsvZkwzRmhPcUF0VHQrM2J4LzI3ZHVIMU5SVURCdzRVQmJ6d3c4LzRNcVZLN2h5NVFvbVQ1Nk03dDI3bCtneEprMmFoTFMwTkhUbzBBRWZmdmhoaVhNc1QrKysreTcyN05tRHJLd3NyRm16QmovODhFT3A3K3Y4K2ZOWXQyNGRBR0Rtekptb1ZhdldNK2UzWThjT1dWZnB3dVIvLzMzMTFWZElUVTBWTHljbUpvcmJCUlUwUEk4L0oyTjdsSldIUCs5bFNzWVVBRVo1V2hzbklTSWllcTcwNmRNSFY2OWV4ZkhqeHpGcTFDZzRPRGlJMXkxY3VGQXNNalYwN1BIbzBhTWlDMzB2WHJ5SURSczJBQUNPSGoyS0xsMjZsTzBUS0lKYXJjYlVxVk1SR3h1TDhlUEhZOEdDQlFiM2FmdjM3NCtEQncvaTNyMTdXTFpzR1JvMmJDaDVMZlF0WDc0Y04yL2VMUEF4YlcxdHNXVEpFZ0JBVEV3TUlpTWo0ZUhoWVREV3hNUUV5NWN2eDVvMWE3QjM3MTdzM0xrVEowK2V4RTgvL1lUSXlFaGN1WElGQUJBWEYyZHcvMTFmdTNidENpM0VURXBLUWtEQTAySnhRUkN3Y09GQ3JGeTVFbVptQlovOGs1S1NZckRic082NnFLZ29aR1ZsRlpxYnViazVBT21KcTJWaHdZSUZCZjZjZ0tjblFOclkySlRaWTVhMTBoeHZxTlZxUkVaR2lnWGh2LzMyR3c0ZVBDaUxxMXExS2g0L2ZtendQaHdjSFBEaGh4OFdXU2lzVkNxaDBXaXdaY3VXSWp0QUwxcTBDUGIyOW1JaGNta0ZCZ2JDd3NJQ3ExYXR3dFdyVnczR1pHUmtJRDQrSHZYcTFTdjIvWDcwMFVjbEx1TFg3NkJlVmlkWUdKdWdVVU80T1UwMnJ2Q2FCWVVKSjIrSWlJaUk2TVhFUWw4aUlxSlNTZ3dGTXZQVmFwaFpBUzR0alpNUEVSSFI4eWd0TFUyY01NM056UzBpMmpqaTR1SUtuTlRWcCt2ZzFMQmhRN3p6emp2WXZYczNEaDA2aEU2ZE9xRlZxMWJsbldhbHBldlFXNURFeEVSSmNhUk9WbGFXd2R2cEYxVUNRRlJVRkRadTNDaGUzcjkvUHc0Y09HRHdzU1pPbklpR0RSc2F2Rzdod29XNGMrZU93ZXNlUEhnZzN2ZVpNMmNNeGpSdTNCZ1RKa3lRalE4ZE9oU2hvYUc0ZnYwNjFxNWRDN1ZhTFprYzM3OS9QNDRmMTNZcDZ0YXRXNG1MZkFGdGgreTB0TFRuc2x0dWxTcFYwTGR2WC96NjY2OElDUW5CaFFzWFpJWGF4ZlhreVJQeFBTRUlRaEhSV2tVVmFxU2xwU0VoSWFIWU9lUi8vOTI5ZXhmSnlja0dZd3Q2M3hmMEhxek1Ob1ZuSWpmZmovVE4yaXJVc0RJeFRrSkVSR1JVS1NrcG1EeDVzbmc1THk4UGdQWjRaUGJzMmFoYXRTb3lNakpnWTJPRDVPUmsyY2xZSmlZbXFGbXpKdXJXclF0WFYxZXNYNysrd0gyNC9BSURBL0hycjc4V0dxTTdnYkNzbUptWllkU29VVml3WUFFZVBYcUVMNy84RWdNR0RNQ0pFL0lPQmJwOWtkVFVWUGo3KzhQQ3dnS0NJSWo3UnRXclZ4Yzd4QmEyRDI1cmF5c2JVeXFWQmNhclZDcE1tREFCcjczMkdwWXRXNFpQUHZrRTV1Ym1XTDU4dVJpVGtwS0NsSlNVUXArcmw1ZFhnZGRsWldWaHhvd1pTRTVPaHBPVEU2Wk1tWUtaTTJjaU1qSVNQLzMwazhGOTdmdzhQVDN4MVZkZkFRQ1dMRm1Dc0xBd3lmV0RCZzJTRlYyZU9YTUdSNDRjRVMvcm43aGFGc3I2NUZkaktJdmpqVWVQSGhsOFhSMGNIQXdlRHdMYWZmV01qSXhpL3p6eTh2S0tqTlg5UEhTRnlLV2wwV2dBRk8vdkVTVjVuS0krUTRhVVJ5ZDFvN3UzRnNpTWtvNVZhUUdGaS96RVdTSWlJaUtpRndVTGZZbUlpRW9wOGJaOHJQWnJGWjhIRVJFUlNkMjZkUXNiTm15QW41OGZxbGV2amlsVHBvZ2RmblFGbDVjdlh4YTdSVGs1T1dIR2pCbElUVTBWSjVwSGpScUZHalZxQU5CMnMwcE5UWVdscGFYNEdNT0dEY1B4NDhlUm1KaUlIMzc0QVhYcjFpMjBXNnZ1OFZOU1VpUmRxblNGbzdHeHNUaDY5Q2l1WDc4dUtmeXJXclVxdkx5ODBMdDNielJ2M3R6Z2ZkKzdkdys3ZHUzQzVjdVhrWmlZQ0JNVEV6ZzRPTURYMXhjREJ3NkVrNU9Ud2R0czJyUko3RjVtYjIrUGxpMWJZc1NJRVFhWCtwMDNieDZPSHo4T1oyZG5iTml3b2RCdVdHV3RkZXZXcUZxMXFteDgvZnIxU0V4TVJPZk9uZEd5NWRNenJVNmZQbzNUcDAralZxMWErT0NERDJTMzB5K1NURXRMdyt6WnN5WEw4RVpGUmNsdW81T1ptVm5nZGRIUjBVVk93Q1luSnhkWTFGbXRXalhKNVhYcjF1SDgrZk1BSU1sdnk1WXR1SFRwRXRScU5YSnpjeVhGeGFHaG9lTDdxMi9mdm5qcnJiY0t6VWRIVjloaGpHV21BV0RwMHFXeUlncDkrcTlaWUdDZzVMT29yNmpuckY4a29ldTRWcFNpQ2pWMEhjWWFOMjZNTjk5OFV4eGZ0V29WTWpNejBhRkRCOG1KQUFVVjZiNy8vdnZ3OWZYRndvVUx4VUtGTm0zYW9ILy8vdUxQNWVlZmZ5NjBzMTVsRlpLc3hwbUhPWkl4YTFNRjNuYzMvRDRoSXFLWFgyNXVib0cvdjIvZHVpVnUxNnhaVTl3SDY5R2pCN3AzN3c1bloyYzRPenRMaWxhWExsMWE3RUs3NGhSNUZyUS8rQ3phdFd1SCtmUG5ZL3IwNlVoTFN4TTdEQmZtM3IxN3NqSGRmbWV2WHIzZzYrdGI0RzNYcmwwcjduZkd4TVFBME82SDUrL0k2K1RraEhuejVvbVhXN1ZxaFo5Ly9obkxseTlIUUVBQWNuSzB2OE9IRFJzR0R3OFBwS1dsWWRHaVJRQ0FzV1BId3NYRkJWZXZYc1hPblRzQm9NQVR2ckt6c3pGejVreUVoWVhCenM0T0N4WXNnSnViRytiTW1ZT3BVNmRpNzk2OXNMVzF4ZkRod3d0OVRWUXFsZGdOV2JlZnA2OUpreWF5MStYUm8wZVNRbDhYRnhlOC8vNzdoVDVPV0ZnWUxsKytEQUR3OXZZdXRBRFcydnJGWDZHZ0xJODN1bmJ0aWo1OSttRGl4SW5RYURUbzFxMGJ0bS9mRGxkWFY5U3JWdzlIang3RjY2Ky9qbmZlZVFmbTV1WndjbkxDNk5HanNXYk5HZ3daTWtROHp0YzVjT0NBdU1MUHlKRWo0ZWJtQm8xR0kvbjN5eSsvSUNjbkIwT0dEREZZNVA3V1cyK2hkdTNhUmVZZUdob3FucVNwMDd0M2IvRjlmZXJVS1FRSEI2TjY5ZW9ZTUdBQWNuTnprWkNRZ0RwMTZvanhXN2R1eGFOSGo5QzBhVk4wN05oUjloamUzdDVGdjRndk9TSG5FWVR3UmJKeFJhT2xSc2lHaUlpSWlLanNzTkNYaUlpb2xEemZObllHUkVSRXoyNUg1MnBGQjVVUmYzOS9tSmdVM2wzeFdaYzREUTBOeFpRcFU1Q2VubzVQUC8wVWE5ZXV4WjA3ZDJRZGZ2UW40TDI5dmRHaFF3ZGN1SEJCdkw1WHIxN2loS3B1b2xsL0tWUkxTMHVNSFRzV2E5ZXVoYisvUDVZc1dZSzR1TGdpODlOb05KS0pmMTNoNkxadDIvRDMzMy9MNGhNU0VwQ1FrSUNUSjAvaTQ0OC9saTFUZS9yMGFYejc3YmVTYnNscXRSb3hNVEdJaVluQm9VT0hFQkFRQUU5UFQvSDYrUGg0VEpnd0FlbnA2ZUpZVWxJU0RoMDZoT0RnWUt4WnMwWXltUndlSGk1T1JnNGRPclJDaTN3QndOM2RIZTd1N3RpeFl3Y09IejZNSmsyYTRMUFBQb05TcWNTdVhidWdVQ2pRbzBjUEFOcEpUek16TTB5ZVBMbkl6cmJaMmRtWVBYczJZbU5qb1ZLcE1IcjBhRm54WjB4TURMWnQyd1pBMjkyc29PV0lBV0R3NE1FRkxobTdhZE1tSkNjbnc5ZlhGMjNhdERFWTQrenNMTGtjSHg5dnNFaEVyVllYdUxTcmZyRkdRYmtZb3VzbVZWZ1h0dkpVVk1jNGZZVjl6blRQdWFEQ1lmM3VWdE9tVFN2Vzk1R25weWRtekppQjNOeGNMRnEwQ0JxTkJvTUdEVUtEQmcwQUFJY1BIOGJwMDZmaDR1SWl2ZzhCNE9USmt6aDc5aXphdEdtRHJsMjdGdm04NnRTcGc2Wk5tMkxyMXEzNHozLytnOTI3ZCtOLy8vc2Z6TTNOTVgzNmRBQ0FuWjFka2ZkVEhCWDV2Vi9lQkVIQTJ0QjAyZmhnRHl0WW1ocW5jSjJJaUl6UDF0WVdVNmRPeGNLRkN3Rm9UN1FaT1hJa0FPQzc3NzdEbzBlUEFHaVh1TiszYng4QW9GNjllbWpTcEluQiszdm5uWGZ3K3V1dkE5QVdDbS9ac3FYRU9ZMFlNVUlzSUhWemN5dng3WXVqZWZQbStQYmJieEVRRUlEUFAvOWNzdSt6ZCs5ZWhJZUhBOUFXTlhmcTFBbFpXVm5ZdEdrVDh2THk4T0dISHlJdkwwOHNialZVUUtndk9EZ1laOCtlbFl5bHBxYktWaS9RRmZMcVBIandBTE5telVKRVJBUUE3Y2xYZ3dZTkVsZXNDQXdNRkdOdjNyeUpmdjM2WWV2V3JRQ0F1blhyb2wyN2RySmNVbE5UTVhQbVRGeS9maDNPenM2WVAzKysrQm8zYmRvVWMrYk13ZXpaczdGMTYxWW9GQW9NSFRxMDFBV25nWUdCc0xLeWtvdzllZkpFY3JsdTNicjQ1Sk5QQ3J5UGpJd01qQjQ5R2dEUXNtVkx6SjA3dDlnbm9iMm9Tbks4RVJRVWhOMjdkNHZIdU5uWjJSZ3pab3g0dk9EZzRDQTVlVTVYZUZ1L2ZuMnhjTi9KeVFsTm16WVZZM1R2MVlNSEQyTEpraVdvV2JNbUFPMCtlMGhJQ0FDZ1o4K2VlTys5OXpCdjNqejQrdnFpWjgrZVVDcVYyTHAxSys3ZXZRdEF1KzlwcUFDOFk4ZU9hTkdpaFhoNTJyUnBTRXhNeEJ0dnZJR0JBNTkya0EwS0NwSVYrclp1M1ZyY2pvMk5SWEJ3TUtwV3JZcCsvZnJKSGljdkx3K3JWNjhHb0YzTlJmLzRnL1Rjbmdma1NZOFJGQzd2UTJIM3FwRVNJaUlpSWlJcUd5ejBKU0lpSWlJaW9ncWhteHdyaks3VFQybmN1blZMTFBKVktwWDQ5Tk5QNGVqb2lPSERoNHNGdFVGQlFRZ1BENGVIaHdkNjl1d0pRRHVwcjlGb3hBbmtoZzBiaW9XdUR4OCtGQ2VucTFTcElubThqaDA3b25YcjFsQ3BWUGo0NDQrUmxwWldZRzRYTGx6QTJiTm5ZV2xwaVJFalJvamorcDE1ZEZ4ZFhXRmpZNE43OSs1SkpzbzNiOTZNamgwN29tN2R1Z0MwbmNBQ0FnTEVDVkNsVW9rV0xWb2dKeWRITEFSTlQwL0gvUG56c1c3ZE9yRkFkOGVPSFdLUjcvang0OUdsU3hkczNMZ1J2Ly8rT3hJU0VoQVVGSVQrL2Z1TGo3dHUzVG94citJVUxKWVgzVkt0dWc3RnljbkppSXlNRklzMU5Sb04vdnJyTHp4OCtCQ1JrWkc0ZlBreWNuSnlaUDkwWFp2bnpKbUQ0T0JnS0pWS1RKMDZGVzNidHBVOFhtcHFLc2FQSHc5QTIwVnIvdno1c3ZlQXp1ZWZmMTdva3JxNjEvdjI3ZHNGTGlzTEFQZnYzOGU3Nzc0ckdXdllzQ0Y2OWVvbEdkdTJiUnRpWW1MUXZIbHp2UEhHRzVMck5tN2NpSWNQSHhiNEdJYm9sck0yVnFGdno1NDlKUlBqK2UzZXZSc3BLU2x3ZDNjdnRPaEVONWxmbk1MaDRud2ZtWnFhb2xxMWF1alFvUVBPbmowTGpVWURwVktKOTk5L1h5ejh2Mzc5dWhpdlcrWWEwQlpxQTlyTzA3b09kSDM3OW9XZG5SMDJiOTRzM2taWGdMTnAweWJzM3IxYmxzUHg0OGNSSFIwdHVjOFRKMDZJblgxMVhjRXJxME94T1lqSjBFakdhbGtwMGJYbXkxMHNRMFQwTWxONFRIN20rekF6TTBPWExsMmdWcXV4Wk1rUzNMeDVFNElnSURNelV5enkvZXl6ejlDdFd6ZXgwTGN3OWVyVlE3MTY5UUJvQzFOTFUramJyRm16Y3Z1ZC9lVEpFeXhldkJnZE8zWkUxNjVkc1huelpzbkplZnYzN3hlTGZOOTQ0dzE4K2VXWFVDcVYyTDU5dTdpYWhWcXRMbEhSWU5ldVhjWG44L3Z2dnlNNU9SbU5HemNXdTkxZXVIQUIxNjlmbCtSeC92eDVmUGZkZDBoSlNZR0ZoUVVtVHB5SWpoMDd3c3pNREFrSkNWaTllalZPbmp3cHhoODdkZ3pSMGRHb1diTW1uSjJkTVdqUUlObis2cDA3ZHpCNzltekV4TVNnYWRPbW1EWnRtbXlsREY5Zlh5eGV2Qmh6NXN6QmxpMWJFQlVWQlg5L2Y0T2Rjc1BDd3NTdXhMcjlPbjI2L2JGbjhkTlBQNGtyelRScTFPaWxML0lGU25hODhmanhZOG0rdkNBSWtzdEJRVUU0Zi82OFdEeXM2NUJ0YjI4dkhydm5QemwxOE9EQkNBa0pRVUpDQXZ6OS9mSDk5OS9qNHNXTFdMWnNHUVJCUU5PbVRmSEZGMTlnOWVyVk9IWHFGRTZkT2dVek16TUVCd2NqS0NnSUFGQzdkdTBDVjluSjcrN2R1MGhJU0pBVUc1ZldqQmt6a0pDUUFFRGJyVnozSExkdTNTbzdmbmo3N2JmUnUzZnZaMzdNRjVtUWNnM0MvVitrZzBwTHdHdU9jUklpSWlJaUlpcERMUFFsSWlJaUlpS2lDakZreUJCWjk2UDhURTJsaDZrelo4NlVqZWwzdk5FSkNncENZR0FnY25KeVlHWm1odW5UcDR1Rm0vb1QxdGV2WDBkNGVEaHExcXdwZHNqSnljbkI0c1dMY2UzYU5RRGFMbE9mZnZvcEFJZ0ZrMlptWnFoVHB3NysrT01QN04rL1gvTFlTNWN1UmRldVhSRVJFWUYxNjlaaHlwUXBzb0xROVBSMG5EMTdGaFlXRmdZNzgxaFpXYUYvLy81NDc3MzM0T2pvS09ZMWYvNThuRDU5R29CMmd2UHk1Y3Rpb2UraFE0Y2tYWGtuVHB5SU45OThFd0R3ODg4L1kvdjI3UUMwRTlUbnpwMFR1NURwbGlWVktwVjQrKzIzb1ZRcTBidDNiL3orKys4QWdKQ1FFTEhRTnpnNEdCY3ZYZ1NnN1VKbXJFTFE0amgxNnBUNDg0cU9qaGFMSS9OTFRVM0ZnZ1VMRUJ3Y0RFQmJyTEZ4NDBaczNMaFJFdmZreVJPeEtOZkV4QVFMRml5UVhEOXAwaVN4VTNKa1pHU2hoYjQ2eWNuSmhTN1ZyQ3M4MFJjZEhTMmJ3TlhsRlJFUkllc2dsdi8rVDU4K0xYdHUrZWttaXc4ZlBvd3JWNjRVR2p0dDJqUzR1cm9XR2xOUzNicDFLL1Q2Zi83NUJ5a3BLYWhidDY3WTdhMHdyVnUzaG91TGkyejg5dTNiWXZjNFhhRi9mcmR1M2NLZE8zZGdabVltNmZTbTY3anQ2K3NyNmU2dEx6bzZXbFpBck92S0RUenRPR3lvQ0ZrL0xyLzg4ZnJkOG5Rbk1WUkdtYmtDdGtWbXlNWkhlVm1YeWJMUVJFUmtISXI2WHovemZRUUdCb3I3dkRyTGxpMFQ5NXNVQ2dVT0hEaUFBd2NPRkh0VkFVT1dMbDFhNkdvWDZlbnBtRHAxYXFudnY3Z1dMMTZNczJmUDR1elpzOWk3ZHkvOC9QekU3c0YvL1BHSHVHcEt6NTQ5NGVmbkorN1Q5K3ZYRC92MjdVTjhmRHkrLy81N3VMaTQ0TlZYWDhWdnYvMkdnd2NQRnZtNHVwVTIvdm5uSHlRbko2TkpreWJpdmxweWNqS3VYNzhPVTFOVDVPYm1ZdjM2OWRpeFl3Y0F3TVhGQmJObnowYnQyclZ4K2ZKbEhENThHQ2RQbmhUM3AzdjE2b1Y2OWVwaDFhcFZpSWlJUUVSRUJEdzlQWkdSa1lHWW1CalVxbFVMZ0xhQSthZWZma0pXVmhZQTdRbFVoYjNldXVQSzA2ZFBZK3pZc2ZEMzk0ZTN0N2NrSmlzcnE5RDN4T0RCZzJXcmZKdzVjd2FIRGgwcTh2VUNnS05IajBwV2NzbS9MLzhzOUl1VURhbFhyeDYrL3ZyWlAxLzVsZlh4eHJoeDR4QVlHSWc5ZS9iZzZOR2pzTGEyeHF4WnM3Qmp4dzVjdUhCQmRreWxYK2lyT3dhMHRMU1UzR2VMRmkwd2QrNWNUSjgrSGZIeDhmamdndzhrMThmRXhHRG8wS0hpL3ZqWXNXT1JrWkVoRnZsNmVucGkvdno1c0xlM0wrcmxrQ2lMZmRLN2QrOGFYTlhFVUNGNlNWWjFlVmtKSVpOa1l3cVBTVkNZT3hvaEd5SWlJaUtpc3NWQ1h5SWlJaUlpb2twczRORWtjYnU4bDNQdjNidTNyTHRTVWU3ZHV5Y2IwMS9xVnExVzQvdnZ2eGVMYjYyc3JEQjM3bHl4Yzg2T0hUdHcrUEJoTVY3WE9lbnk1Y3NZTTJZTUJFRVF1MWdCd0tCQmd3QkFMSkxWR1RKa0NNek56WkdVbENTYitNM0x5ME5hV2hvbVRacUU5UFIwekprekJ3RUJBYklDNWNLTUhUdFdObVp1Ym82ZVBYdUtoYjdBMHlWUEFVZ21TQzBzTE5DOWUzZnhjcDgrZlNUUDRjcVZLMktocjY3enNLV2xwVGpKcjkvTlNyOTQrT2VmZndhZzdTcWJ2K1B0ODBTajBlQ1hYN1JkZTlxMWE0ZlUxRlRjdlhzWFk4ZU9sZndjQkVIQTdObXp4VzZvUU5HVCtZQzJhRUIvNldOQVdtRDUrZWVmSXk4dkQ0Y1BINVlWbGZUbzBRTmVYbDdJeTh2RHFsV3JBQUNkT25VU2w0YStldlVxamgwN0JnQm8wS0NCN0xIVDB0SUs3Qlp0S0svOFVsTlRpMTNBOGh1Wi80RUFBQ0FBU1VSQlZPVEpreUtMRGJLenM0dDFYOGFrdnp5dXZwVXJWeUlpSWdLV2xwYVlORWsrQVF3QXExYXR3cDA3ZDJCaFlTR094Y1hGaVo5RC9RS0tsaTFiR3J5UDBhTkg0OWl4WXdnTEM4T0FBUVB3NE1FRHNUdWRqNDhQdnYzMld3RGFvb2dEQnc3QTFOUVVNMmJNd0wvLy9pc1cxWXdkTzFaV3JMeDU4MmFFaFlYQjE5Y1hmZnIwQVFCWm9VbCtPVGVDOFdSZElEU0o4aUx5RjRHWmh5ZnN4MzhOWlRYNXhQejJxRXlrNTBxN3dMZDJNa2NqKzRJTHJvaUlxSEtJaTR1VDdmL29GOHJsN3hBS2FJOGJkRVY5K2IzeHhoc0c5eTlXcmx4WmFDR2YvcjU3ZVpvMWF4YTJiTm1DYmR1MjRlYk5teGc3ZGl5Ky9QSkxYTHg0RVVlT0hCSGpybHk1Z3NHREJ5TW5Kd2ZaMmRsaThTV2dQYWFaTzNjdWZ2cnBKM0VsamFMb1Z0ckl5TkNlZUtOZlhLa3J2alUzTjhlYU5XdXdaODhlQU5wOW9XKysrUWJYcmwzRCtQSGpKZnVXYm01dUdEcDBLTnExYXdkQTIrMTI5ZXJWQ0E0T1JsaFlHTUxDd2dCbzk3VXVYNzZNOCtmUHc4VEVCT2JtNXNqSnlaRWMxeFZHcVZRaUxpNE9mbjUrNk55NU0wYVBIaTFlNStucGlieThQRVJFUkdEa3lKRm8zYm8xSEIwZDhkTlBQd0VBdkwyOXhhN0ZPcnBqektJRUJ3Y2pJQ0FBS3BVS2VYbDVZbUh6MGFOSGNmNzhlWXdkT3hhMnRyYkZ1aTlEaWpxdUthL093V1Y5dkdGcGFRbFBUMC84OE1NUEFMVEhwMy85OVJmYzNOeHc0Y0lGZE8zYUZYMzY5TUhFaVJPaDBXakUrN08zdHhkWDJ6QzBFb3VQanc4bVRacUViZHUyNGJ2dnZvTy92ejlpWW1JQXlFKzRiTlNvRVR3OVBiRnk1VXE0dTd2aisrKy9MOUhycHp0VzFLMCtVeGJhdG0wTEh4OGZuRHQzRG1mT25BRUFUSmd3QVlDMnU2K2hrMGJ6Uzg3S3h1VEQvK0p5ZlA0VllGWTkzZno1MTdKS3VjelptSnZoaTFaTjhZNlg0V01nSVc0MzhPU1NkRkJWQzNEN3JBS3lJeUlpSWlJcWZ5ejBKU0l5a2dmWGdNUmJRQ1pQc2lZeUNzdXFnR05Ed05tNzZGZ2lJaktlOTk1N0QzWjJkcEl4TnpjM25EOS9IZ0R3MjIrL2lSUG83dTd1bUQ1OXV0anhGa0NCazlUcDZlbVNjV2RuWjd6Ly92dm8zYnMzSGp4NGdMcDE2MEt0VnNQRXhBUU5HalFRbCtwdDI3WXRIQjBkY2YvK2ZVbVhWUnNiRzR3Wk13YkxsaTNEdFd2WHNHTEZDdmo1K1Qzejg4Ky9OS3grVVo5dVVoTFFkc1hTbjBSMGNuS0NoWVdGT0hHdUgydHJhNHVFaEFSa1ptWkNvOUZBcVZSS2ludDFrOHVuVHAwU0MySS8rZVFUNU9YbFllZk9uUWdLQ2tKc2JDeE1URXpnNXVhR0FRTUdvRXVYTHMvOFhKL0YzcjE3RVJVVkJhVlNpVjY5ZW1IMjdObkl6czdHdm4zN01IUG1UTWxFcjZlbko2WlBudzRuSnlkY3ZIZ1JabVptc2tMcm5UdDNJaTR1RGsyYk5rWEhqaDNGOFpTVUZHellzRUgyK0crOTlSWUFvSFBuempoOCtEQU9IRGdnZG80TkNncENZbUlpcGsyYkpoYjZ2dlhXVzJqZXZEbHljbkxFem1iZTN0NEdYMGR2YjIrODg4NDdrckVOR3pZZ09qb2FQajQrWWhkbm5UVnIxa2lLRGR6ZDNmSCsrKzhYK05ycEpzNEI3WEswdW9Md2dwUzBXUDk1b3V1RWJHamlYMGRYOEtKZjZMdGh3d2J4ZStieDQ4ZGlweXdYRnhleHdFV2Z0N2UzMkRIYXc4TkQ4dGwwZG5hR3M3TXpCRUhBNXMyYkFRQ3Z2dm9xMnJadGk3WnQyNkorL2ZyNDhjY2ZzVzNiTml4YnRneDE2dFFSYi92cnI5cEo5NW8xYStLMTExNHIxbk5PKytQWEY3YklGd0RVRVdISU9IWUlOdjJsWGRmaU0vTHc5LzBzeVppcEFoaGFYOXE5allpSVhqeENSSUM0cmZEd0w5VjlqQm8xU2p5QkQ5QjIzZGNWRFM1Y3VGRFNoWGZac21XSWpZMUZZbUtpdUsrUW4rNGt3dnlLVzFoYTNzek16REJzMkRDMGJkc1dpeFl0RWxjM1dMeDRzU1F1LzdGRmZzbkp5WmcvZno2R0R4OHU3dk5kdUhBQmx5NWRnb21KQ1lZUEh5NVo0YU5telpvUUJFRmNhVUIvMVFQZGNZaVptUm1HRGgyS3ExZXZvbm56NWhnMWFoU1VTaVhhdEdtRGQ5NTVCLy84OHcvYXRHa2pPUkZPcDM3OStsaXlaQWtpSWlKdzhPQkJuRDU5R2kxYnRoUlBxREkxTmNVMzMzeURyS3dzMllseHUzYnR3b01IRCtEdDdTM1puOWZsZmVUSUVSdzVjZ1JIang1RmxTcFZrSldWQmFWU2lZNGRPNG9uZURrNk9vcWRrWFVDQXdObHE5UVVweXR2VkZRVVpzMmFoZHpjWFBqNysyUEZpaFZRcTlXSWpJekVnUU1Ib0ZhcmNlblNKVXljT0xIWSszbjVPVGc0b0VPSERnVmVYNk5HalZMZGIxSEs0M2dqTVRFUkVSRVJzTEt5UWtaR0JrNmNPQ0crSngwY0hOQ3dZVU14WHRmUmQvUG16ZUxQNHRkZmY4VytmZnNBQVAvNXozL0UyRzdkdXFGSmt5YjQ0WWNmTUhYcVZHUmtaR0RWcWxXNGUvY3VyS3lzWUdWbGhVZVBIbUh4NHNWaWQrcjQrSGhjdjM0ZExWcTBLUFpyb2l0MDF6K2g5bGsxYk5nUXZYdjNocVdsSmM2Y09RT1ZTb1hldlhzREFQNzY2NjlpRmZydUQ3OXJvTWozeFpHV284YXFDOWZRdTRFN1RQT3ROaVJvc2lIY21pRzdqZktWQllDU0p3SVNFUkVSMGN1QmhiNUVSRWJ3SUJpNGY5YllXUkJWYnBtUGdlalRnS0FCcWpjcE9wNklpQXAzN2RvMWNVbFlmZm9GcFA3Ky9nVjJ0Rm02ZEtsa1lsaW5WNjllNHRLc2h1aUs3M3IxNm9WeDQ4Ykp1dXgwNk5CQjBoVXpKeWNIYTlldUJRQU1HREFBMWF0WGg2MnRMUzVjdUlCOSsvYUprNEdHVEpreUJWNWVYdkR5OGtKd2NMQ2swQmNBM256elRZU0VoT0R2di8vRy92MzdVYjkrZlhIaXJUUlNVMVBGSWxCQXU5U3EvdVMzL21TMm9RbEVLeXNyY1lKZC8rZlF1SEZqUkVSRVFLUFJZTisrZmVqU3BZdmtlVGRxMUFnYWpRYnIxNjhIb08xODFLUkpFd1FFQkVpV3BOVm9OTGg5K3pZV0xseUlyS3dzc2RpMW9zWEd4bUxkdW5VQXRCTzNQajQrV0xac0dXYk1tSUdyVjYvaWl5Kyt3SGZmZlNkT2JOZXNXUk9yVjYvRzhlUEhjZkhpUlppWW1NaCtUb2NQSDBaY1hCeGNYVjBsMThYSHh4c3M5QVdBaElRRUxGaXdBTTJhTmNPbm4zNEtFeE1UL1BYWFh6aCsvRGpjM053a3k2anFDazNUMHRMUXNtVkxIRDkrSE9QSGp6ZDR2ODdPenJJSmU5MTd6OFhGUlhiZGxpMWJKSmM5UFQzaDZlbHArTVdEdG5oRE4vR2VrNU9EVHo3NXBNRFk4alJ1M0RqazVlVVp2RTVYdUh6aHdvVUNseU4yYzNNcmNtbnNPM2Z1QU5BV0dCUkU5NW5SZlpmY3ZIbFQwZ2x2eElnUmlJK1BGN3VJbDlhZVBYdkVyblR2dmZlZU9QN09PKzhnTmpZV3YvLytPNzc2Nml0b05CcFVxMVlOdWJtNVlvZHpROFhGQmJGOHZRdHk3MFpCeU14NHBueU5SVm5WQVphdnRaT05ydzFMaDVCdnJIZGRTemlxeXE1ckdoRVJHWWNRL3V5RnZycVQ5SFQwanpPYU5Ha2lPV2F3dDdkSGJHd3NldlRvZ1ZhdFd1SGt5Wk00ZHV3WTZ0U3BnMkhEaGdGQWdjY2pTNWN1bFJRTjU1ZWVubDdrL2tsWjh2VDB4TnExYThWaTNNYU5HOFBTMGhKTm16YUZ0YlUxVkNvVkFnSzByKyt3WWNPZ1VDanc2Nisvb25yMTZxaGZ2ejZpbzZNeFljSUV1THU3aThjZHVsVUoyclJwWTdDWU15RWhRZXhNVzcxNmRYRmN2OURYMnRvYUsxYXNnSm1aR1JZdVhDanVrd0dBblowZGJ0eTRJVnNWSTc4T0hUcGc4K2JORUFRQkNRa0orT0tMTC9EVlYxL0J4OGZIWVB6aHc0Zng0TUVEdUxxNm9sKy9mckxyVzdWcUJTY25Kd1FIQjJQMDZORllzR0FCTkJxTnBDdXhJVVVWU3h0eS9mcDF6Snc1RStucDZlalhyeDg2ZCs2TUZTdFdBTkMrVjd0MTY0WTFhOVlnTVRFUk0yYk1RTGR1M1RCdTNEaUR4OGVGcVZXckZzYU5HMWZpL0o1VmVSeHY2STVQblp5Y0VCTVRnOXpjWENRbGFWY2pDZ29Ld3ZuejU4Vy9CZWdLZlJNU0VzVGJKeVFrU0M3cm5EOS9IZ0VCQVVoT1RzYTVjK2VnVXFtUWxaVUZWMWRYekp3NUV3cUZBaU5Hak1DOWUvY1FHQmdJUU51ZDk1dHZ2c0dVS1ZOa1JlT0dKQ2NuaTU4SlIwZjVxaFRHMU1XOU5yYmVDRVY4Mm90NWJHQnVvc1RBUmcxa1JiNEFnTWpsUUU2Kzd0cFYyd0RWZTFWTWNrUkVSRVJFRllDRnZrUkVSdkR3WnRFeFJGUXhIb2F3MEplSXFDems3NUJyeU4yN2R3dThycUFDdjZKWVcxdkR6OCt2d0FrM2IyOXZ1TG01d2QvZkg1YVdscExPclIwNmRCQTdBZTNkdTdmSS9IVmRlUXJ6MldlZklTUWtCUGZ1M2NPUFAvNElYMS9mVW5WT3lzckt3cXhaczhTdVBCWVdGcGd5WlVxSjdrTVFucGJCNlM4cC9ONTc3K0h3NGNOSVQwOUhZR0NnT0lFSmFMczhkZS9lSFljT0hSS0xDa2VPSEluWTJGaXh5TmZUMHhQejU4OUhVbElTL1B6OGtKR1JnYzJiTnh1dDBOZloyUms5ZS9iRXpwMDd4VWxqVDA5UHJGaXhRbHlPZGZ6NDhWaTllalVjSEJ3QWFBc095bm9wNVlNSEQ0cEZDbHUyYklHWm1Sa2FOMjZNL3YzNzQ5MTMzOFh0MjdmRldGMmhaclZxMVRCeDRrU01Ieisrd0NMNGMrZk95WXBiWTJOakFRREhqaDBUbDZmVmlZNk9MbEhldXVJTlFEc2hmdlhxVlZrM3RZcWdLejR2VEdIZk0wVXRpNXVZbUNoMnRxNWZ2MzZCY2JxaUZBc0xDMmcwR2l4ZHVsUnlmYk5telJBZUhsN29ZeFhsK1BIalltZXhObTNheUpaL0hqTm1ETUxEdzVHZG5TMWJDdG5HeHFaRUhiUXRPM2FGWmNldWtyR0JSNVBFN1IyZFg3d096UmNlcVhIdGNhNWt6TjVjZ2Y2dUtpTmxSRVJFejV2WTJGak1tVE5Idkt6Ny9RNEFuMy8rdWJodjdPenNMSjRRNSszdGpRNGRPb2o3VW5aMmRwSVRxZzRkT29SZHUzWUJlRnBJckZ1dG9UQzYyT1hMbHdNQVB2amdBM1RxMUtuVXo2MHdDUWtKbUR0M0x0NTY2eTEwNmRJRkFRRUJDQWdJd05HalI5RzNiMTkwNjlZTnExYXRRbnA2T3VyVXFZUE16RXhrWkdUZzhlUEg4UGYzRjFmNzBJbVBqeGRYK09qZXZUdE9uejZOUFh2MllQTGt5WEIyZGdZQThjUWxBSktWVmZLZlBLVXJpSTZPamk3eXVNc1EzWEdiUXFGQTllclZzV0hEQnF4WXNVSThpVE0vM1g3ZmlSTW54T2VRWC9mdTNiRnMyYklDaTdYWHIxK1BuVHQzU2s0Y0hUUm9FUGJ0MjRmVTFGVDA2OWNQalJvMXdwa3paM0RreUJIY3VuVUw1OCtmbCt6Ym5UcDFDZ3NXTElCYXJVYjc5dTFsSzRrQTJ0VStmSHg4RUJBUWdPRGdZQnc2ZEFpWExsMkNuNThmV3JkdVhid1g2RGxXbXVPTmZmdjJvWGJ0MmxBb0ZMQ3hzY0Vycjd5Q00yZk9BTkFXMHVxS2V3Rmd3b1FKVUtsVXVISGpCdGF2WHcrVlNvVjU4K1pKN2k4akl3UHIxcTNEM3IxN0plTlpXVmxRS0JRd01UR0J2NysvMkowYUFOUnFOZnIwNllNLy8vd1R1Ym01NHMreGExZnB2blYrK3NkanYvenlDK0xpNHNTVEJzcUNiZ1VTVTlPU1QvSFhzTGJDWCsvTFQwWXVpMDdxeGlSa3gwT0kvRUUycm1pMHhBalpFQkVSRVJHVkh4YjZFaEVaUVhhS3NUTWdJaDErSG9tSXl0N28wYU9oVWhWZGNCVVZGU1diYUN1cHZuMzdGdGxWSnlVbFJTeXkxQzkrWGJSb0VTd3NMQUJBL0w5RGh3NlMrOHZKeWNHaVJZdUtuWTlLcGNLMGFkTXdiZG8wakI4L3ZsUkZ2c25KeVpnNWM2WTRJVzF1Ym81dnYvMVd0bXlzalkyTnVEU3Bmc2RlSGYweC9ZNi9OV3JVUUdCZ0lEWnMySUNyVjY4aU5UVVY5dmIyOFBYMXhmRGh3MkZtWm9aTm16WUJBRHAxNm9UNjlldmpuMy8rRVcvZnFWTW4yTnZidzk3ZUhrMmJOc1gvL3ZjL1BIcjBDQThmUGl4UnA5R1NHang0TUlLRGcvSHc0VU94OEZWWE9CRVVGQVFyS3l0OC9mWFhrdHRrWkdnN0ZlbFBCT3ZvM2d2WjJkbkZMcVROelpVV0YrcnIwcVVMcWxhdGl1dlhyK1BxMWF0SVNFakFsU3RYNE9Ua0JBY0hCL3p4eHg4QXRBVWx0cmEya3RzV1ZxU2FscFltVzRwWUp5VWxCU2twcGQrWmlZdUxFMysyU3FVU0dvMEdHemR1eEpJbFN5VEY0UlZoNk5DaGtzK252dDI3ZHlNbEpRWHU3dTRGZnQ1MVJkd0ZPWHIwcUhqLytRdHI5ZWtLK2xVcUZaUktKVDc4OEVPc1c3Y09abVptWXNISXM0aUlpTUQ4K2ZQRlhDSWpJdzEyS1U1S1NvS1ptUmtlUHBRdXJXdHFhb29aTTJiZysrKy9seTBiWFJua2FnVDhIQ2Ivdmh2aVlRMExrNHA5enhJUjBmTXJPenU3d0dMU3FLZ29jVHN6TTFNc1NMV3pzeXYwUHBPVGswdFZvR3JvZnNyTHRXdlhFQm9haXREUVVOU3JWdyt2dlBJS29xS2ljTy9lUFVrQlkwR1UrYnBrL3YzMzN3QzArMWxObWpUQnlKRWprWmlZaUwxNzkyTGt5SkVBZ0N0WHJvZ3grc2MrK2lkUEdlTGo0eU1wZUY2eVJGdVFWN2R1WFF3Y09GQWMzNzU5Tys3ZnZ5Kzd2VXFsUWt4TVRKRS9rOVRVMUFLZis2Tkhqd3J0eUt6ckNxdC9VbXFUSmsyUWs1T0QzYnQzSXo0K0hwOTk5aGtjSEJ4dzllcFZQSHIwQ0xObno4YlBQLzhNWjJkbmJObXlSZXhDN092cmk2bFRwOHBlWXgxbloyY3NYcndZTzNmdXhILy8rMThrSmlaaSt2VHA2TjY5TzhhT0hWdmk3cjdQaTlJY2I0U0VoT0QyN2R2bzJiTW5ybHk1QWtFUThNMDMzMkRqeG8zWXRXc1h1bmJ0aWo1OSttRGl4SW5RYURSNDVaVlhVS1ZLRmZIRTFMeThQQWlDZ0diTm1nSFFmaTRXTGx3bzdsZmIydHBpd0lBQjJMQmhBd1JCZ0NBSWt2ZVJTcVZDYm00dWNuSnk4T1RKRTR3Yk53NC8vdmdqTkJvTkZpOWVEQmNYRnpScTFLakE1M3p4NGtVQTJtTzgrUGg0ZzUyRm40WHVPTDhzandYS29wTzZVZDM2QmhCeUpFT0tPc09oc1BFeVVrSkVSRVJFUk9XRGhiNUVSRVJFUkVSVXBycDM3NDRxVmFvVUdYZm16SmxuTHZRMVJCQUVqQjA3RnUzYXRVUDM3dDBsaFpENkJaYjZSWHV2dlBJS0FNRFYxVlhTdVNzek03UEVqKy9oNFlGZmZ2bWwwRW5qZ29TSGgyUFdyRm5pWkdDMWF0VXdlL1pzc1lPVlBoY1hGL0U1NkpZejFYWDFpWStQRjVjTEJZRGF0V3RMYmx1M2JsM01uRG5UWUE2Ly9mWWJFaElTb0ZRcXhjNUQrb1dtK2tYRCtoUE82ZW5wNVZyb3ExYXJuNm00UXYvMUFKNTJrYzQvc2F1dk9JVzBOMjdja0hSRkJyU3ZTMHBLQ3JLeXN2RFBQLzhnSWlKQ1hPWTNOVFhWWUdHbnp1TEZpeVdGSmcwYk5rU3ZYdExsUnJkdDI0YVltQmcwYjk0Y2I3enhodVM2alJzM3lvcEREVkdyMVFnSUNCQTdRbjN5eVNkWXMyWU5ybDY5aXQyN2QrUGRkOTh0OGo3SzB1REJnd3U4N3A5Ly9rRktTZ3JxMXEyTER6LzhzTVQzblphV2hoMDdkZ0RRTGludDdlMWRZS3p1TTY4N1dhRno1ODVvMTY0ZEprNmNXT0xITmNURHd3T2pSbzNDbGkxYmtKNmVqZ2NQSGhSOUl6MjZEbVpsM1pINlJiSHZmallTczZYUDNkWEdCQjFxbUJkd0N5SWlxb3hxMXF5SkpVdVdZTW1TSmFoZXZUcDhmWDJ4YnQwNkFOcnVxY2VQSDhlMGFkTmdZbUtDcVZPbkFnQ3FWcTFhclB0MmNuTEMxMTkvalV1WExtSHIxcTFGeGc4Wk1nVE5talhEdkhuenlyWElGOUFXTkFMYS9YVlBUMDhBRUl0Y1Mxb1VxRmFyc1cvZlBnQkFyMTY5WUcxdGpURmp4bURCZ2dYWXYzOC9QdnJvSTVpYW1vcmRXdk9mU0tVcjlDM29CRkEzTnpmMDZORkR2UHpISDMvZzl1M2JhTldxbFdUODRNR0RCZ3Q5QVdEQWdBSG8xS2tUTGx5NGdLWk5tMHFPdjNidDJvVUhEeDdBMjl0YmNxTFlyVnUzVUsxYU5UZzdPeGU2eWdNQWZQamhoL0R4OFlGS3BZS2ZuNTg0M3F0WEwremV2UnRuenB6QndvVUx4UlBLYXRhc2ljbVRKd01BL1B6OEVCSVNBZ0RvMkxFanBreVpVbVFIVnNYL3NYZmY0VkhWZWZ2SDMyZG0waE1TU0NCQVF1OUJTQUJGa0dKYkJYUjFSYkd2d3JNV0xLeHQxZlVuTmtTeHJHMTlMQ3U2OXJiaW91Z2ppb2lLQ2xKRVJERVFDQkJLUWtzZ3BHY3lNK2YzeDJFbW1Vd2FJV0ZDdUYvWGxjczUzL21lY3o1VEV1Y3c5L2tjdytDaWl5NGlOVFdWaHg1NmlGMjdkdkhsbDEvU3BVc1hMcm5ra2pyWGJZa2FlN3p4eVNlZkFGWVlmTVdLRlppbTZmYytpbytQcDdTMGxOVFVWRzYrK1daaVkyUFp2MysvNzcxWVVWRkJjWEV4cG1saUdBWXVsOHQzZkRSdzRFQ21UNTlPKy9idEdUOStQRmxaV1VSR1J2TENDeSt3YnQwNmhnd1p3dU9QUDg3bm4zL09SeDk5eFBubm4wOUtTZ3JGeGNXODhjWWJoSWFHK25XdXJzN3RkdlBOTjk4QTFyODlOTWZ2dlBmM29UbVB2WThtWnY0cXpGM3ovQWZ0VWRCbmVuQUtFaEVSRVJGcFJncjZpb2lJaUlpSUhNT09sc3UybDVTVXNITGxTcjcvL250U1UxUHJuSHZnd0FFMmJkckVwazJiQ0FzTEl5NHVEckF1RjFzMW1IclJSUmY1dWs1VjdWamJGS3FIZkwxQjJibzZ0ODZiTjQrWFhuckpGMGdkT0hBZzk5eHpEd2tKQ1RYT1QwdExZK1hLbFlEVmVYalJva1crTDhVLy8veHp2N24xUFdkZUpTVWx2UGZlZTRBVmdraEtTZ0w4QTlKVk93VlhEUUJYNzFMYm5HNjU1UlppWW1KNDQ0MDMyTFp0RytQSGorZUVFMDVnK2ZMbGZQbmxsM1R0MnBYSmt5ZFRWRlRFMDA4L1hlTTJ2QjFWUTBKQ2FyeUViazBLQ2dwNC9mWFgvY1pLU2tycURDQlhEeEtYbHBiV09mLzk5OS8zZFlIcTJiTW41ZVhsekowNzEyOU9YbDRlWUhXSDlYWjE5b3FKaVNFbUpvYnZ2dnVPNzc3N3JzYkxRNWVYbHpOcjFpeGZ0K0x4NDhjemFkSWt2di8rZTlhdFc4ZExMNzFFYkd4c3ZaZWxQUnA0TzIvdDM3OGZzQUlidFhWU2c4cjNkMFJFaEc4c0pDVEVyNVBib1hqc3NjZDh2eHZlZ01LRkYxN0k2TkdqdWZMS0t3RzQ4ODQ3NmRDaEEwOC8vVFRaMmRtY2Q5NTVqQjQ5bXM4Ly81eEZpeFl4WU1BQXJycnFLclp2Mzg0Ly94bDRTZHBEZGJUODNhK3V3T2xoenBhU2dQRnIrMFhWTUZ0RVJJNWw0ZUhodU4xdWR1M2F4YTVkdTN3bjlRSE1uejhmZ004Kys0eXp6am9MMHpRSkNRbWhWNjllRGRwMldGZ1lxYW1wQVovQmF0TzdkMjlTVTFNSkRXMytrMUs4UWQ5Qmd3WmhzOWtvS3l2ekJRM3J1L29Cd0N1dnZNTCsvZnVaTUdFQ0d6WnNJRDgvSDRmRHdkbG5uMDFlWGg0SERoekE0WEJRVUZEQU45OThRMWhZR1B2MjdRT3NxMXRVVlYvUXR6cnZkcXFlVkZpZlVhTkc4Y0lMTDdCOCtYSktTa3FZT1hPbWIvMUZpeGF4ZS9kdXVuWHJ4bm5ublFmQWhnMGJlUFhWVnpGTmsrdXV1NjdPazcvQU9sbXlwamxkdTNabHdvUUpmUDc1NTN6OTlkZUFkZXgwL2ZYWEV4b2F5dFNwVThuS3lnTGd2UFBPNC9ycnI2L3o4MmQxL2ZyMTQ4VVhYL1IxdmIzNDRvc2J2RzVMY1RqSEc1R1JrWVNFaERCOCtIQ2VmdnJwZ09ldW9xS0NWMTk5bFl5TURPNisrMjZlZSs0NW5uLytlZC9WWEx4ZWZmVlZuRTZuMytmNm9xSWk3cm5ubm9COWVrKzBYYjkrUFZPblRzVTBUVHdlVDhCbjc3S3lNbjc2NmFlQTR5dXZ1WFBuK3E0TzA3Tm5UMzcrK2VkYW42UGJicnVOa1NOSE1tN2NPQklURTJ1ZFY5MmFOV3Q4MnovV21hYUptZjYzZ0hHano5MFlJWEZCcUVoRVJFUkVwSGtwNkNzaUlpSWlJaUl0MWxkZmZjV0dEUnRZdlhxMUx3RGJvMGVQT3RlcGVtbk1qaDA3a3BHUkFWaGZDRmI5b20zMDZORytUcm1MRmkwQzROTlBQMlhKa2lXK09kNHdhSFhlMEdCdG5uMzJXUll2WGt4TVRBd2hJU0ZzMzc0ZHNDN0pXcE1aTTJid3d3OC8rSlp0TmhzUkVSRTg4OHd6QVhOdnZmVlc0dVBqT2VPTU0zam5uWGQ4WDJnKy9mVFRMRjI2RktmVHlVOC8vZVNiNysxaTFoQno1c3pod0lFRGhJV0Y4ZWMvLzlrM1BuRGdRTi90YjcvOWx0TlBQNTM5Ky9mN3ZtVHMwS0ZEcmVHQldiTm1zWFhyVmhJVEUzbnd3UWNiVkVkOWhnOGZUdnYyN1prM2J4N2J0bTJqVjY5ZWpCMDdsdHpjWEFEaTR1SVlPM2FzTHpCUUUyOUhWTHZkempubm5OUGdmVjkrK2VXNDNXNXV1dWttL3ZDSFB6Qm8wQ0J1dXVtbVd1Zi84TU1QZnUrN3BLUWtqai8rZVByMjdldTdWS3ozeCtQeGtKNmUzdURPeFEzcE9GeTlpMVIyZGphelpzMWl3NFlOQVBUdDI1Y2JiN3dSd3pDNDQ0NDdtRFp0R2lVbEpUejIyR05zM2JxVnlaTW4xOWw5ckRsZTM2YmlkRHFaTldzV1M1Y3VCYXozellRSkUrcGN4eHZhcVJvSUFBNnJnMjVoWVNHaG9hRU1HemJNTjFiMU9lM1hyeDlkdTNiMWRkcExTa29pTlRYVjk3NXAwNllOcWFtcEFUVWRhOTdlWElxejJzc3dOakdVUG0zMHo1c2lJcTJKMGV1T3c5NkcwK25rdWVlZUE2elE2Nm1ubnNwLy92TWZ3T29xK3NvcnI3QjA2VkxmWjRUKy9mczNPb2diR3h2THpKa3pBOGFuVDUvdTY2WmJuNmI0UEpXZm44KzJiZHNBR0RKa0NHQUZmNzNITS9VZFF3SHMzYnVYcjcvK21oMDdkckJ4NDBiQXVsTEYzWGZmemFaTm0vem0vdmUvLzhYbGNnRlc0TkM3VHk5djBMY2huMTl5Y25KOEo3SmxaV1d4YWRPbUJnV3ZEY09nWFR2ckJLYmZmdnVOVzIrOWxVY2VlYVRHNDVMMDlIU21UNTlPYVdrcFVWRlJkTy9ldmQ3dDEyWHExS21zV0xHQ3ZMdzhldlRvd1kwMzN1aDdEOTEvLy8zY2VlZWRYSEhGRmZWKzlxeE5kSFEwRHp6d0FCVVZGUmlHY1ZpMTFxZXBQODhmN3ZIR21ERmpLQzB0SlNJaWd2THk4b0QzVUdabXB1OFlLQ2NuaC9QUFA3L0dPc3JLeXZqNDQ0L3AxNitmYjJ6cjFxMTExbDdmU1psUWVYeVZsSlRFd29VTGZlTS8vUENEcjNQNGlCRWovSzdTNGpWdTNEakdqUnVIeCtOaHdvUUpaR1ptRWhFUndZVVhYbGpuUHIxKy92bG4zMVY5dnZqaUM3cDA2Y0xFaVJNYnRHNnJsUDBXRks3MUg0dm9BVjJ2RGs0OUlpSWlJaUxOVFA4U0xpSWlJaUlpSWkzSyt2WHJmYmZmZnZ0dHYvc2lJeU9KaTR2emRjWXRLeXVyYy8zdTNidnp6anZ2K0packNzNVdsWitmWCsvbE5aY3ZYODRUVHp6aFczN3p6VGU1L3Zyci9iNmM3TmF0VzQwaHpOcSs2UFdHREx3OEhvOWZXTGNxNzJOdTI3WXRkOTU1SnpObnpzVHRkdU4ydXdPMkV4RVJ3VjEzM1JYUVliZ20rZm41L1BlLy93Vmc0c1NKZmwrUWQrellrWEhqeHJGZ3dRSTJiTmdRMEZWcTh1VEpOVzdUNlhUeS9mZmY0M0s1R0R4NGNMMDFCSVBiN2NibGN0VjdLZDJxZnYzMVZ6WnMyTUNHRFJ1NDg4NDdBNExDK2ZuNUxGKytuQysrK01MWHhTb3FLb3JpNG1LeXM3UEp6czRtUGo2ZTBhTkhjL3JwcC9zQzUyQjFDS3U2WEpNNWMrYXdjK2RPVWxOVC9TNUZYSk5CZ3dZQjF2dm1vNDgrNHUyMzMvWmRQamMxTlpVWk0yYjRPcTExNmRLRkdUTm1jTys5OTFKV1ZzYjc3Ny9Qa2lWTHVPYWFheGd4WWtSQXlLQWx2NzVidG14aDFxeFp2bTVxL2Z2MzUrNjc3NjV6blY5KytjVVg0cThlRVBGMjlIM3NzY2Q4d1pYcXZGL3NWM1hPT2Vjd2R1eFl1blRwMHFCT2VsS3pyRUlYMys3MGY5NURiWEI1cjBPN0RMbUlpTFI4UnUrL0gvWTJYbm5sRmJadjM0N0Q0ZUN2Zi8ycjN3azdFeWRPWlB2MjdXUmtaUGcrSjlUV25iTWhpb3FLYWp6R3FIb1ZqTG8wMWVlcEgzLzgwWGM3TlRXVnNySXlYbnZ0TmNENmpOZXBVNmVBZGFwL3R2T0diZTEydSs4a1MrL3hVVWhJQ0NrcEthU2twUERlZSsreFpjc1czM3BUcGt6eDIwNVJVWkh2aEx1YXdvNVZiZG15aGNjZWU4eTN2SGp4WWhZdlhreUhEaDBZTVdJRXYvNzZhNTNyWDNycHBUZ2NEbWJQbnMyV0xWdTQ3Nzc3ZkNGdnIyM2J0bkhublhkU1hsNU9iR3dzano3NktMMTc5NjV6dXdBclZxemdsMTkrQ1RpbTI3VnJGeDk4OEFIOSsvZG41Y3FWYk5teWhUdnV1SVA3N3J1UCtQaDRrcE9UZWVPTk54cDBERmFmcHRoR1hacnk4M3hUSFc4TUhqeVl1TGc0UEI0UExwZkw5L3ZyUFhuVys1NElEdy8zKy9lQUxsMjY0SEE0Zk85TmJ3MTkrL2F0OThUT3p6NzdqSFhyMXRHOWUzY21UWnBVNTl6cXgyb2VqNGUzM25xTGQ5OTlGNC9IUThlT0hibjk5dHY5L3MyZ3V2Mzc5L3NlVjIwbkEzdTlpdmYrMGdBQUlBQkpSRUZVK2VhYmdIVkM4MjIzM1FaWXY3c1ZGUlc4OE1JTHJGcTFpc2NmZjV6WTJOZzZ0OVBhbUs0aXpJd1pBZU5HeWo4d2pOcXZwQ1FpSWlJaWNqUlQwRmRFUkVSRVJPUVlkdEUzbFIxUG0rcHk3cmZmZm51RExrMWEvZEthUUkxaDFjVEVSRWFOR3NYSWtTTVpOR2dRZHJ1ZHp6NzdqUHo4Zk9iTm04ZnExYXQ5WDFLN1hDNTI3TmdCV0VGWXdLLzdWTld1V3Q0dnNxc2FPM2FzWDNEUzZYVDZmZkg4elRmZjhPaWpqK0x4ZUlpSmlhR3dzSkJQUHZtRUZTdFcrTUo4a1pHUkZCWVdFaGNYaDhQaHdHNjNFeE1UdzZCQmc0aU5qZVhiYjcrbHZMd2NwOU5KaHc0ZE9QSEVFK3Q5cm1vemF0UW9YbnJwSmViTW1jT2FOV3ZJeTh2RFpyT1JrSkRBMEtGRHVlaWlpK2pZc1dPRHR2WHV1Ky82T2x6VmRIblkyMjY3amVUa1pCWXVYTWpPblR1eDJXejA3Tm1UU1pNbU1YYnMyQnEzbVpHUjRldjBOV3JVcUVZOXhubno1akYvL256ZmRnRHV1dXN1SEE2SDc3S283Ny8vUHA5Ly9ybXZHK3VHRFJ1WU9uV3FMNXdKVmxjMWg4UEJGVmRjd2VqUm8zMWZxRlpVVkhERkZWZlVHMEx3OG5nODdOeTVFN0E2THc4ZE9wU3NyQ3cyYnR6SSt2WHJXYnQyclY4WEtKdk54bGxubmNYVlYxOU5RVUVCQ3hZc1lPSENoZXpaczRkNTgrWXhiOTQ4T25mdXpKbG5uc200Y2VNWVBIaHd2Vit5TDFxMGlKMDdkOUt0VzdkNnY3UXVLQ2pnL2ZmZlorN2N1YjRRcTgxbTQ1SkxMbUh5NU1rQnY2dHBhV2s4ODh3enpKZ3hnNTA3ZDdKOSszYnV1KzgrdW5idHl0bG5uODJZTVdObzM3NDkwRFN2NzBjZmZjUVhYM3hSNTV6ZHUzY0Q4Tk5QUHpGMTZ0UTY1MTU1NVpXc1c3Zk9yOHZjOE9IRG1UNTl1cTlqcnR2dDVxR0hIcUtzckl5eXNqS2NUaWRsWldXK3Z4MkFYK2N2N3pxQXI0TldRNldrcEpDV2x1WmJmdlhWVjFtK2ZMbmYrL21CQng0Z0pDVEV0My92KzlrYmtQbnR0OStZT25XcVg4RDQxbHR2eFdhejhhYy8vWW16empycmtHcHFqci83elcxMlJtQlk2dnp1RWJRTmEvaGxzRVZFNU5neFlzUUkxcTVkeThpUkkrblJvNGZ2Q2g5Z0JlUnV1ZVVXbm56eVNiS3lzb2lOaldYY3VIR04zcGZiN2E2M0E2aHBtcjcvajFjUDF6YkY1eW1vRFByR3hNVGc4WGk0K2VhYmZYWDk1UzkvcVhFZDcvRlNmbjQrMTF4emphL2I2Y2tubjB4V1ZoYmR1blVqTFMyTjFOUlVVbEpTZkIxcjMzdnZQZDgyVGpycEpFYU9ITW4wNmROOVY5Zkl6YzMxQllYNzlPbmo5enpNbkRtVExWdTJzSDc5ZW02KytXYlMwOU45OXc4ZlBwdzllL2FRbFpYRm5qMTcrT1NUVDN5UHllVnlzWExsU29ZTUdZTFQ2ZVRXVzIrdDhUSGw1T1J3M1hYWCtUNnpmZmZkZDZ4YnQ4NzMvSmVVbFBDUGYvekROejhtSm9iSmt5ZXphOWN1d0FwVmVvTzkzM3p6RFdCMTEvVytScSs5OWhxYk5tM0M0L0V3WnN3WVpzeVl3WDMzM1VkNmVqcFhYWFVWMTF4ekRSTW1UR2pTZ083OCtmT1pOMjllcmZkN2o0bTh4MEQxbVRwMUtrT0hEZ1dhNXYxWFVGREEvUG56bS9SNG8wZVBIcFNXbHZyVzJiTm5EeXRXclBBdG4zamlpWFR1M0ptUFAvNFkwelJKVEV6a2tVY2U0ZUdISHdhczk1cjNHR0xBZ0FHY2NjWVpkVDZHbjMvK21YWHIxcEdRa0hCSWZ3OSsrdWtuWG43NVpkL3ZXbzhlUFhqd3dRZUpqWTMxaGYxcnVnTEw3Ny8vN3J1ZG5KenN1KzE5TGFyL25WaThlREhQUGZjYytmbjVoSWVIODloamovSE5OOS93OGNjZnMzejVjcVpPbmNyOTk5OWY3d21qdFdtS1R1cEhYT2FqNERyZ1A5YitESXlFeHArNElTSWlJaUxTMGlub0t5SWlJaUlpSWszSzJ4bXJNZXgyTzQ4ODhnaTMzWFliS1NrcG5IdnV1VFYrV1RWcDBpUWVmZlJSM0c2M1h6Y3BMOE13dVBycXEvbm9vNDk4WTdmZWVpdlBQdnVzTDdBM1k4WU1vcUtpaUl1TEl6dzhuRDU5K3JCcjF5N2VmLzk5VE5QRTQvSGc4WGpvMHFXTEx4allwVXNYUEI0UHNiR3gvTy8vL2k5ZmZmVVZiNzMxbHErclUyMTI3OTVOWm1hbVh6MEFkOTU1SndBTEZpeG8xUE1GVnZmZzIyKy92ZEhyZTkxd3d3M2NjTU1OdGQ3di9iTDJra3N1YWZBMnZWOWdlb1BPamJGdjM3NkE4SVQzc3NSZWVYbDVmc0h0c3JLeVd0ZnhmdEU2Yk5ndyt2VHB3OGFORzhuTnpmVUZFdzdGeFJkZnpPelpzL242NjY4RDdrdEtTdUxVVTA5bHdvUUp2bEJ4VkZRVVU2Wk1ZZkxreWF4WnM0YlBQdnVNSDM3NGdaeWNIRjUvL1hYZWUrODlYbi85ZFJJU0VnNjVsdG84OWRSVExGbXl4TGVjbXBySzlkZGZYK2Zsa0h2MTZzWHMyYk41NTUxM21EdDNMazZuazIzYnR2SGlpeStTblozTnRHblRNQXlqU1Y3ZnZMeThlc014WHNYRnhmWE9YYkJnZ1MvbzRuQTRtRHg1TWhkZmZMSGZsK1YydTUzTXpFeGZvS082cmwyN2N0SkpKL21OZWY5dS9PVXZmMkhYcmwzTW56L2Y3LzRmZi93eElGalJzMmRQNXN5Wnc1dzVjM3hqMGRIUkFZL0IyNTNNcS9yN3VhU2tKR0FkNzk5WmI1aWlOZnQrdDVQTVFyZmZXSHlZalhPNmhBZXBJaEVSYVU3bXBzZDl0NDFlZHpacUcwT0hEdVc1NTU3amYvN25mMWkwYUpFdk1CZ1JFVUZJU0FocjE2N2xxNisrQXF3clU0U0ZoVFc2M3RqWVdHYk9uQmt3UG5QbVRQYnUzY3NMTDd6QWl5Kys2RHNoclhxSC82YjRQRlZlWHM2cVZhc0E2OFRHRzIrOEVkTTBzZGxzWEhmZGRZd2VQYnJHOVZKVFUwbEtTaUk3Tzl2MzJTSStQcDdUVGp1TmM4NDVwOGFUTjZ0K1J1blFvWVB2T01UaGNBUjhYa2xMUzJQUW9FSDgrdXV2UFBYVVUremR1OWZYWmJXcThQQndMcnZzTWk2NTVCSU13eUFuSjRjbFM1YXdaTWtTMHRQVEtTd3NaTUdDQlN4WXNJQmh3NFp4enozMzFQcVpzS2lvaUtLaUl0OXlZV0doMzhtZUZSVVZmdXZHeE1Ud3hSZGZrSm1aQ2VCM2RaZkV4RVQ2OU9sRGZuNis3eW9kR3pkdUJLQlRwMDZNR1RPRzQ0OC9ub2NmZnBpSEgzNllBd2NPOE13eno3Qjc5KzVhdzlXTnNYLy8vZ1o5WHE3cEdLZ21WWitmcG5qL05kZnhoamVjYlpvbUhUcDBZUExreWJ6OTl0dmNkTk5OckZxMXluZHNmZHh4eDNILy9mY1RGeGZuTzNuenVlZWU4MzFPcnF1T3h2Q2VuRHgzN2x6Zit3SmczTGh4VEpzMnpkZTkySHR5NVBMbHk1azhlYkp2M09QeCtJNU5ZMkppMkxwMUs0OC9idjNkOHg0WEpDUWtVRkpTd2c4Ly9NRGN1WE45SnkvSHhNUnc3NzMzK3JwckR4bzBpQ2VlZUlLOHZEeHV1KzAycGsyYnh0bG5uMzNJajZrcE9xa2ZTV2JKWnN5dHMvMEhEUWRHLzRlRFU1Q0lpSWlJeUJHaW9LK0lpSWlJaUlnMHFldXZ2OTczSlZaZHRtelp3c2NmZnh3d0hoOGZ6NnV2dm9yZFh2dmxGazg3N1RSNjllckYrdlhyL1RyOWdCV21QTzY0NCtqVXFST0dZZkRwcDU5eTBra25jZFpaWjlHdlh6OWVlKzAxVnExYWhjdmxvcmk0dU1HWDFRV3JrMnhPVGc1MzNYVVhuVHAxNG9vcnJtRFVxRkVzWExpUTlldlhzMy8vZnNyS3lxaW9xS0Npb2dLWHkrWHJabVczMjdIWmJOanRkdXgyTzlIUjBYN2RnMXNqN3hlZkkwYU1xUFAxck11WU1XUG8zTGx6azlWMDNISEhBVllZNGRsbm4yWFpzbVZrWjJmN2RWaXRpMkVZUkVkSE0zRGdRSHIxNmtWaFlTR3JWNjhtSmlhR2Z2MzZrWktTd3BBaFEwaEtTcXB6RzJscGFhU2xwWkdmbjg4WFgzekJaNTk5eHAvKzlLY21EZm1DMWNsNCt2VHBlRHdlTHIzMFVvWU5HOWFnOWNMRHc3bnFxcXM0Ly96eitlaWpqMWl3WUFHVEprM2l3Z3N2OU0xcGl0ZjN4Qk5QYk5MTHpBNGZQcHpRMEZEeTgvTzU2YWFiNk5xMWE0M3prcE9US1N3c0pDd3NqUEx5Y29xTGk0bUtpdUw0NDQvbjJtdXZEZWpDNWczNnBxV2xNV0RBQUY4WHVSZGVlQUVJREpYVVpzcVVLWDdQNGVIcTBxVkxrMjJySlNwM203eVZHZmczZW5LZlNFSnNSZzFyaUlqSTBjN01QUHlnTDFnbnFiVnYzNTQxYTliNHhpWk1tQUJZbndjdnV1Z2ljbkp5NnIwNlFtM0dqaDNMd29VTGE3MC9MUzNOZHhVSHIwNmRPbkg4OGNmN3pXdUt6MVBsNWVYODhZOS9aT25TcFV5Y09KR3RXN2V5WWNNR3BrMmJ4c0NCQTJ0ZEx6UTBsQmRlZUlGZmZ2bUZ3c0pDSWlNalNVdExJeVltcHRaMTR1UGplZWloaDNqMjJXZVpOV3VXYis2NTU1NUxjbkl5RlJVVkdJWkJqeDQ5K01NZi9nREFvRUdEaUlpSThBdjVSa2RITTJqUUlFYU1HTUhKSjU5TVZGU1U3NzdPblR0ejRZVVhjdUdGRjVLZm44L1NwVXRadW5RcDZlbnBUSnMyamJDd01LNjk5dHBHUFZmVmhZV0ZrWkNRd0pJbFN4Z3dZQUFEQmd5Z2YvLys5Ty9mM3hjYW5UTm5qdTkxYXQrK1BWZGVlU1Zubm5tbUx3ZzlaTWdRWG5ycEpSNTk5RkVTRXhPWk1tVktrOVRtMWI5L2Z5Wk9uTmhrMjZ0Nm5OSVU3Ny9tT3Q3d0JuMDlIZzhBbDE5K09TTkhqcVJuejU3MDdkdVhkZXZXTVg3OGVDNjc3REpmN2FlZGRockxseS8zQmRKVFUxUHAyYk5ub3g1WGJaNS8vbmsrL2ZSVDMzS3ZYcjJZTm0yYTd6alRhOUtrU1N4YnRveVNraEpmMStXcWJEWWJWMTk5TlowNmRmSUxhQnVHd1Ntbm5NTFVxVlA5VGt3Y1BYbzBOOXh3Z3k5QUROYmZvVzdkdW5IdnZmZXljK2RPbm5ubUdTSWlJamp0dE5PYThpRzNPR2I2SFlESGI4em9kaTFHWk5PKzFpSWlJaUlpTFkxaG1xWVo3Q0pFUkk0MXEyYlhQMGRFanB4aFRmUGRnSWpJVWFtcEx1RytiTmt5N3IzM1hnQSsvUEREQmdYM0dyUE9vWEs3M1Z4MTFWVTgvUEREZmw5b2xwV1ZrWm1aU1Y1ZUhnVUZCVlJVVlBnNitKcW1pZmRRdWVvaHM4UGhZTktrU1JRVkZkWDU1YmRZVE5Qa2dnc3VvTEN3a0FjZWVPQ3dMa1hjMHBtbUdYQjUxVVBsOFhnd0RPT3d0MVBidG12cXlIWW9xai9HbHZ6Nk51VHhWcDlUVmxiV29CTVVxbHUvZnIzdk10Y05NWGp3WURwMTZuVEkrMmxLVGZWMy8waDRmM01wYzdmNm44d3hJTmJCaktGdGdsU1JpSWcwTjgrQ3lwT2ViT01PL1lvTFZmMysrKy9zMkxFRHNNS2oxVHVXVmxSVUJKemNVNXM1YytZd2UvWnNrcE9UZWUyMTErcWR2M3IxYWxhdlhrMTRlRGdoSVNIRXg4Y3pjdVJJSWlJaWZIT2E0L09VeStYQ1pyTTEyK2RLcjBONTdnRFMwOU5adTNZdFNVbEo5T2pSdzNkUzVxRm9pcyswdFcyM3J1ZkxORTMrL3ZlL2s1U1V4UFhYWDA5b2FHaWp0dFBTTk9YN3J6bU9OK3JqZHJ0ckRDZHYyYktGSFR0MkVCb2F5cEFoUTJwOXZSckw1WEx4NElNUFVsQlF3TVVYWDh5SUVTTnFyVHMvUDU4MWE5YVFuNS92KzdjRnd6Q0lpWWxoNE1DQkpDWW1VbEZSd2J2dnZrdDVlVG1Sa1pFTUh6NmN2bjM3a3BHUndkMTMzODFKSjUzRXVlZWVTNTgrZldxdHFhQ2dnQWNmZkpDa3BDUnV2dm5tUTM0dG1xS1QraEd6OTBzOFAxL21QeFlTanpGMkZZWWpPamcxaVlpSWlJZ2NJUXI2aW9nRWdZSytJaTJMZ3I0aWNpdzdtZ0pmalpXWGx4ZHdpVnhwZmg2UHgzY0ozQjQ5ZWh4U0VFQmFQcjIrUjYrajVlOSticG1ibTVZZHdGWHRYeTZmR2g1TGNsVGpPczZKaUVqTDE1UkIzNVpPbjZlT0hrNm5zOGtEbzhHbTkxL2pOVmZvL0hEMjQzYTdmU0gvUTk3UFVmSjMxL1JVWVA1d0VwUnU4UnMzQmo2RmtYeGxrS29TRVJFUkVUbHlITUV1UUVSRVJFUkVSS1E1S2VRYkhEYWJqYjU5K3dhN0RHa21lbjJsdWIyUldSb1E4djFENXpDRmZFVkVwTlhRNTZtalIyc0wrWUxlZjRmalNJUjhEM1UvTlhVM2JuVzJ6UTRJK1JKekhDUmRFWng2UkVSRVJFU09NQVY5UlVSRVJFUkVqbUV0dVp1amlJZzB2YVBoNzM1NmZnWEw5enI5eHNMdGNGblBpRnJXRUJFUkVSR1Ixc3AwNW1KbVBoNHdicVE4MmFndXhpSWlJaUlpUnlNRmZVVkVSRVJFUkVSRVJLUkZNRTJUbHpPS0E4WXY3aEZKZE1pUjZaNG1JaUxCWS9TNkk5Z2xpSWhJUzdOaEpyajlqeEdNam4vQ2lCc1dwSUpFUkVSRVJJNDhCWDFGUkVTT1lqWUhtQjdyUjBSRVJFUkU1R2kzTU1kSmRvbi9BVTVpaEkwSnlXRkJxa2hFUkk0a28vZmZnMTJDaU1peG95U3o4bmJzME9EVlVRZXo0RGZNN0hmOEI0MVE2RHNqT0FXSmlJaUlpQVNKZ3I0aUl0S2kyRVBCN2F4L1hrdGdENjI4M1pDYWJTSGdxV2phR3RvUGdNNG5RUEZ1S05nQnU5WTA3ZmFEeVI0Rzd2SmdWeUVpMHZwZDlNMCszKzJqNFhMdUlpSnllRnJ5My8xU2w4bDdtMHNDeHEvcEc0Vk5sK1FWRVRtMnVBNUE0VnBvT3lyWWxZaUl0RjZSdmJHZHZnbjJMY0YwRlFTN21ocVo2WDhMR0RONi9oVWpJamtJMVlpSWlJaUlCSStDdmlJaXg0Q2MzQ3grM2ZnSjQwZmVWT2VjbmZ1MkFqQ3M3OGxIcWpTZmlIYlErWGlJN2doci85TThBVSsvWUc0RllEWitXNFlkMHFaVUxxK2FYZmY4dU83UWRUVGtaa0RPeXNidnQ3cm9qbFpYMzVpa2c0K3BsVEJza0hJQlZCVEQ3cld3ZnpPSDlYcUppSWlJaUVqTDkvNldVb3BkL2gvOGg4U0hNTGhkU0pBcUVoR1JZREMzenNiTWZCVGNwZGhHTElBMmc0TmRrb2hJNjFPeEgwTGFnaU1XT3B4RlN6eXR6dHc1Rnc3ODdEOFltZ2c5Ymc1T1FTSWlJaUlpUWFTZ3I0aElLMVpZa3MvQ1piT0ljeXpsN0lFbXozODRueE1IM2N5UWZoTjhjeksyLzhML3JucUJBMG54MEtjM0FCR0xQaUxObnNRTnA5eHhST3AwaE1PQWlWWjRGaURwZU5pMnBHbjNZUXZ4RCthdS94aUs5elR0UG1vVDF4MTZuV25kN2pRRVN2WkEvdFpEMjRiTllZVmZxNHZwWEhrN2Y2dC9tTGs2MC9UdktHellyTzAyTjQvTCttOTkrNnJhRlRtK0g0UkdXejlkb2c4R2ZVVkVSRVJFcE5YYVVlem1peDFsZm1NRzhEKzlJNE5Ua0lpSUJFOVJCaHpzTE9sWlBnR2o3NzBZN2MrQXlGNUJMa3hFcEJVbzJZeTU5MHZNRFRNeFVwN0FTTG8wMkJYVnlQU1VZNjYvTjJEYzZQOEFobDNIQ0NJaUlpSnk3RkhRVjBTa2xmcjh4MmNweXYrSXU4NnlFeGNWQThETFUyRHV5cGs4UCtkbEpwNzZGSHZMOG5oa3piT01tbkk5OGVVVkxHbmZobWhuT1NmSFJ2T0J5MkR6M090NDR2eC9OWHV0cmpMWW13NGRCbG5MN1ZOZ1R6cVU3Vys2ZlZTL3lxdnBhYnB0MXljL0N3NXNnOWl1MW5MM1V5SDlRM0FXTlh3YlBVNnpBc04xNlg0eVVFY3pabWNSL1BadTVYSmNEK2g1ZXNOcmFLeHQzNFBIRGQxUHFYdWV0eXV5elFHZGgxYU83OHNFZXgwTnZEeHVNTjJIWDZlSWlOUitPZmVxNDFXMTVEa1ByQzRnUGQ4Vk1PZitJVzBZR09kbzFYTWUvNjJRbjNJRFcvM2ZNU2lHRXhLcy82ayt0YmFJWlh1ZEFYTnVIUmpOeUE3V21VUFBwaGZ4dys3QU9YOU5pV1pNb2pYbmhYWEZmTHNyOEZJTTEvZVA0dFJPWVFETXppam1xNXpBT2RmMGkrS016dGFjVnplVThFVjJXY0NjLytrVHlZVGtjQURlekN6aC83WUh6cm1pZHlUbmRMSG12THVwaEkrM0JjNjV0R2NFRTd0RkFQREJsbEkrekNvTm1ET3Bld1FYOWJEbXpOMWF5dnViQStlYzF5MmN5M3BhWHloK3NxMk10emVWQk16NVk1ZHdyandZVEp5L280elhOd2JPR1o4Y3psLzZXSE8rekM3bmxRM0ZBWFArMERtTWEvdEZBZkQxem5MK3RUNXd6aW1kd3JpaHZ6WG51OTFPbmtzUC9JQTVPakdVbTFLaUFWaTZ4OGt6dndmT0dkRStsTnVPcythc3lIWHl4RytCYzQ1UENPSE9RZFp4eGM5NUZUejZhMkhBbkxSMklkeWRhczM1Ylg4Rk0zOEpuSE5jV3dmM3BiVUJZTjBCRi9mL0hIaDUyUDZ4RGg0Y2FzM1pXT0JpK3FyQU9iMWpITXc2M3BxenBjak4zMWNlQ0pqVFBkck80eWZFQXJDOTJNM2ZWZ1RPU1k2MDg5U0oxcHlkcFI1dVhwWWZNS2RqaEkxblI4UUJzTGZNdzQwL0JzNUpDTFB4d2tuV25QMU9rNmxMQWc5bTRrSU5abzlxQzBCaGhjbFZQd1RPaVhZWXZEckdtbFBxTnBuOFhlQ2NjRHU4T2RiNmUxZmhnY3NYTi83dlprdnlja1p4d0VVOHp1b1NUc2RJZTFEcUVSR1I0REg2M28yNSsxT28yQWVlY3N6MTkyQm0vUXZieWI5WUUvYjlnR2ZsZVlFcnRqMEoyL0JQV3VZY3dMTWdvY2JIYXh1WDIzTG5yRGdYOWk4Tm5IUEN4OUJ1ZEl1Y1kyWStocm5wSHdGempGNTNZUFQrKzFFN3A4VzlwL1crYjFGekd2cytNOWYrRmV3UkdCMXJlQzJEYmZQVDROenRQeFk3RktQVGhjR3BSMFJFUkVRa3lCVDBGUkZwWlZabmZNNjZUYTl3eFltN1NPdldKdUQrODArSTVmd1RTbmx5L2tXOHQ2TVRvMjc0Zi94MS9YcVdKM1JrNlA1OE5vZVY4SFA3SktJaVk4Zy9wWmovL3ZncUY0ejhTN1BYdlhNMUpQUzNPdTlpUVBLSmtQbEZFKzZnV3REWDAwekJVTU1PdGhxK2g5NitGS0k2V04yTDdhSFFiU3hzbkg5d0hadFZuemVNN0FuTTdoeFRPZzJGa0tqSzVjUlU2NmMyZTM5ditnN1FJaUlpSWlKeTVQeVVXOEc2QS80SFFsRU9nNHU2UndTcEloRVJDYXFRZUd4alZ1QlpleFBzT2ZnUGFCRmRnMXVUaUVocjFINGNSc0twd2E0aWdGbStDM1B6c3dIalJzcVRRYWhHUkVSRVJLUmxVTkJYUktTVnlNbk5ZdEh5K3hqYk01TW5MNG9GQWtPK1ZaMCtNSVQzdW8raWIyRUpSU0doNUllRk12REFQa3BkeGV6czFoK0FzTFNoL1BUVE8xeHdHSFVaTnF0RGEzMU1EK1JtUUlmanJPWFlyaERlRmlvQ0c1ZjU4YmdhMXAzWHNGWGJYeU9DdmxWRHZFYTFNSy9kYW1wSDUrTXJIME5kMmlURHNHc0R4OHZ5NGZjUDZsNjNNS2V5RzNCODM4cnhvcDFRWHExcG1pMEUydmFvdjU0anlWVnExZWtJZ3pDcmVScnVnMDMrd3R0QzR1RGcxU1lpSWlJaUlrZVd5MlB5N3hxNldsL2VLNUlJaDFIREdpSWlja3dJaWNNMjVFM01uUGRoN3lLSUdSanNpa1JFV29mb2ZoalJBeURoZEl5a1M0TmRUYzNXVHdmVC93cERSdElsR0cwR0Jha2dFUkVSRVpIZ00welRySDVWUEJFUmFXYXJaamZkdGdwTDhsbTRiQlp4anFYY2NWWk1nOWQ3NVBNRHpMdjhSUUR1V1pzSlFCR0YvS2RuYnlwc1llU0dXOGxWNDRNUGVXN0V6RWJYRjk4WHVwL1M2TlhydFhrUjdOOVVmNkE0SkFvR1ZybWlVL3FIbFdIWitwZ2VLMURjK1FUb05PVHc2cTFQYlVIZlhtZENYSGZyZHVZQ09MRFZDZ3YzT2F0cW9iQnZNK3hlQXlVSHJ6UVdHZzJETHJOdU80dmd0M2NycHh1MnlvQnlYZHAwZ1I1VlR1ci83VDN3QkY0TnZGYnVDbWpYcS9KOXNIY2RiUHNlT2cyRHpzT3NzYnlOc0hVeEREZ2ZJaXF2TUl5ekVNcXJYYW5aRWVFL1ovdVBzT2UzaHRkVGs1cEMxeUlpSWlJaTB2dyszbGJHdTV0Sy9NYVNJbTA4TlR3V3cxRFFWMFJFUkVUa1dHTHVXNHE1OGx6L1FWc0V4c21yTVVJVGdsT1VpSWlJaUVnTG9JNitJaUpIdVh2ZXVvQ0pLWVg4YlVMOElhMFhIMm1qZkhjT1lZbWRlZWk0M2dCY25iNkNSMWF2Wlc3M2Zvekwzc3FOdzRjUVl0cnEyVkxMMEs3M29RV0tVeVkxZkc1aERtejR2ME92eVYwT3J2TDY1OW5zVmhEWnh3QjdpUCtjcWgyRWJRY0R1c1Y3SVBNTHE0dHdaSUsxWHJ0ZVlMcXM4Q3NFQm5tckxudGM0Q3Fydjc3cW9WNTNPYmlkTmM4OUZMSEpsYmZ6czZETFNmNEJYckE2RW0vNXRyS3pzeU1jK3AxVGVYOXBIdXhaZS9pMWlJaUlpSWpJa1ZmZzlQRGhscEtBOFd2NlJTbmtLeUlpSWlKeWpERk5FelA5OW9CeG85ZmZGUElWRVJFUmtXT2VncjRpSWtlNWtKNURlSHZnUU9ZOTlVOGVHTitHMDFLaTZsOEpHTjdkNVBuVlA4TDRDd0E0ZSt0NlB1cytnSE4zTHVHVHBIYjhlZU92QUlRWGxoNVdmYWFuNGFGUXZ4QnFCVFNrNTd6cGJseGRoOEs3RDFjSmxPMnZIQTl2VzNuYk8xNTFiRTg2NUt5c0RPbFdyOVhtc01LMmtRbFdKMXV2cVBiUS83emE2K2w1UnQzMXh2ZXpmcW9MallhMEtaWExXNzZCZlJ2cjNsWk5ZanJCZ2UzV2E5dFk5bENJNm1EZE50MFFIZ2Z0VXc3ZWFVSkJEclJKc29LOWZjK0dqWjliNGVmZTR5RDBZT05xdHhNMkxiVG1pNGlJaUlqSTBlZnRUYVU0cXgxWGpHZ2ZTa3BjU00wcmlJaUlpSWhJNjVYOUpoUnY4QjhMVDRMdU53YW5IaEVSRVJHUkZrUkJYeEdSVmlBc2JTak90RGU0N2NNMzZmM2RZcDY0SUpydTdTUHFYQ2V0V3h1TU4vL2pDL3AyS2k1Z1o3ZitiSTlKNUs4YnRyRTNNcGFpSmQ5eVdZL3hoMVhidmt6cnB6Nk9DRWk5b25KNTNVZFFsbjlZdTI0eW5vTUIzVDIvV3o5Z2hYZUhYbFU1NS9jNTFuK1Roa1BIdE1yeDhEam8rUWVyYzI3bUYxYXdGNkRyR0lqclpuWGVMVC9RL0kraEtmVTZFMHIzdythdkd2OGF4WFlCRGpib0tzaUc2STZWOStXc2dsMXJZTUI1RUJGdlBZY3A1MXZCYUc5bzJ1T3lucy95Z3NONktDSWlJaUlpRWlSWmhTNiszZVYvQ1JTSEFWZjJydnRZVmtSRVJFUkVXaC9UVllTWjhXREF1RzNBSTlhbC8wUkVSRVJFam5FSytvcUl0Q0xoazY0a3EyZ2lsMzc0Qm1uNVAvUElCVzJKaXdyOEI1Q3YwNHY1Nm1lRG16b244ODNzNThpZmVBR2ZkUjhBd0kzRGh3QlE4VU1XNXhSMFl0UnhweDNSeDlCWSt6TGh3TGJhNzQvcFZLVVRyZ2xyM3FwN2UxMUdRYnRlMW0xdk9QZFFkVWlCeEVGV1FCV2d6MWxXWjlya0VkRGVlcnJwZVhwZ3gyTlhHZXpmVXJrYzJRN0NZcTNiN25LcjJ5MUEyeDZWYzhyeXJmQnRkVGJId1ZEdHdjZHhZSHZsZmM3Q3hqMHVESWhvWjNVaDN2NGo1SzQ3OUUzRWRxMjhuYjhGOGpLaDk1bFdxSHJuejliNDF1K2gzN2xnMk1BZVZqbmY0NEtNVDZGa2J5UHJGeEVSRVJHUm9KdWRVUnd3ZG03WENCTEM3VUdvUmtSRVJFUkVnaXJ6VVhCVjY0clNkaVIwT0NzNDlZaUlpSWlJdERBSytvcUl0REtPNkJqTUtkTll0anVIOGE4OXcrbnh1VHg4UVFJQVdYdExlZnpURW9ZNjJqR3JxNVcwUEwrOG5MODkreWk3RXJzUVpiZHpJQ3lLa0tJS0pnKzg1S2dKK1FLWUhpc2dXeXRiNVUxWGVUMXpBY3pLbTk2T3ZnMlJ2UUp5TTZEYkdJanBYR1Z6Yml0azYzRkJYZ1pFdFlkSTYyWEJIbXJkbjcwQ2R2OW1qVzFlYUlWME94eFhHZFFGMlBrTDdGNWpyZHUyTzc2dXVHRnRJRzhqN1BuTkNzWjZSU2RXcnU4cXRiYmJWR3dPNjNHMjZReFozNEdub21IckdRYTBxZktZQ3JLdHg1KzV3T3JzM0s2MzlWTzE2Mi8xL2ZhWkFJVTVVTFFMaXZkQTZiN0dCN0pGUkVSRVJPVEkrbTYzazh4Qy93T3R1RkNEaWQzQ2cxU1JpSWlJaUlnRWkxbXlHWFByN0dxak5veVVKNEpTajRpSWlJaElTNlNncjRoSUt4V1cyQm51ZXB6NXYvek1vcWRmWkZoYms3aXlTR2IxR0VCY1dHVjcxTGl3TVA0OXBLOXZlZnJ1V000L2IxWXdTbTVXSVZXK0wzYVgxejdQeTFhbGlaVFp3QUNwelFGSnc2MXV2VWFWOVl0M1E5WmlxK3N1V01IVWRSOVpJZDZrNDYyclRobDJTQjRKY2QxaCt6S3JXMjlDZjNCVXFUcy9DM2IvYXQwdXlZTnRTNkR6OGRZY3d3WkpKMWcvdGFrb2FkampxRS9PS3VnMHBESlEzTFlYUkxhSHpWOUJTVzc5Njl2cytBV3BrMDRBWjVFVmpJN3FRRUM0MStPQy9ac2dLaEhDNDZ3eFJ6aTA3V245Z0xXOUF6c2c4L1BEZkhBaUlpSWlJdEtzeXQwbWIyY0dkdlA5Yys4b3d1dzFuT2tuSWlJaUlpS3RtcGwrQitEeEd6TzZUTUdJN2hlY2drUkVSRVJFV2lBRmZVVkVXcm13dEtHUTlqSXJycitNbFdjTXFYZCsvODREbXJ3R3cyYUZZT3RpRC9WZnRvVUVqbFhuY1ZtZGZCc2l2RzNsN2ZMQyt1ZFhEZW8ycEZOczN6LzZkL0FGY0RzaFp5WHMrYjJHRlV5cisyNytGdWgrTXNRa1djTlJIU0FreXVyNDZ3djVtckRyRjhqK2ljcUFyQWw3MDYwdXZwMlBoOFRqQUFQMlpWcmRjR3V5ZjB2OWo2TWg5dndHQjdaQnJ6TWdOTm9hQzJzRC9mOEVXMyt3T2hiWHhlMnlRc285LzJBdHQrdGpoYS90WWY3eml2ZEEzZ1p3RmtMdkNkYVl4d1g3TmxuekpSRE5BQUFnQUVsRVFWUkJhTC8zaHdFRjI1dms0WW1JaUlpSVNEUDZhR3NaK1U3VGI2eDNqSjJ4aWZVY0FJcUlpSWlJU091ejkwdklXK3cvWm8rQ1BuY0hweDRSRVJFUmtSWktRVjhSa1dQRUNUMEdObWhlZVZqN0p0OTNmRi9vTnZiUTFoa3dzZjQ1TzVaVmRyaXRUMFM3eXR0bCsrdWZYeldZN0EzNmhyV0I2RTVXQ0RlcWcvOThiOGkzTUFmQ1k2RjBQMnhmYW5YUnJTdXc3SGJDcG9WV2Q5OU9ReUZ6QVJUc3NFS3JmU1pZSWVtY1ZWQ3lGK3doTlc5ajV5b3JlQnZiMWJyZHRnZGdXSFY3WEZZTitWbVFtMkZ0cjZIaDZMcVU3SVgwRDZIN3FSRFh6Um96N0Zab09icURGZVN0YXovN04wTnBIa1RFVzhzRjJWWjMzcUpkMXVQUHo3SzYvSUwvYzEyOEczYjhDTm5MSWJvanhIYXhYcE93R01oZGYvaVBTMFJFUkVSRW1rOXVtWnRQdHBVR2pGL2JMeW9JMVlpSWlJaUlTRENabmdyTWRkTUR4bzArMHpGQzRvSlFrWWlJaUloSXk2V2dyNGpJTWNMZWdMYTB2K1RsNFlrSnIzZmUwY2Jtc01LNVhpWDdHcmFPbC9lcDZ6Z0VFdXE1VWxSSXBOV1JOeVFLQmw1MDZMVjZ1OXFhYnRnNDN3cTU5anUzNGVzbkRxcXlyVkRySnlRU0loT3N6cjg1SzJIbjZrT3ZxeVp1SjJ4YUFJbURJZmxFNE9CVmRoTUdXTUhxekMvQkZmZ2R2azl1Qm5RNXlicHQyS0M4d0FydlJuZTBhcTFKVEJLa1RRa2NMODFyV09kbEVSRVJFUkVKbnRjelMzSDVOL05sYk1kUXVzZm9ueWhGUkVSRVJJNDUyMTZDMG1xWElvem9BVjJ2Q2s0OUlpSWlJaUl0bUMzWUJZaUlTTk1xK1BVbmlqZGxCSXlIVnhUV3UyNStlWGx6bElUSGJZVkM2L3Z4VzZlaS92a2VkOFAySDl2VjZqYnJWYkNqL25XcUJuM2RCd09rRlVXMXo5KzJCSDZmQTVsZk5LeW1obWlLenJ0SHd1NWZyY2Z0cWFnY2kwcTB1akxiNnZpK3Z1cnJFSmx3ZUkvWE5PdWZJeUlpSWlJaXdaT2VYOEdLdmY0SGZxRTJ1TEpYWkpBcUVoRVJFUkdSWURHZHVaaVovd2dZTjFMK2dWSDFDeDBSRVJFUkVRSFUwVmRFcEZWeUY5Y2Y2ajJTOW0yMGZ1cmlpSURVS3lxWDEzMEVaZmxOcy8vRXdaVzNTL09nb3JqK2Rld2hsYmU5QVZabkViakxvV2czbE95RlRzTXE1K3o5M2ZwdlNCUVU3Nmw1bTFIdDhYVzlMY210T2RqcUtxdTlwb3BpS01pMmJrZDNoTEEyMXUyQ0hWQlJZblhGYmRmYkduTTdJVC9MdWgzUkZpTGJCMjZ2S1IzWUR1cytoajdqSVRUR0d0dXp0dTR1dTJVSEFCTXdySzdEK3pJaHZNclZ1SXAyV1oyTjdhR1Y5YnZLck5jd1lGdE45RjRSRVJFUkVaR21aNW9tTDJjRUhvaWQzejJDTnFIcVF5QWlJaUlpY3N6Wk1CUGMxWTRSMnArSmtYQktjT29SRVJFUkVXbmhGUFFWRVRuYUZSWlJ2anVIc01UT2g3V1ovUEp5dnR6bjVMakl1UG9uSDBYaXVrTlVoOHJsdmVrTlc4OVdROUEzYnlQa0hteVdiTmo5Zzc1ZUZjV3cvdU9hdHpua0w1VWRiamQrRHE3U2h0WGlWWklIV2Q5YXQ3dWZVaG4wM2JVR0NyT3RRS3czNkZ0UlhEazNjWER6QjMwQnl2WmJBZTNlNDZ6ZzdlNWY2MW5CdE1MT2h0MEtLZTlhQS9GOXJidWNoWkR4aVhVN3VpUDBPOWU2WFpJTEcrYzMyME1RRVJFUkVaRm1zRERIU1hhSi81bU84V0UyenVrU0hxU0tSRVJFUkVRa1dNeUMzekN6My9FZk5Cd1kvUjhLVGtFaUlpSWlJa2NCdGN3UUVUbktQWEgrdnpoOWNUYkZ6LzBUVjFIak92bStzaW1iZTNlMjRjeUxQcUJmbDdRbXJqQjRRcUtnMjVqS1pWY3A1RzVvMkxyMjBNcmI3b05CMzVvNjhJby9WeGxrZkFwYnY2OTlqajNFQ3ZiR2RyVkN2bUIxSUk3cldqa25mMnZ6MWlraUlpSWlJa2RHVVlXSDl6YVhCSXhQNlJOSmlNMElRa1VpSWlJaUloSk1adnJmQXNhTWJsTXhJbnNHb1JvUkVSRVJrYU9ET3ZxS2lMUUNsNDY0bWorV1RPTFZqMTVpeWM0VmhJMC9xMEhyZmIwN2p4ZTNGWEhsaFM4eEphRjdNMWQ1WklWRVF0K3p3UkZST2JiOVJ6RGQ5YS9yN1REcjVYWTJmWDJ0V1gyQjZIYTlLenNQZXhYdGhMZ2VsY3VGT3l2RDFyWXFuMVlNd3orRVhaVmVKeEVSRVJHUmx1ZURyREtLWGFiZjJJQllCeWUycitXRHZZaUlpSWlJdEZybXp2L0NnWi85QjBQaW9kY2R3U2xJUkVSRVJPUW9vYUN2aUVnckVSTVp4ODBuLzUzUkdkL3lyLzg4UVVuT2JpTEhuMTNqM0t6Q1F1NUszOGtmVHIyTHU4NGVmNFFyYlg0UjhkQjdISVJHVjQ3bHJvTjltUTFiUDZxOS8zSkZhZFBWSm9FOExzaFpCUVBPcnh6cmRVYk5jMk9TSUcxS3pmZXRtdDMwdFltSWlJaUlTT1B0S0hhellFZFp3UGcxL2FLQ1VJMklpSWlJaUFTVDZTbkhYSDlmd0xqUjl4NE1SM1FOYTRpSWlJaUlpSmVDdmlJaXJkQjFwOXhPcC9qdXpIamtMbHdUemlROGJSZ0ErZVhsUEpxWlMzU1BDZHh4NDdSbXI4T3crWGRqclV2MUxxMjJrTm83dDFibmNWVjJrVzJmQXNrai9QZWJud1ZiZjZoYUdDUU9ob29TcUNpeWdyeXVjbXNiNGJIUWRWU1ZiVmVBczZoaGRkaENySTZ6RFdFUHJiMjdzR21WYUcyemFqZGJXK1Z6VXJYanNOMWhqZnM5WDFVNjM5cnNWWVlkbGVPbXgzcnVncUdpMk5wL2NTN3MvQmxLOXdXbkRoRVJFUkVSYVQ0dlp4UmpWaHM3bzNNWXlWSDJHdWVMaUlpSWlFZ3J0dmxwY083Mkg0czVEcEwrSEp4NlJFUkVSRVNPSWdyNmlvaTBVcDBUdXZQUzVlK3paT1BYdlBmczg4emZ2SkhRaEJNWWYrRS9pWW1NT3lJMXhQZUZibU1idCs2QWlRMmZ1Mk9aRmVidE5zYnErRnBWM2diSVdneCszeTZiMEhFd09DTHEzL2IrelpYcmhzV0NQY1FLQ05lMDdvRHpJTHh0dzJvKzd1TGE3eXZKaGNpRXdQRTJ5VFYzcyswMUxuQXNQSzdtdVoyR1dEOXc4TG41dG1IMU5xVzk2MkRiOTRIamhkazF6N2VIUXVUQkxzdXVNaWpOYTc3YVJFUkVSRVNrYWF6TXJXRGRBZjh6QzhQdGNHblBCaHlJaVlpSWlJaElxMktXN3NEYy9HekF1Skh5SkVaRE82aUlpSWlJaUJ6REZQUVZFV25sUnZVNWpWRjlUaU5uZEJhZEU3b0h1NXhtRWRVQmtrNEFvMHBUS05NRDJTdGc5NjgxcjFPNkgyTHErWDY1b2hpeVYxWXV0MG1DcnFNRDU3bEtENzFtQ2JUaHM1ckhvenRDdjNPdDJ5VzVzSEgra2F0SlJFUkVSRVFPbmN0ajh1cUc0b0R4UzNwR0VoMWlxMkVORVJFUkVSRnB6Y3lNKzhCMCtvMFpIYy9EaUJzV3BJcEVSRVJFUkk0dUN2cUtpTFFDT2JrMWgzZ0xTL0lCaUltTUMwckkxMTBCenFMbTMwL3hYb2hPaEpBb2E3bjhBR3o1Qm9yMzFMNU8rUUdJNlZ6emZhNHlxME53OWtyL0VHL3B2cHJuRit5dy91c3NCbHZJb2RjZlVGdWg5ZFBjaXZjMi96NUVSRVJFUk9UWTgzODd5c2tyOS9pTkpVYllHSjhVRnFTS1JFUkVSRVFrV014OVMySDNKLzZEUmlqMGZ5ZzRCWW1JaUlpSUhJVVU5QlVSYVFVS1MvTjU4aiszOExlTG42a2NLOG5ueVE5dTRXOFhQVlBIbXMxci95YnI1MGc0c0JYNi9oSHlNaURuWnpEZGRjL2YrajFzLzlFSzV0cnNZTmpBNHdaUEJiaWROYTlUWG1EZFo5aXNIN2NUQ3JPdDdZQTZ6WXFJaUlpSWlCUTRQWHk0cFNSZy9KcStVZGgwU1Y0UkVSRVJrV09LYVpxWTZiY0hqQnM5YjhJSTZ4aUVpa1JFUkVSRWprNEsrb3FJdEFMOXVxVEJTVk40OGorM2NFcmFlVmJ3OTJESU55WXlMdGpsSFJGbCtmRGJ1MkI2NnAvcjVYRlpQdzFWVVFLL3ZIN290UjN0OHJOZzFleGdWeUVpSWlJaUlrZUR0emFWNHF4MlhEWTBQb1RCN1pyZzhpY2lJaUlpSW5KMDJmRUdGRy93SHd0TmhKNjNCcWNlRVJFUkVaR2psSUsrSWlLdGhEZnMrOVFIdHdEd3hQVWZIek1oWDY5RENmbktrWlczd2ZwcGpLSmRDaHFMaUlpSWlCd05zZ3BkTE41VjdqZG1OMkJLNzhnZ1ZTUWlJaUlpSXNGaXVvb3dOOHdNR0RmNlA0aGhDd3RDUlNJaUlpSWlSeThGZlVWRVdwRitYZEs0Zi9McnhFVEdIWE1oWHhFUkVSRVJFUW11MlJuRkFXTVRrc1BwR0drUFFqVWlJaUlpSWhKVW1ZK0E2NEQvV094UWpFNFhCS2NlRVJFUkVaR2ptSUsrSWlLdFRPZUU3c0V1UVVSRVJFUkVSSTR4MysxMmtsbm85aHVMQ1RHNHNIdEVrQ29TRVJFUkVaRmdNVXMyWTI1OU9XRGNTSGt5Q05XSWlJaUlpQno5Yk1FdVFFUkVSRVJFUkVSRVJJNWU1VzZUdHpNRHUvbGUyak9TQ0ljUmhJcEVSRVJFUkNTWXpQUTdBSS9mbUpGMEtVYWJRY0VwU0VSRVJFVGtLS2VncjRpSWlJaUlpSWlJaURUYTNLMWw1RHROdjdHa1NCdW5kd29OVWtVaUlpSWlJaEkwZXhkQTNtTC9NVnNFOUwwL09QV0lpSWlJaUxRQ2ptQVhJQ0lpSWlJaUlpSWlJa2VuM0RJM24yNHJEUmkvcGw4VWhxRnV2aUlpSWlJaXh4TFRVNEc1N3A2QWNhUDM3UmloQ1VHb1NFUkVSRVNrZFZCSFh4RVJFUkVSRVJFUkVXbVV0emVWNHZKdjVzdklEcUdreElVRXB5QVJFUkVSRVFtZUhhOUQ2UmIvc1lpdUdEMXVEazQ5SWlJaUlpS3RoSUsrSWlJaUlpSWlJaUlpMGloTDl6Z0R4cTdvSFJtRVNrUkVSRVJFSk5qTW5Ea0JZN2IrRHdlaEVoRVJFUkdSMXNVd1RkT3NmNXFJaURTbFZiT0RYWUdJVkRYczJtQlhJQ0lpSW5Kc0tWMzhGYzYxcTNIdDJJb3JlM3V3eXhFNVpqbVN1dURvMHAyd1FVTUpIM05hc01zUkVSRVJFUkVSRVJFUmtSbzRnbDJBaUlpSWlJaUlpSWdjRzh6aUlnNzg2Mm5LMS93VTdGSkVCSEJsYjhlVnZaMnlaZDlUdG1JSnNkZmRpaEVWSGV5eVJFUkVSRVJFUkVSRVJLUUtXN0FMRUJFUkVSRVJFUkdSMXM4c0xpTDNubHNVOGhWcG9jclgvRVRldmJkaWxwWUV1eFFSRVJFUkVSRVJFUkVScVVKQlh4RVJFUkVSRVJFUmFYWUhYdjRubnJ5OXdTNURST3JnenQxRHdlc3ZCcnNNRVJFUkVSRVJFUkVSRWFuQ0Vld0NSRVJFUkVSRVJFU2tkU3RiL2dQbFA2L3dHL3NtNVF5VzlqdUZYWEdkZzFTVmlIVE16MkYweGplY25QNlZiNnpzeCs4SUh6NktzR0VqZ2xpWmlJaUlISXZNcmYvQzNQRVdGR1VFdXhTUlkxTjBQNHpreVJqZHJnMTJKU0lpSWlKU2pUcjZpb2lJaUlpSWlJaElzeXBaTk45dithdUI0NWw3NG1VSytZb0UyYTY0em54NDR1VXNPbTZjMzNqSlYvTnJXVU5FUkVTa2VaaFp6Mkd1djBjaFg1RmdLc3JBWEg4M1p0Ynp3YTVFUkVSRVJLcFIwRmRFUkVSRVJFUkVSSnFWZSs5dXYrV2wvVTRPVWlVaVVwTWxmVS94VzY3K095c2lJaUxTM016dGJ3YTdCQkU1eU56K1JyQkxFQkVSRVpGcUZQUVZFUkVSRVJFUkVaRm01Y25MOVZ2ZUc5c3hTSldJU0UycS8wNjY5K3dLVWlVaUlpSnl6Q3JaSE93S1JNUkx2NDhpSWlJaUxZNkN2aUlpSWlJaUlpSWlJaUlpSWlJaUlpSWlJaUlpSWkyUWdyNGlJa0VRMWliWUZZaUlsMzRmUlVSRVJFUkVSRVJFUkVSRVJFUkVSS1NsVXRCWFJDUUkydllLZGdVaTRxWGZSeEVSRVJFUkVSRVJFUkVSRVJFUkVSRnBxUnpCTGtCRTVGalVLUTFNRnhUc2dOTDl3YTVHNU5nVTBSWml1MXEvanlJaUlpSWlJaUlpSWlJaUlpSWlJaUlpTFpHQ3ZpSWlRV0FMZ2VTUndhNUNSRVJFUkVSRVJFUkVSRVJFUkVSRVJFUkVXakpic0FzUUVSRVJFUkVSRVJFUkVSRVJFUkVSRVJFUkVSR1JRQXI2aW9pSWlJaUlpSWlJaUlpSWlJaUlpSWlJaUlpSXRFQUsrb3FJaUlpSWlJaUlpSWlJaUlpSWlJaUlpSWlJaUxSQUN2cUtpSWlJaUlpSWlJaUlpSWlJaUlpSWlJaUlpSWkwUUFyNmlvaUlpSWlJaUlpSWlJaUlpSWlJaUlpSWlJaUl0RUFLK29xSWlJaUlpSWlJaUlpSWlJaUlpSWlJaUlpSWlMUkFDdnFLaUlpSWlJaUlpSWkwSUZFT0k5Z2x5QkVXcG4rbEZSRVJFUkVSRVJFUkVaRmFPSUpkZ0lpSWlJaUlpSWlJaUVDM2FEc1g5WWlrWDZ5RFc1YmxVK1F5bTN3ZmtWVkN4R1V1RTArVDc2SGgreTlwb3NjWDVUQW9ic0xucXFtM1Y1K0VNQnRQbmhoTHZ0UGs5LzBWTE1ndVkydVIrNGp0WDBSRVJFUkVSRVJFUkVSYU5nVjlSVVJFUkVSRVJFUkVncXhOaU1Hc1liR0VIT3pzZW5IUFNQNjlvYmhKOXhGaE4zaDlURnZmOHZSVkJXd3NjQjN5ZHV3R2hOa2IxblhZTktIVWJZVm00MElOWm8rcTNQK2ZGKy9EZVpoSjQ3YWhCaStPYXN1V1FqZS81RGxaa0YxR3ZyUHhJVjI3QWY4WUhrdCt1WWN2YzhwWnVyc2Nwd2NpN1FZMG90RnlROExVVS90SEVXRTNpSWd3YUJjV3hwd3RKWTJxWFVSRVJFUkVSRVJFUkVSYUp3VjlSVVJFUkVSRVJFUkVncXlnd21SaFRobG5KWWNEY0Vibk1CWmtsN0dqdU9rNnUxYlBxYm84alF2RW50ZytsRnNHUmpkbzdyNXlEOWN0emEveHZrYnUzazlhZkNnMm9GZU1uVzdSRWN6ZlVYWlkyeHVUR0VaQ21JMkVNQnZKVVE3VzVEbHhPazFlT0NuT3J4dHhROTI1OGdCWmRYVG5IWjhVVG1xN0VOL3lsOWxsbEh1b2MxOGUwNlJNRFg5RlJFUkVSRVJFUkVSRWpoa0srb3FJaUlpSWlJaUlpTFFBLzgwcTVkUk9ZVVRZRFd3R1hONHJrc2QrTFd5eTdkdXFaVWRkVFJDMFBSeUgyY3dYZ0dIeGxTSFpYL0lxS0t4by9JT3lBWC9xRnU1Yi9tUmJLZnNQb3pzd1FGRWQ5YVRFT1pqY0o5SnY3Snd1NFp6VEpieVdOU3k3U2ozY3RLem04TFNJaUlpSVdGYVVKek92YUFBNTdoZ0FPdHNMK1ZQME9vYUg3ZkNiZC9jbnZaaDE3aWEvTWRmT0tGd2IyMklXV3A4MWpaZ0tISDMyNCtqVXRGZmNPR1NPR0hBVjB6U2ZwRnM1V3pqWVFpdVhQZVhXajRpSWlJaklVVXBCWHhFUkVSRVJFUkVSa1dia01DRFVYbjgzV0xjSjMrNHNaOExCcnI3RDRrTklqckt6cjd6dUwvTEwzU2J1QnVSUnE1ZFEwY2lXdXVWdWs3MWxEUXNYbEh0TVgzZmFLSWZOTjI0QzRiVThKMVU3MW9iYndXYlVQTTlod09CMmxWL2VMOXRUM3VDdXV6VjF4UjNiS1l5a1NEc0FlZVVlRm1hWFljT0tVZnllN3lMYzNxQk5reElYNG51dWkxdzFQMCtKRVRiK2RseE13R3NpSWlJaUlvZnY3bjFuTUs4NEpXRDg0NUlVem90TTUrSDRoYjZ4ZWIrMjl3djZsbjZYakd0ak8vOFZkMEhGeG5hRTlObEgrRmovb0hEakdXQ1BBbmRSdzZZbm5vdHR3Q09ZMjE3QjNQeDBFOVZRQjBlYnl0dXVnZ2JNandIVEErNDZ3dEQyNklZLzNzTVIyZ0hicU1VUTJ0NWFkaGZoV1RZZWl0WWYyblljTWVCcXVoTXZyVzIycWYzNWRNU0M2MERUN2s5RVJFUkVXZzBGZlVWRVJFUkVSRVJFcEZYeEFDWUdOdE9rbG94b2dBaGJPUzdUVGh0N0VYbXV1Q2F0WjNSaUdEY01pR3JVdWs4Tmo2MTN6ak8vRjdGMGo3UGVRSEZNcU0xdk9kUm1OQ29ZdXlxdmdsVS9OcXlqN094UmJYbDlUTnVBY1FOcUhBZklLbkp6NTByckMrNjdVOXZRUDdaaC80UTVMU1c2UWZNQU5oYTRtTDZxOGd0Mmh3RVg5WWp3TGIrVldjS0ZQU0labWhEQ0Z6dktlQ1dqaUhyeTFqNnZqTFllbDhza0lFd00wQ0hjeG4xcGJZZ0pxWHp1TXd0ZG1MWGtydVBEYmJTcjh0cmxOakJrTFNJaUluSXNxaTNrNi9WeGlYVmYxYkN2VjQwaDN5b3FEdDdYRkdGZjQ3aC9ZclFkam1mVm42RWtzKzY1blMvR0dQUzhkYnYzM3pGenY0V0MxUTNZaVFQc2tmWFBnNE1oM1lNaDNMQkViS2Y4N3J2THM3QUxlRXJyM2xXUG16SGFuNDVuMWFWUXZxdkdPYmJoOHlDc0krYitaWmlibm9DaWRRMnI3VkFZb2RqUy9sMFo4Z1VvMmdqRkd3OXRNNzMvSDBieTVYaCsreXZrZlZQbERvY1YxblZFVzhGbFJ4UTQybUNFeEI0Y2o0V1FOaERTRGlPa0xZVEVRV2c3Q0UyQWtIakFnMmRoTnpDZDFYYm9zTUxKNVhzd3Q3K0d1Zk1qOEpSWllXTWFjWGFncXdoMWZoWVJFUkZwWFJUMEZSRVJFUkVSRVJHUlZzYkF3RHlrcjBORGpBcjZobVhSTjN3citlNW9GaGFjMUd6Vk5aZEREUlEvMFlBUXNkZnYrUzVtckc1QUo2OG0wSkR1eEUzdFQ5MGlTQWl6d3JUckRyaklPT0JpV2tvMERnUCszQ3VTODdwRkVOM0FVTFJYVVVYZ0Era1FidVArSVcxb0gxNFozUDNQbGxMK20xVnpjS0pqaEkySGhsVytUcnRLUFR6emV4TjNGUk1SRVJGcEpWYVVKOWNaOGdWNHVOMlhMQ3J0eVlyeVpJYUhWUVoyWFR1aktrTytvVzVzMFU0OCs2d1R3V3p0U3ZFVWhZTFRUc1hHZGpqNjdNZlJxWTdPdGZVdytzM0VTTHJNMnZiSUwvR3N1UnB5djY1MXZybHpMa2FQR3lFNnhRcUVEbjRCejlKVHJTQm9YZnRKUEFjajllV0dGVlcrRTgrM2cyb3BvSWF6MTZvS1RjRG9kZzNZbzdDTitCTFBxa3VnS04xL1RwdFU2d2N3MnArT3VlNy9nUzBNSzhSNjhITzJVZVYyMWFNNWp6TXdHRnNqRzhiZ0Y2SHRTUC9oMkNFWUtmL0EvUDIyQm13RGpLUkxNSHI5emRyaThSOWdidnMzWnNZRDRDbkRTUDd6LzIvdnZzUGpxTzc5ajMvTzdLNmtWWmRzdWRzeTdoME0yTFRZZEVJNmNFTUpJUVVTU09DR20vSWo0VUxxVGJna0laVVVTQUloQ1NtRTVDWkFnQ1FRcW5FTXhyamdpbnVSWkV1V0xLdHZuL1A3WTliYVhXbFZqQTFlbS9mcmVYZzhjK2JNbWUrczhQT3N2Si85anN5TTd3NXFuZXg4VXNuTVhrRnRNK3I5VXNFWXFXQ01UUEZVMmFabnBVaTluRE5memV5dVBFanVrck9sOWpXSFVDY0FBQUJ5RFVGZkFBQUFBQUFBSEZNY0pRT1dSb3J0MjZQb25xMktOZTJXRytxVUV5eVc4UWZrSHpKU0JXT255bGZzZGUrZFhGQ2o0ZjVHTFEvTjBLeUN6UnFkMTZDNjZQRERVay9jV25YRkI1RmVOVkpoV2tmZVVNTDIyZVUxYy8xREtHNlFZdTdydTBoWDNPcEFNMXBqcEdEeS9xeWtVRnJoampFcThIbmJpVDV1dWpWbUZUMkVGSERBTVNyUDZ4M1dIVmJnNk9McVlQTGEwcjBiTzNWeGRWQUhjcjBOSVZmTG1xSjY5OWlDZzdwZWV5eXpnOWFFRXArK01LY2tvenZ2czNzaStrZHRPR3RuNVdLLzBSZVBMMVZwc3ZOdlc4enErMnZiRmJmS21KOXc3YUM3RFFNQUFCekxIdTZjTGttYWwxK3JaWkV4dlk3L2IrV1RtaHBvMUxkYUZtcVVyejBqNkJ2Ym5IcmFoSzhrb29KemR5cjAxSGhKVXZDOEhRby9YYTNFdnNMdXVZY1M5TFdOVDhpTStXQ3lBMnlwbkJNZmtGMy9CZG5kRDBwT1h0WnozTmUrS3Vma1AzczdSWk5seHQ4Z3UvUG55YU5wN3lXTlNYYm5mZjMxOWRaLzBOZU0rN2prUzM3aHNHQ1VuRlAvTG5mbDFSbWRjSjNKdDZSTzhCWExPYnRIRUxnZmR2UHRzdHUrMy84a0U1QnovRDNTOEhlbnh0cGVUWVdMeDN4WVNuVEp2dmFsZ2EvWHVWVW12RnNxR0NYSnlJejd1RXpGYVhKWFhTUGJ1dkwxOU5kTlgxMm1aSVpzUnREWGtUbnUwNmtaMjMvY1oxZmtRWXMxSDlyNUFBQUF5RGtFZlFFQUFBQUFBSERVcXVxczE3eTZGL1gzS1JkbmpDZTYydFgyMG1PU3BHbFR5alJoWXA2YTFtM1FLVFA5NmxDRmF2YnYxY29YRjZ1cmRJSUNjODVYVTE2WnB1VnZWWW5UcGVaNHFkb1R4WWV0eHNVTlVTMXVHTGdEVlhtZTBTL09TQVVNYm5tbFZidTdjaVBCZVNCZzZ6ZFNubS93SDIzZnVyeFYxbnFoNWVwaW43NHp6K3RPMng2eit2amkvZDN6NWcwTjZQT3pTeVJKOFQ1dSthZnJPN1NxT2ZZNjcwQ2FYUkhRbDA4b3lSaHpKSDFxUm5GM0dQbVpQUkVGSE9tY1VmbmRjLzY4bzB1dWxWNXFIUGhuV094M05LdkMreWZYanJRZzgrbkQ4blREOU5SMURqaDdaTDdPSHBtdndTZ05HTjB4cjNjWDVqWDdZL3JHS3JyOEFnQUE3STU3blU5dkxuOWVHMk5WK21MekJkM0hEb1I4cjI3OEQ3VzdCZG9ZcThvNDEzYWtBcmFKZllVS1AxMnQ0SGs3SkNrajVOdHo3dXZTdkZqdTBuZktPZWxQWHBqVStHUm1mazltNXZjR3ZZU1pmS3ZNNUZ1ekgyeGJKZmZGODJRVFhUTGhtc0V0bUFpbE9zZG1kSkMxcVJCdlQ5YVZFaDJ5MjM4aTVZK1FHWE9WTis0cmxuTlNNcnhjZTc5VTlYWnA2SG1EcStQMXlCc3FaKzV2cFBKVFVtUE5MOGg5NWYweTAyNlhHZmN4U1pLcC9xUVVxSlJkKzVuK093UzNMSk83NUN3NWMzNG1EVDNIR3l1WktlZjBwMlhYZmxxS3QwcnhEaW5lTHNYYnZQOEtSa3ZGWHREY2J2bVdGR21VNHEyeXNSWXAxdXFkRTl2dmJTdnpGeDR6K25LcGFMSzNFOTR0Vy9NYmViK3B1Rkx6WXNrM3lOOU5LMCtYVERMK0VXc1ozRGtBQUFBNGFoRDBCUUFBQUFBQXdGR3RLSllaY3V4Yy9ZTDhGY00xOWVTcHVtbkdjeHFmdjF5UzlMdXRleldyckZRVHhpWURwZ3VrcFZ1YWRPZWlHbldjZEw2ZTAzeE55ZCtwdmJGeXRTWDYrREE3aHkxdWlHajV2cjQvc0o1Wkh0RG5abmtmRXJ1U3JsdThYLzMxeDcxbVNwSE9HT2FGR0tMSno2TFBHMVdnYTZZVTluTldieTFScSt2K3ZWL3BUV3Q3ZGdqMk82bUQ4UUc2Qi91TWxIOFFZZU53d3FxdkpTOGNVNkJwWmFsL0lqMS9WTDdPVHd2NTFvZGNyV2lLeVpXMFl0L0FJZU1aNVg3TnF2REN4S0c0VmFIZnlFZzZwU3F2VjhnWEFBQUFiNHlyRy85RHY2cjZpLzYzOGtsOXNmbUNYaUhmd2JEV1pOMCtiRHBlODhLKzh4K1dndU1QLy9xUzFQaUUzT2VmR05SVTUrejFjczdkbHVXSTZXTmNVdnRhdVV2TzhzSys2ejRqdS9mdmNtYjlTTW9iS2htL3pIRTN5alkrS1dmV0QxUG50QzZYd3J1OTdXQzFWRHJIMis3YUxyV3ZUUlpUSUZXZG56b250S1B2d2l0Tzl3SzVCYVBTcnJGUzdzb1BTellodStFV21memgzWjEremFqTFpJcW55RjMxTVNtMHMrOTFZODF5bDEvbUJhb25mTTRiY3lPeWJXdGtuNTZZT2RkWExPZnNkYW45UkpkczdXLzZYanVkeVpPWmRIUDNydDM0VlpsSlg1Q3BPbDkyMXkvbHJ2K0NsT2dhMUZMT09SdVRpMFFQYzBkbkFBQUE1QUtDdmdBQUFBQUFBRGhxTlJhTjBKOW5mcmg3djNQMUMvSVBIYVdyWm0zUnBSWC95cGg3NFlKeUZSZjVNc1pPbVJUVEh5YnQwdWZ2dlZmMVo5eXF1dWk4TjZYdU4wTGNlcDF5KzVLV3BWVm56S3F0bjdtU1pOTU9Sd2NJM3c1R29UK1ZkQTBuTXRjTHBJZUFCN2pVaVVOUzNYOEg0eHVyMnJWbWYvYVFia3UwLzQ3Sm05cml1bTlCUmI5eituTGlrSUIrblR4M3hiNlkvckMxUys4WUc5VGVVRUpUaytIaWxxaFZlNngzRFdQVC9qK3Q3VXBrL0N3a3FkQnZOQ1NmNURBQUFFQzZVZjQyS1NLMXV3WGRZZDhuUjk2bk5qZS9WOGgzYXFBeDQxeW5NcVRFbnVMdTdlQjVPeFIrdWxxU0ZEeHZoMEpQalpmYkhKUWttZUtCbi9Rd0tPRmF1VXZmSTJmK1E3SjdIcExjbU16d2QyYk9DWTZUQXBXcC9iWlZVcWhPY255U2ZGS2dUTElKU2E3WHpkWDRaVHUzSEo3NkJtSjd2TWR1ZkZMdWtqUGx6TDVMS3A4bkZSNG41NnkxcWVPZG0rVysvRDdKRFV1UzEyMDNHZlMxTys2V3JiblBHeDkxdWN5Qm9HK3NSYmJoOGQ3WGRvSXlrMitXR1grRHZPNjNTZnRmbEx2aWcxNjNYVW1TSy9mVmo4dVorMnVwNmtKdnFQUUVPV2Nza3QzMGRkbGQ5MG5adnY3b0svWUN6SnR2bHpvMnlrei9sdHpsVjBwZFdVTFBpUTdabXQ4a2E1SE1oTS9KMXR3dkpUcjZlZkdVbkh1alZEQ211M2Jic2xUT25KOTZBZUFwWDVVNTdyK2t3RUgrUGhMZFAvQWNBQUFBSEhVSStnSUFBQUFBQU9DWVVUUm5nUzZ0ZktKWHlGZVNobGIyL1lqZDczemM2S2E3dnFnZDU5d3BKNUN2NG1pNzh1TWh0UlZVS09ZRTNzaVMzelNsYVMxbCt3c0VIeEJJKzd6OFFOQzNLK0dxTVp3S3BoYjRqRXFTS1YzWFN2c2l2VU9yQndMRlJXa3RmVVB4dmp2Njl1ejIrMFphdFMrbXZXRlhiVkZYN1RHcjZlVUJGU1F6dGx2YkUxcTZONktGd3cveDBjeEpEKzhLNjdHYXNENDZ1YWc3NlB2b3JwQWVyUW4zbXZ2SHN5cTdnOW0zdnRLcWNDTHorSUxoZWJweHhpQWY0UXNBQVBBV2NWSFJCajNTT1VOU0t1ejczK1dMOUsyV2hiMDYrWjVibUJuWTlGZTNLYmF1U3BKa093SUtQMTJ0eEQ3dlNSYmhwNnRsTzFLL0V3UW1IMktRMHZpOHJyV0pUaGIwSHpNQUFDQUFTVVJCVkNteVIrNlNjN3M3c05wdDMwL05LejFCenZ4SFV2dmhXcmtycnBJaTlkNSsrWHc1Yys2U2JYcFdkdjNuRDYybWVKdFhreVFaeHd1NmVoV2xoV2FUdGZ1U1R6OXg0NzNYaVRUSTNYeTduUGwveXh4UGRNaGRkVTEzeUZkT1VHYmtKYWxsaDU2ZEN2cU91Yko3M083K2srUkdNdGVxdWtETzlOdDdkVUsydXgrVVhmdFpyNk50eG9HNDNKVWZrWm4xSTVsUmwzdGp2aUtaNmQrV0dYT1YzTmUrTERVdlR0VXk1Y3N5SXkrUisrcDFVc3N5MlQxL2tkMzd6MzY3NU5wdFA1QVo4eUhKWHlJRnltV3FQeTY3N1lkOXpwY2tCYXRsSm53MlZlUDZ6OHRNK0l4a2tyOS9oSGJJTnZ5OU8wQThhREdDdmdBQUFNY2lncjRBQUFBQUFBQTRab3pQcjhzYThwV2s1MTl1MWNtemlsVlU2TXQ2L1BwMytmVFEwcHYwOGtrLzFqbmIvcW1wald2MTNiZDk3YkRVNVRkU25xLy9SLzRHZXh3UCtvd0svZjJmRTAxWXhRZVppeDJUZHQrTlBaT2pXUVRTd3JmUjVQUkY5VkV0cWs5OWNQNkpxVVU2ZDFTK0pHbngzcWgrc3I3dnJsVkRDMUxKNGRaWXo2QnZhanZlZjVQZERLR0VWVk80OXdsVkJiN3V3RzUvdWhKV24zcXhSWkkwb2NTbmI1MWMxbjNzOTFzN0ZVMUlhL2JINUROR1B0TzdzL0hrMGxRd2VGTmJYSkcwVHNVQng4Z3hVaVJodGFQREMwRU05bWNGQUFDQWd6Yy92MWJ2SzFxZkVmYjlZdk1GdmVaZFZieFM4L05yTThiOEl6dmxuOXlzK09aSzJhaGZpWDJwajlFUEJINGx5VCs1V2Y2UmZRYytCOE5NLzdiTWtBVnlYNzFXYWx1ZFBVQmFQRjNPU1g5TWhXcGorK1MrY21rcTVGczhRODRwajBseVpNWmVMYld1a3EzN2ZkcEZBcEl2T09pYTNCY3ZrS3pyZGFFdG1Tbm45T2VUMTIyVys4elUxTVJoNzVRejkzNXZ1MmVnVnBKS1pzazU2VUhKOFg1SFVOdHF1UnUvSXRtNDFMRWhWZDYwYjBoNVE5UFdmWWZNK1ArVWJYaE1xamk5ZTlqVy9qWTFwM1NPbkNsZmxZYWNtWGxORzVQZGRKczMxMWNnS1RQVTNUMXR3eTFTYUtmTXhKdlUzUVc0WkxhY2VROUx6Uy9JM2ZwOW1lQm9tZU0rTFVseTVqOG11L1VPMmEzZjd6ZmtLMG1LN1pldHZWOW0vSDk2OXpmNmlnR0N2bzZjMlQvdERsZmIydDlKVG9ITW1LdFM5Vzc1anRldHVlSFIvcTh0U1lGeXFYSkJkeTBBQUFBNDloRDBCUUFBQUFBQXdGSEh5T29FODdJYzQycWxPMS9odlhYS0MrL1RUVy83ZTUvbjNQZVh2Wm8wcnFEUG9PL0U2cUNHTGRtc3NlMUx0TDVxbGpZT25TNGpWMWFEU0l3T1lPR0lmSDF5V3RGQm5mUE50TkJwWDM2N3BTdHJSOWhzeGhhbjdxTzJjK0NnYjE1NjBEZExsOTBDbjNURzhQenUvWDhtNnpEeU92MkdFcG5uakFpbXJ0OFF5cnkrMzd5K2pyNXI5OGYxblRYdHZjWnZQYjVFSjFRZVhDZm05NDlQQlRoVzdvdHA3WDR2blB2dDFlMzZmN05LTktUQTBjL1hkcXEySzFYNzkrYVhhV3lSZDE4UDd3enBsU2J2OGNVK0kvMi9XU1dxekhmMDNmWHRhb21tN3NucFA3c05BQUNBUTNCN3BmZWx2d05oMzU2dUtsNnBXeW9XWlQwV1hGaXJjRjZpdTdOdlQvN0p6UW91ck0xNmJMQk05U2RreG41VWt1U2Mray9aMTc0aXUrdmV6RW5sODd5UXJ6LzUrMEM4WGU0cmwwdWRtMU56T3RaTERZOUx3OS9qclR2ajI3THRhN3pnc0NRejlzTXkwNzk5Y01WRjk4cDlka2FxbzZ3a0pUSzc2WnIwcDUyNHNjenpTMmJMbWZkL1h1aFVrdHJYeUgzbEVpbldrcm5HbEM5M3Z3YVNLMWtyR1ovTTFQK1IvRVZ5VjEwdHAvcGFMd1Ric1VFeVBqbkgzeU1OZjIvMnVrMUFadXIvZU9lL1hwVUw1RlF1a0RvMlNmRVd5Vi91MVRUcEZwa2hDK1crK2trcHNzY0xYcHZzdngvYXVnZThzSEx0Yjd5UXI3KzA5NlI0dXlRclUzMnRWSEZxNmhiR2ZqVHROWkhVdFYyMjhVbkpKcncvQjZ6L0RLOStTWXAzcEs1dDQxS2lhNUF2QWdBQUFISVpRVjhBQUFBQUFBQWNkZnlLNlV6ZnYrUlRRcHZ0RE8zZnZFb1RaMVZvV09EUXVoZU5HeEdRci9FQlBUTGh4NGVwMHR4UTRKTW1sYVQrS1hEbllJSythWjlmUnhLOXc3ZHZHNTZmMGMyMnBqT3VDMGNYNkoxakM3U3BOYTZmYk1qczdqdWhKTFhnN3E3TTYrZWxkZlNOSGtSSDM4TmxXcGxmSncvMVFndXVsWDY3MWZzd2ZHVFEwUTlPS2U4TzUzNXpYcG51ZWExRGl4cDZkeSs3Y0hTQlhtbUtLYytSUGplclJDY084ZGE3L2VReWZXbDVtNW9qdlc4czRBemN0Ym5RNThneG1hOS8vZ0Rkb1FFQUFON0ticS84bHk0cTJxQ251eVpvWTh3TDdVNE5OT3Jjd20yOU92bjJWSERxSHZtcjJ4VGZXU3EzMmV1STYxU0c1Szl1TytST3ZwS2tlS3ZraHIwUXE4bVRtZjR0cVd5dTdMclBTVGJ1QllFbmZ6SFZFZGVOeUs2L3llc29XenJIRzNlQ2txOUF0dm5mTXNQZkxjbElUb0djNDM4cGQ4blpYbGZlUXhFb1NXMzM3R1RycEw3b0p6Y3RCRncrUHhsT1RnWk0yOWZLWGRZajVCc2NKMmZtRHpJNjh0b2RQNWNpOWQwaFhUUHhDekxOTDhoZDkza3BYSmVjbEVqZWExclF0MnU3VjF2SnJOZC9uNkZka3I5RUNsU2s2dGwrcCt6K0pYSk8rSlZVZW9JM1dIR0duRE1XeVYxK2haeHBYNWZLVCtsM1dUUG1JekpqUHBMMW1MdG9yaFNxa1NKNysxM0R0aXlUYzg3bWZ1ZjBxZXA4T2VkdTg3WWJuNVM3NHNyWHR3NEFBQUJ5Q2tGZkFBQUFBQUFBSEhWaXl0UHZFeCtYVHdtMTJUTEZtdXAwNHNoRER6OVdqL0JwOTlwRDY5S1ZUZHkxNm9vUDBLbldTSVZwQWM1UXdzb09jRXBza0tIWUV5cnpGRWdMMDY1dWp2VTlPYWtnclpaSWoxeXdrZlR1c2FsSEFUKzJLNnpSUlQ1OWRFcWhIRW5EQ3ZMMGZ6c2MxWWU4QXZNY2FYeGEwSGhUYXp6eld2Nyt1d2Uva1l5a2oweE9kVnRldkRlcUthVitYVGUxU05QSy9GcmFHTlhvUXAvR0ZQbVU3MGlmbWxHczhTVmgvVzVMWm1lc09aVUJuVnFWcDNlUEs5Q1UwdFM5TG02SVpvUjgwLzh2dldKQ1VGZE02UCtSeWo4N28veVE3ZzhBQU9DdGFINSs3WUNoM3I3NFIzWWVubEJ2RnJidWo3SWRHK1hNL2EyVVAwS1NaRVpkTGxNOFJiWnJoOHlJaXpOUGNQSmw1dnhjZy9wTnAvQTRtWm5mbDExOW5kZlZOVnlUT3VZcmtnS1Z5U0lTVW1SMzcvT2pUZDZmL3JRbmk4UjdQRDNEcEhmMFRYNzViY2haY3ViZUwvbVNUOGpvV0M5MzJjVlNMUGtsek9CNG1mR2ZrQm43a1l4dXdYYlBYMlEzZmMyckozK0V6UGpydlFPVkMrU2M4WUpzdzk5a2Q5NHJ0U3lWM2ZWTHFlSlVtYUxKc3R0L0lydm5yektUYjVYeDlmSFVsTUxqVXR1aG5aTHQvWXVUYlh4U2R2UHRNbU0rS0RQdUd0bm1KYks3SC9SdWJlbTdaR2I5VUdia3BkN2tyaDFTKy9yczEzb2RiTk5UTXFHZFVuU2ZGR3VXS2s3emZrYVMxTFpTdHVFeG1WR1hIYmJyQVFBQTRPaEgwQmNBQUFBQUFBQkhwVWJyZlRCK0lBM3IxcXpUOHpXdE9uNWFrY3BMZS8relYyMURWS3MzZG1yMGlQeGV4eHFhb3FwdmlpbThMNkpvK3lGMndNcGlVVU0wYXhmWWRPVjVScjg0STlWTjZwWlhXclc3Ni9DMHQzMzN1SUx1N1IwZGlhemRaWHRLRC9xR2UzVDBQYVVxVDZNS3ZlUndmY2pWeTQxUnVaS2UyeFBST1NQejVSanBrdXFnN25yTkMwZ2NYeG5RZ1N4dlY4SnFWMGRtY2pqOVd0RXMzWVA3NGpQSzJoSDNZQnJldm1OTWdTYW1kUnRlT0R4UEM0ZW5BZ2hyOThkMDE0Wk8zVFM3V0xNcnZHRERySXFBeGhYM2ZtVHY1MllWZDIrN2tuNnp1VXYvcUExbnpERTA0d1VBQUhoRDNQcTNpWHBrZGRWQm56Znp0bE1QYXY3NzVqVHE5dmR1UGVqcmRHdGRLZmVsQzd3T3VNVXpKRWwyM3d1eXpVdDZCMzBQa2hsNWlkVDB0T3p1Qjd0RHE1SmtadjVBWnN5SHZHdnQrWXZzbWh2NlhpTTRKclVUYmN3ODZLUUZkZDJJTlB4ZGNvNi9KeFhnamRUTFhYbTFaQk15NDY3MXdxcGxjM3RkdzI3NXR1ek9uM2VIVyszVzcwaWhYVExUdjVrc3dpY3o0bUx2OVFqdGxOMTVqK3pxRzJSdDZndUxkdk50c3B0dnkzSURQamtYTkhUdnVpK2U3NFZwKzJCMy9rSjI1eThray9iKzNvM0lycjVlYXQ4Z1UzMmQzSlVma3R5UUZHbklERkQzeHdsS2VVUFQxZ3hMaVpDM0hXK1h1K2drYjd2MGVEbW5QWjJhdHZFYjNyWDJMWkljdjJUOFVpTHpkd3FWbjVRS0JyZThJaVhTdm9UbzVDWFA2Wkp0WHp1NFdnRUFBSkR6Q1BvQ0FBQUFBQURnNkdhTWJDS21QQnVXakpRdEp0cmVFVmRuVjBKM1A5Q2dVY1B6ZGZ5MHpNNVByUjBKN2FpTEtOZ1ZVckIzRHZpb05tOW9JS1BEN0wvcXd2M01UdWtyNkp2dlNGZE1LT3plZjJSWFNBZGl3dzlzN2RMcHcvSlY0Sk1Xak1qWG4zZUUxQmgyZGZydzFJdTZvaW1tbmpIampPN0JCOUhSOThRaEFmMTZRY1hBRS91UTUwaFhUaXpzOC9pdXpvUzJ0TVVWU2xoOTg5VjIzVGlqV05YRmZ1M3VTdWoyazh2NkRDVjN4cTErdUs1RHIyYnBuSnllODIySldyVVB0aTF6bWtLLzBaQjhaK0NKQUFBQWJ5RzN2M2ZyUVFkd1o5NTJxdFo5NmFVM3FLSitoSGZMWGZvdU9YTi9LeHVwbDkzMGRXKzhZNk5VUE5YYmRzTlNaSzhYVXJXdTVFYWtlSWRzdEVtS3RYakIxRVNYbE9qd3V1VVdqSlVrbVpFWFo0Ujg1U3VXR1prS0VOdGQ5eVMzakJjV1RmVDRvbVBoaE5UY3JoMlp4NXdlSFgwVElVbko5NldoSFZLZ1FzNkNwUVBldnBsMHM4eWttd2VjSjBuS0d5Szc3M25wUU1qWFh6ckE0ajIra09jdmtXdzgrOXdENHUxZVorRWU3TzQveWU2NnIvczFjbGRkTTdpYWc5VmVrUHRBME5jTnkxM3hvVlRYNURUT3BNK25kcHFla3BvWGVhZXN1RkxPM0Y5TEJhUGxydjJNMUxrcGRjNFppNlhpYWQ2ODdYZEtlLy9oSFRCKzc1ejhrWEpYWGU4Rmt3RUFBSEJNSU9nTEFBQUFBQUNBbzU2dnFGejVJNHAwWm5YMmJyd2x4WDY5OUtjNTJySXpwTHNmYUZCaHdUNWRmK1VJalJybWRaNmFNajZvS1NQaVd2RmlRcUg0c1pQMEhaTHY2THBwcVM2ekxWR3I1K3NqZ3pvM3ZWTnVLQmxvTGZJYjNUaWp1THViYjFmQ0t1WmF2WDk4VUtNS2ZScFQ1Sk0vK1RtL3owanZHbHVnUjNhR2RFcFZxdlBYa3IyOXJ4L01DQlVQL3Y0T1ZkU1Z1dUpXZVhtcDYyOXBpMnRwWTFSTEc2T3FENlZDdUZiU3ByYTRUaDZhcDFHRjN2MzRzM1FUbHJ6d2M3YVFyNVRaMGZmUlhTRTlXak80NEhXNkJjUHpkT01NNytkYW1lL0lrWHFGcHdFQUFON1M4aXRrZ3FObGZONlRMV3k4WFRhOFY0cnNIL0RVZGM1OHZXTE8xVTdqQlNtcmJKMFcyb2MxMDMzNThOYm9SdVd1L29RVTNaY2ErdmNaTW5QdWxobDVxZVFVeUc3NmhtejlRekt6ZnlJejZncHYwcXZYeXRZLzVIV3ROVDdKSnVTK2RLR2NrLzhrdStXT3RDQ3Z4NHo4RDhtWC9KMmc1UldwWTZQTXVJL0pWSDlTdHVWbDJUWC9tVG0vOVBqVVRtZVA0TFFUVEcwblFsTFRNN0xyUGlNejZSYTV5eTZXYytJRFVuSFpJYjgwa21SMy9FUm05SlZ5MTkwa2RXendCdk5IeWpscnpVR3Q0eXhjUHVBY2Q5RmNLZFNqVTIrZ1hNNlpLNldtNStUdS9MbTA3N25CWFhEWU8rWE0rcUVVcUV3dUh2SkN2dG5PTHo5RnFyclEyN1lKdVJ1LzZtMFhUcFR6dGlYZG9XWG50S2RrMTk4a3UvdFB2ZTl2M01mazd2Mkg1QlRJT2VFK3Flb0NiL3pVSitXK2RLRVUyVE80dWdFQUFKRFRDUG9DQUFBQUFBRGdxSmMzdkZycmR1L1NSZFg5ejV0VUhkVDMvbnU4bHF4czE4M2YyYW41YzRwMS9RZEdlSUhOdG5ydDJTOE5IVkh5NWhUOUJxdklNL3J5Q2FVcUM2U1NwZmR2NlZSMEVJblFQRWRLejdCMnhiMmc3NFZqQ25UaWtGUVhyMEtmMGFlbUYvYzh2ZHM1SXd0VTZEUGRhelZGWEszWTF6c0FtOUhSdDQ4dXVkbUVFbFpONGY1dktEekFldHZhNDZySWQ3U2tJYUlsZTZOcVRLN25TSnBSN2xkTDFOV0VFcjh1UDY1UXc0TjlkOUd0NjBwb2RLSDNRZndWeHhVcTVrcVBad254Wm84R0g1d1hHcUo2b2NGNy9QREhweFRwcnRQTDlWeDlSTS91aWFnaFJPUVhBQUM4dFptS1dUTEIwWmxqK1VOa2lzYkxkdTZRYmQzWTU3bDMrYitwUmM3RnZjYWYxeVU2TS9GWFhaKzQ5ZkFWV242S25KUCtJRnYvaU96dVA2ZUNvQ2IxSlRscm80TmJxMjJsM09mbVNHNm94d0VqTS82VDNYdnVqcnVrb2lreTA3OHB5WkVKanBQZCtsMnBhN3Mzd1NtUVNtZW5ydCt5TEhNNWY5cDdmOWQ3cjJ2ci9paGIvMWp2enNBZEc3eU93OGJ4T2hKTG1kMTQ0MjJaODUwQ3FXU210eDJ1a2QzNE5kbE4zOGphYWZmTllJYWVMNW1BVkhXK25Lcno1RDQzVzRyVTkzMkN2MHhtMmpka1JsK1pHZ3ZYeVYzNUlhbHRkYllyeUpsK1cvZWUzZk1YbWJLVFpXWjhUNm80VldwNFRDcWE3SFY0OWhYS3pMNUxLcGt0ZXlBTWZNQ1FzNlRoNzVFei9nYXBmRjdhZXY5SHlCY0FBT0FZUXRBWEFBQUFBQUFBUjczZ3hEbGE4ZEtyMG1tRG0zLzYzQktkUHJkRUR6L1ZySGQ5WW9OK2RuT2x4Z1E2dFhtM2ROTHBwMG1kYjJ5OWI3VHh4VDU5WVU2Smh1YW5ncWxQN1k1b2NjUGdnZ0lUU2pMLzJiQTFtUTUrZG5kRTd4OGZsSytmdEdwTDFNcnZTTVYrb3dLZmROYklWSWZreDNhRjVXYkozUmFuaFpGRDhjRUhmZGZ1aitzN2E5b0hQVCtiSDZ4dFZ5U1pPd2o2akU2dHl0TkpRd002Y1VpZVNnTFpiL1MxMXJqK3NMVkwxMDR0MHRnaUw5ejdxODFkK3RUMFlwWG5HVGxHK3Npa1FwMDBKRS8zYmU1VWJXY3FuR0FPUzlRM1pXU2hvOHA4UjVkVUIrVTNSci9iMm5WWTF3Y0FBRGlhOUFyNUpwTEJWNS9YaWRZVWpaZXNaTnQ2aDMxN2hud1h1ZzlKVXZmWTg3NUxKT213aFgxTitZbVNVeUF6Nm5LWjBoUGsvdnNNYjl5WDlvUVJkNUJCWHlsTHlGZlM4UGQ0WVZISkMvTTJQQ2JKbGEzOWc4eVlxeVRqazVud09kbTFOM3B6aHA3amhWc2xLZDR1dGEvTFhNOVhsTnBPcEgycHJXZklWNUs3NWthcGJWWEdtUFAyUmgzNDZwdjdyOUdTbS9hMGorSnBjczVZbkxsSXo1Q3ZUYVJDeWY0aXlWOGloYk9FYnd1UFMyMkhkcWFDeHVuSEQ2d2pTVzZXcDNFTWUzdHF1M1ZWdnlGZk0vcURNbE8vSWdXR3BBYjN2eVIzMWRWU3RESDdPZFhYU3FWelUvdWpMcE5HWGRhOWI1dGZrRjN6S1Rsejc1ZUdMUFRtREZrZ2V5QU1uY1k1NFZkcGU2N3NoaS8yNnV3TUFBQ0FveHRCWHdBQUFBQUFBQnoxZkNVVmFxK2NvVWRXdCtwOWMxb0hmZDVGNTFYcW90T3NOcTJwMFpOMTB0dG0rblJmK01xQlR4d2t2NUh5K2t2RnBnbjJtQmYwR1JYNkIzZHVOR0YxSUI5N3dlaDhmWGhTa2ZMU21zKyszQlRWdlp0UzZXWEhTTzhlVzZDV2lLdW1pS3VXcUt2T21GWENTaU1LZmJwbVN1b0QvUFN1dWMxUlZ5ODNSalc3TXFBOVhRbnRDYm5lbndmK0N5VVVUa2lYVkFkMTdxaDhWUldraXRnYmR2WFU3bkN2ZTVwWTR0ZHhhY0hpaHRDYjI3RnJlTkNuNHlzRG1qc2tUOVBLL2VydkpkL1ZtZEFmdG5aMWR5Vk9uN28vNHVwL1ZyYnBxM05MVlo3bkhabFY0ZGQzNTVmcDVjYW9mcmFoVTEwSm0zR1NPY1RNcjZQTVVQYTI5dmloTFFnQUFIQTB5Ni9vMWNuWGhob2tTYVo0ZlBlWUtSNHZHOWtyUmZaM2o2MXo1dmZxNUh0bWo2Q3Y1SVY5RjlxSE5kTjkrWkRMTldVbnB1cHNUZ3U0QmlwVDI3R1cxMzhCWDZHY3liZWtyckg5UjVLODkvVjI4Ly9Lakx4SThoWExqTHBVZHVzZFVxaEdac1JGcWZtTlQzVFA3K1pQQy9wbUN4YjN5MUhHbStHRENURWZFTjByOTRWNVV1RkVMd0JyZkhJMzNDSTFQWldhWTN4eUxtaElYZWJGODZWWWMrcnc2QS9JelB5aEZLNlJ1L1p6VW1oSDcrc1luOHpRYzdwMzdkN0hzOWRUdVZETzFDOW5CSFpsbzdKYjdwRGRsbnE5ZTNHQ01sTyswdmQ5ZG15UWJWa2hKVHJrTHI5Y1pzN1BaRXBueW5adWxuUGFFNWtoNjNUeFZybXJQaTd0ZTdidnRRRUFBSEJVSXVnTEFBQUFBQUNBWTBMSlNlZnB0MDl0MENsRmF6VGl1RkdTTThBL2ZibHhxYU5SYW0yUTQwalJoTFJ1OG4rcUtWSjEyR3BhT0NKZm41eFdOUERFTEw1NWN0bWc1LzUyUzVlV05VVjE3ZFFpemE0SVpCeDd2ajZpdTEvcnpPaWs2MXJwUGVPQ0t1dWpZMjI2cFh1akdSOVAzN211bzYrUHE3djl2VGFrSVFXT3poK1Y2a2IyNjgyZGlyclMzYWVYOTlrcE41end3clQ5V2RZVTAyWFBOdmM3SitCSTFrcnB6WUdIQlZPaDR3UERuNWhhcEhQVGFrd1h0OUthNXBnYVFnbWRYSldudiswS2EzRjlSSzZrUXIvUmlLQ2pZVUZmV3UxV2pXRlhOeTlyMFdkbmxXaGFtYi83WXE4Mng3eVFyN3hROWdIVHlnSjZMaERSUVRReDd1WXowbW5EOGxTVWxreCtyWldnTHdBQWVPc3loY21RYjZ4TnN0NFhzMnhvdDNjc3J5UTVLU0FGU21YeWg4bW1CWDFmTWVjTitqclBPeGNmbHFDdnl1ZWx0dmUvbU5yT0g1YmFqallOZmozamsvSkhTT0U2eVY4bVo4N1BVdDE4NCsyU0c1V1plSk5VTkZtbWVJcmtKTjhIRzc5TTlmV3kyMzhrTStMZDNjdlpQUS8zdm9hdk9MVWQ3OTNGdDE5NWFRRm1ONnpVdS9LRDVDdVdNLzhSNzE0bE9TYzlJTHZ0VHRuTnQ2dlBZRzJTbWZoNW1VazNlenVWQytXYzhxamN4V2RJOGJiTWlSV25TZjdTN2wxYi8xam04Zko1Y2liZExBMDVLM084ZGJuY3RaK1dPbDdyL3g3Y2tCUnJsZklMMHM1ZElkdndtR3pEbzVuZGhtV2xsbVhTc0F0bENpZDVRLzY4ck12YTdUOG01QXNBQUhDTUl1Z0xBQUFBQUFDQVk0WnozbzM2NHVNMXV2WDBWWm80cVZJS2xrdjUzb2ZSeTlkMnFMTE1yK09HdTFLNFZlcHNsdUl4L1gyWlZGUWdUVDN6ZEgydDQ3MUgrQTVlbjhtbGZsMHhvVkNCdEM2K0NTdjlZV3VYSHEzSjN1MnBwaU9oc29yKy8zbXdPZUxxZ1cxZEdXTURoWHdsNmVMcVlFYkk5NWs5RWIzUzVJVXROcmZGZGVLUVFOYnpIdDRaVXVKMWZ0NmY3c3dSK2JwdWFwRVNWb3E2WHFmaTRyUkE3SUVPeFJ0YjR4bEIzM0JDV3JFdnFwY2JvMXE1TDZaUXNwajd0M1RwMXVOTGRjM2t3cXpYaTduU3Z1U2ErNk5XWDF2UnByZVBLZEQ3eHdkMTc2Wk92YmczMWExc1IwZGNrbmZOazRjR2RPL2JLZzc5aGlWdGEwK29PVEtZbnc0QUFNQ3h5ZmlTb1Vuamw5djJXa2JIWHJmcEZTbS9RazZGMTNuVjVKVmt4RXgzT3RNR2ZaMG1NM3JnU1FNcG1pemxwYjVnYUE4RWZaMENLVGd1T2VwSzRUMkRYOU5mS3VmTWxkSys1MlhqblZMVitXbkhTbVJtLzdUUFU4MllEMHIrRXNra0E2VGhXcW5wWDczbnBYZjBUWFQxT3Q2dndsUlg1WU1LTVBlVTZKQzcvQU55VHZ5ZFZEQmFrcEdaOEJtWnNoUGt2bnB0NzlDdWxBdyszeTFWWFpBYTY5b3FkL21WV2VlYkVlOUw3WFM4Sm5WdDhiWURsWEptLzFpcWVudm1DZUVhMlUyM3llNzV5K0R2bzIyMWxEOWN0djVoMmZxSHBGQk44b0FqVlo0aFJmYktsQjR2TS9tL3BlRDR2dGZwM053ZDZEYVRicEVTWWRtZFB4dDhIUUFBQURncUVQUUZBQUFBQUFEQU1hWDlYWGZvaDB2djBIbTdudFBzc1UyYU1FS1NjYlI3aytSVXBvS1FhM2RLNjNkS0ZhVStkWjF3bWI3VzhiSERYc3VCTHE5dnRDM3RjVTB1ODJ0SXZwZjAzZDNsNmljYk9yU2xyZThPci9XaGhHYjFFZlJ0aTFrdGE0enF3ZTFkYW9rZWZQSTJsSmJXM2RtUjBIMmJPcnYzdDdiSE5YZElJUDJodldxS3VIcWlOcXhIZC9YeENOcUR0SzNkdTIrZmtZSyszdDJEWDI3MGdyZXJtcU9LdWtWYXRTK3FmKytOYW5sVFZORXNQNjY0bFRhMXhmcDh2WjZvQzJjRW9GMUovNmdONjE5MTRWN2RlaGZYUjNWeGRiRDdaM1U0eEszMGgyMEhHYlFBQUFBNFZ2a0w1UXlaTDdkNXBSVGU2NDBWREpOVE9mZkkxcFhHVkp5YTJ1bmFKa1Vhdk8ySytaS1M3eE03dHlZNzN3NlN2OFE3ZDhqWk11RmF5Y1lsMDA4Y0lOTGdkZlVObEV1K0lwblJIK2crWkhmY0xka3NUOW9JcEw2a1pnK3lvNjhabWhZODloWEpqTHRXZHM5ZnBkaStnMXBIa3RTK1J1Nkw1OGs1NlFHcDlBUnZyUEE0S1g5NDl1RHUwTE9rb1dlbkJwcWVTWWFDVzdNVUdwQVpjVkgzcm0zNG03Y1JIQ2ZuNUQ5TGhSTXo1MGViNUw1MFllcG5PRWp1cXg5TGhhVjl4ZEx3OThnTXUxQ202bndwVUpuOXBQMHZ5ZDE4bTV3WjM1V0t2WEM2dStFV09iTi82dDI3OGNsTXUwMW0yQVZ5Tjl3aWRXdzhxSm9BQUFDUXV3ajZBZ0FBQUFBQTRKalRjTW9YOU1DZWQyakxwanRWdHFaV0FST1hrVlhqZm1sRGpkSDJCcVBwWTQwbUhqOWVEeFRmcWwyaGZqb2tIWUlsZTZOYWt0Yk45WTIwb2ltbXI4d3QxYk43d3ZyTGpsRFd3R3E2WDJ6czFLODNkNnJRYnhSd2pCd2p4VjBwRkxmcU9zUzJ1Zy92REN2aFNtOGZVNkQvZmJVdG81WS9idy9wejl0RENqaGVFTmUxR3JEV2cxWGJtWkNWTXNMRWNTdnREYm42WjIyNCsyZlNFclc2NW9YbVFWMS9hMXRjYlRFcngzanJKcXpVR0hiMTB0NklIdXVqYTNMUGtLOGtkU1dzdnJ5OFRaZE5DR3BHZVVCRmZxUGVVZVNCdVpMYVkxYmIyK1A2ZTAxWW0vb0pkUU1BQUx3VjJFUTQ4MzFWSWlUNUM3TFBqYlpuN0ErMWRlcjVwbXlYbVpyMTNLRzI3aENxVEJweVZxcVdBOTE4SlRsalA1cDFmRkFDUTFMYjRUclpsdVV5UXhaS1hkdGtPN2RLWFZ1bHptMnl5VCtWNkpDWjhEbVpzUitTQ3NhbXpnM3RsSzM1amVRdnpWeS83QVNwZEU3YXZCMkRyMjNZTzJUR1g1OVdhNFhNOUcvS1RQdTYxUFMwM0xvSHBkQ3UvdGZ3RlVuR2w5cDNJM0pYZkVqTzNQc2xJN21ycnBWaXpiM3I5cGZJTmowcnUvTERjbzcvcFd6dDcyUzMzaUhKWnM2MXJwVG9rSVpka0Jsb3J2K2JGQnd2Wi83ZnBJSlIzbUNpMDZ0SGt2S0d5am50YWRtZFA1ZmR0MGdLMTBsdVZES09GN1IyOHJ4QXRST1VmRUhKWCtSMVRnN3ZsaGw2dGt6VmVWTEZxWkxKL3RRVFNWTEhlcm1iYnBNYW4wd09wUDNQR3FtWHUrd2lPZk1lOXNLK2tsUzVVTTRaTDBnTmo4dGQrMTlTdkwzWGtnQUFBRGk2RVBRRkFBQUFBQURBTWNrZE9WdExSOTRyTjlTcDZ0QXlqWW10MTlUQVZ0VUhqbFBSbWNmcmo3RUYzc1FzamFxT1JyVmRDZDJ3WkgvV2NHbGZvcTRValZwSmh4YnN6ZWJSbXJEK3RUdXNjQit2Yjh5VllnT3M4WlVWV1I2N093aFJWN3I4MmVaQnp4Mk1aVTB4TFZ1OGYrQ0pnOUFVY1hYWGhzNkJKd0lBQUdEUWJGZWRUSEMwdCtQR0pGOVFUdms4YjdkbHJUZm1lR0ZLRzltYmNlNlo3a05hNUZ5Y3VaN04vbldzTTkySERyRlM0d1Z3RDBnR2VzM0lTNlhoNzAxZHYrN0IvcGV4TVMvNGFod3BmNFJNeFNtcFE2RmEyZFhYeTZyL043dDI1OCtsZ2xFeWFRRmo5N1V2U1c1WXpsbXIrKzRzbStpVTJ0ZjNHbmIvL2JiVWpyOU1adVNsTW1NK0tGVytyZGRjU1Y2NHRlcENPVlVYU3JFVzJacjd2SkJ4KzdwZVU1MTVmNVhLVHVyelhweUZyL1F4dmp6emt0WFh5VlJmMTN0aVpJL2M1MmJMR1hWNWFxeHpzOVR4bXB6VG4wMkZmR010Y2w5K3Q4em9LMlhHMytDTjVZK1FtZkxWd1grQnIydTcxNEU0R3h1VjlpMlM3ZG9oTSt4QzJlMC9rZDN6ZjE0UTJWL3FuVmM0TGpVLzBTbUZhdVMrZUs2YzQrLzFRc09TWksxczB6T0VmQUVBQUk0UkJIMEJBQUFBQUFCd1RIT0NSYW9KbnFVYW5hWHVubGdESlV5UFVnY1Q4bjB6OUJYeUJRQUFBQTY3eUg3WlVETHM2d1RrVk03dFB1UlV6dldDdnBKc3FFNktaSDZCYTZiN3NoYjJDUHNhMC92TjlVTDNJYzEwWHo2ME9zdE95T3dZMi95U3pQanJaYVo4TlRWbjd6K2tscVg5cnhPdWxRb25TVEp5emxxYmVheHR0VFJBeUZlU3pJVFBab1I4YmQzdnZXdExVc3R5cWVyOHJPZlpiWGRLTnZsRWlVQ2xsRDlDS3F5V0tUeE9LcDR1VXpwSHl3TWh4QUFBQ2Q5SlJFRlVLcG1oWG0yUzNiRGNGVmRKeHBFWi9RR1pZZS8wdXQxS1VxQmNadXcxTW1PdmtWcFh5TmI4V25iUFE1SWJHdkErRHB0QXVWUjFYdmV1clgvRSs3UDJkekxUdnkzWm1OeFZINUU2WHBQZCtCVXAwaUF6K1JiSnlkNDV1aSsyL21HWkNaOU5EU1E2WlJ2L0pUVTg3djJaNlBEbXZmWmxPU2MvS0RQOVc5a1hjaU5TS05saE9sSXY5K1gzeW96N21NeWt6OHV1LzN4My9RQUFBRGo2RWZRRkFBQUFBQUFBQUFBQUFCejE3SDR2OE5yZDJUZWRFNUFOMVhYUDZlbUcrQzJTWDkxaDM5LzR2cGh4ZktIN2tEZm5FSmxoNzhnc2E5WVBwTW9GcVlIT3pYTFgzampnT3JidWp6S1R2OVQ3UUtKRHR2N2h3UldUREpSS2t0clh5YTcvNzlUNmJTdGxxczVUUmxnM1hDdTc2ejdaN1QveDlnc255WG5iSXNua0RYeXQvVXZrYnJpbHUxdXZiWHBHMWw4cU0vSS9aRVovUUNvN01UVzM3RVNac2hObHB0M21YVy96YlZLa1FRclhETzYrWG85d2c5ZXRkOWtsWGdoNXhQdTZYMGU3NjFjeVk2K1czWFdmMVB6djdsUHNqcC9LN3Y2VHpJaUxwUEo1TWdXakpIK0oxem5hT1BKZU95dFo2M1hrdFhFcHZGdDI1ejB5NHo4cE5UNGpXLzlYMmIxUFpnODAyNWhzeTNLWnlvVzlqMG15dTM2cHpFQzNLN3ZySHRtYVgzc2Rud0VBQUhETUlPZ0xBQUFBQUFBQUFBQUFBRGdtMlAxclpidnFaQXBIeS9pOFRxczJFWmJ0NnQzSjkzMXpHalAyYjRqZm9qT2RoL1M4YzdHYWpCY1dIbXJyZE9iaDZPU2JsQkgwN2RnZ0ZVMU83YmNzbGJ2eW8xS3NaY0IxN0xZN3BWaWJUTlc1VXQ1UXlTWmtRenRsZDl3dGhlc0dWWXZkOWtQSmpjbU11MGJ1OHNzeXdxWjJ5eDJ5Vys3d091NmFnQmRTZGNPWkMzUnRrZDF4dDh4eG44NStnZEFPMmIxUHlPNytrOVQyYXUvajhUYlptbC9KMXZ6SzZ3UTg5cU15b3k2Vi9LWGVjWCtwRk5vcFNYSlhmbmhROTNUSTlyOGt1LzhsMmZVM3A5MnZLM2Y1RlY0WDVaNmlqYks3N3BGMjNhT0RlY0NLKy9TVVFYVXJ0cTByWmFKTmt2RjU0V0VibDBLN1pPc2ZsZDF4Vng4bkVmSUZBQUE0MWhocmJZNDkwQThBQUFBQUFBREhrb1lQdnk5ai84YXJmM1dFS2dIUWx4Ly82dXFNL2VIMzg1aGZBQUR3NW5HZkdIcWtTM2p6REQxWFp0ZzdaSVpkS0x2dFR0bm1GK1RNZTlqcnhMcnRSMGNtcE9rcnp1enVlekQ4cFhJV3ZDekYyNlRPcmJJZDY2VzJ0Ykl0UzZYdzdvTmZ6d25Lakx4RVp0eEhwVmk3M0ZjdWVYMTE0WkE0YjI4NjBpVUFBQUFnRFIxOUFRQUFBQUFBQUFBQUFBQjRNelE5TGR2MHRPejZteVNUSjltbzNPZm1TRFo2NUdwNnZTRmZTWXEzeVgxMjJ1R3J4UTNKMXYxZXR1NzNYaWRoQUFBQUFIS09kQUVBQUFBQUFBQUFBQUFBQUx6bEhBajNIc21RYnk0N0V0Mk5BUUFBZ0J4RTBCY0FBQUFBQUFBQUFBQUFBQUFBQUFESVFRUjlBUUFBQUFBQUFBQUFBQUFBQUFBQWdCeEUwQmNBQUFBQUFBQUFBQUFBQUFBQUFBRElRUVI5QVFBQUFBQUFBQUFBQUFBQUFBQUFnQnhFMEJjQUFBQUFBQUFBQUFBQUFBQUFBQURJUVFSOUFRQUFBQUFBQUFBQUFBQUFBQUFBZ0J4RTBCY0FBQUFBQUFBQUFBQUFBQUFBQUFESVFRUjlBUUFBQUFBQUFBQUFBQUFBQUFBQWdCeEUwQmNBQUFBQUFBQUFBQUFBQUFBQUFBRElRUVI5QVFBQUFBQUFBQUFBQUFBQUFBQUFnQnhFMEJjQUFBQUFBQUFBQUFBQUFBQUFBQURJUVFSOUFRQUFBQUFBQUFBQUFBQUFBQUFBZ0J4RTBCY0FBQUFBQUFBQUFBQUFBQUFBQUFESVFRUjlBUUFBQUFBQUFBQUFBQUFBQUFBQWdCeEUwQmNBQUFBQUFBQnZLUCs0NHpMMnExcnJqMUFsQUxMcCtYZlNYejNoQ0ZVQ0FBRGVzZ3A1L3dIa0RQNCtBZ0FBNUJ5Q3ZnQUFBQUFBQUhoREJYcUVCay9jc2V3SVZRSWdtNTUvSndQakp4NmhTZ0FBd0Z1VkdmRytJMTBDZ0NUK1BnSUFBT1FlLzVFdUFBQUFBQUFBQU1lMjREa1hLdlRDMDkzNzU2OStYRkYvbmphTW5xMzY4bEZIc0RMZ3JXMUV5MjdOckYydDgxYy9uakZlZU02RlI2Z2lBQUR3Vm1VbWZFWnl3N0pOejBnZEc0OTBPY0JiVS9GVW1hcnp2TCtQQUFBQXlDbkdXbXVQZEJFQUFBQUFBQUE0dHJYOSttY0tQZk9QSTEwR2dBRVVudjh1bFh6b3VpTmRCZ0FBQUFBQUFBQWd5VG5TQlFBQUFBQUFBT0RZVjNMRlIrUU1HWHFreXdEUUQyZklVQlZmK3FFalhRWUFBQUFBQUFBQUlBMGRmUUVBQUFBQUFQQ21zSjBkYXYzWkR4UjU5WlVqWFFxQUh2TG56bFBaSno0clUxaDBwRXNCQUFBQUFBQUFBS1FoNkFzQUFBQUFBSUEzVmVqNXB4UmR1MUx4MnAySzE5VWM2WEtBdHl6L21ISHlqNmxXM3V5NUNpNDQ5MGlYQXdBQUFBQUFBQURJZ3FBdkFBQUFBQUFBQUFBQUFBQUFBQUFBa0lPY0kxMEFBQUFBQUFBQUFBQUFBQUFBQUFBQWdONEkrZ0lBQUFBQUFBQUFBQUFBQUFBQUFBQTVpS0F2QUFBQUFBQUFBQUFBQUFBQUFBQUFrSU1JK2dJQUFBQUFBQUFBQUFBQUFBQUFBQUE1aUtBdkFBQUFBQUFBQUFBQUFBQUFBQUFBa0lNSStnSUFBQUFBQUFBQUFBQUFBQUFBQUFBNWlLQXZBQUFBQUFBQUFBQUFBQUFBQUFBQWtJTUkrZ0lBQUFBQUFBQUFBQUFBQUFBQUFBQTVpS0F2QUFBQUFBQUFBQUFBQUFBQUFBQUFrSU1JK2dJQUFBQUFBQUFBQUFBQUFBQUFBQUE1aUtBdkFBQUFBQUFBQUFBQUFBQUFBQUFBa0lNSStnSUFBQUFBQUFBQUFBQUFBQUFBQUFBNWlLQXZBQUFBQUFBQUFBQUFBQUFBQUFBQWtJTUkrZ0lBQUFBQUFBQUFBQUFBQUFBQUFBQTVpS0F2QUFBQUFBQUFBQUFBQUFBQUFBQUFrSU1JK2dJQUFBQUFBQUFBQUFBQUFBQUFBQUE1aUtBdkFBQUFBQUFBQUFBQUFBQUFBQUFBa0lNSStnSUFBQUFBQUFBQUFBQUFBQUFBQUFBNWlLQXZBQUFBQUFBQUFBQUFBQUFBQUFBQWtJTUkrZ0lBQUFBQUFBQUFBQUFBQUFBQUFBQTVpS0F2QUFBQUFBQUFBQUFBQUFBQUFBQUFrSU1JK2dJQUFBQUFBQUFBQUFBQUFBQUFBQUE1aUtBdkFBQUFBQUFBQUFBQUFBQUFBQUFBa0lNSStnSUFBQUFBQUFBQUFBQUFBQUFBQUFBNWlLQXZBQUFBQUFBQUFBQUFBQUFBQUFBQWtJTUkrZ0lBQUFBQUFBQUFBQUFBQUFBQUFBQTVpS0F2QUFBQUFBQUFBQUFBQUFBQUFBQUFrSU1JK2dJQUFBQUFBQUFBQUFBQUFBQUFBQUE1aUtBdkFBQUFBQUFBQUFBQUFBQUFBQUFBa0lNSStnSUFBQUFBQUFBQUFBQUFBQUFBQUFBNWlLQXZBQUFBQUFBQUFBQUFBQUFBQUFBQWtJTUkrZ0lBQUFBQUFBQUFBQUFBQUFBQUFBQTVpS0F2QUFBQUFBQUFBQUFBQUFBQUFBQUFrSU1JK2dJQUFBQUFBQUFBQUFBQUFBQUFBQUE1aUtBdkFBQUFBQUFBQUFBQUFBQUFBQUFBa0lNSStnSUFBQUFBQUFBQUFBQUFBQUFBQUFBNWlLQXZBQUFBQUFBQUFBQUFBQUFBQUFBQWtJTUkrZ0lBQUFBQUFBQUFBQUFBQUFBQUFBQTVpS0F2QUFBQUFBQUFBQUFBQUFBQUFBQUFrSU1JK2dJQUFBQUFBQUFBQUFBQUFBQUFBQUE1aUtBdkFBQUFBQUFBQUFBQUFBQUFBQUFBa0lNSStnSUFBQUFBQUFBQUFBQUFBQUFBQUFBNWlLQXZBQUFBQUFBQUFBQUFBQUFBQUFBQWtJTUkrZ0lBQUFBQUFBQUFBQUFBQUFBQUFBQTU2UDhEcndFSXNYbzNpNGtBQUFBQVNVVk9SSzVDWUlJPSIsCgkiVGhlbWUiIDogIiIsCgkiVHlwZSIgOiAibWluZCIsCgkiVXNlcklkIiA6ICIyNTgwOTkyOTciLAoJIlZlcnNpb24iIDogIjI0Igp9Cg=="/>
    </extobj>
  </extobjs>
</s:customData>
</file>

<file path=customXml/itemProps78.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2739</Words>
  <Application>WPS 演示</Application>
  <PresentationFormat>宽屏</PresentationFormat>
  <Paragraphs>121</Paragraphs>
  <Slides>26</Slides>
  <Notes>4</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26</vt:i4>
      </vt:variant>
    </vt:vector>
  </HeadingPairs>
  <TitlesOfParts>
    <vt:vector size="43" baseType="lpstr">
      <vt:lpstr>Arial</vt:lpstr>
      <vt:lpstr>宋体</vt:lpstr>
      <vt:lpstr>Wingdings</vt:lpstr>
      <vt:lpstr>微软雅黑</vt:lpstr>
      <vt:lpstr>Wingdings</vt:lpstr>
      <vt:lpstr>方正宝黑体 简 Light</vt:lpstr>
      <vt:lpstr>思源黑体 CN Normal</vt:lpstr>
      <vt:lpstr>黑体</vt:lpstr>
      <vt:lpstr>思源黑体 CN Medium</vt:lpstr>
      <vt:lpstr>思源黑体 CN Heavy</vt:lpstr>
      <vt:lpstr>标准粗黑</vt:lpstr>
      <vt:lpstr>PingFang SC</vt:lpstr>
      <vt:lpstr>Segoe Print</vt:lpstr>
      <vt:lpstr>Arial Unicode MS</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417</cp:revision>
  <dcterms:created xsi:type="dcterms:W3CDTF">2022-12-31T05:43:00Z</dcterms:created>
  <dcterms:modified xsi:type="dcterms:W3CDTF">2025-04-29T08:29:22Z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18119DD266F14B7DB945B762A89C6C97_13</vt:lpwstr>
  </property>
</Properties>
</file>