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354" r:id="rId6"/>
    <p:sldId id="1368" r:id="rId8"/>
    <p:sldId id="1373" r:id="rId9"/>
    <p:sldId id="1397" r:id="rId10"/>
    <p:sldId id="1398" r:id="rId11"/>
    <p:sldId id="607" r:id="rId12"/>
    <p:sldId id="1389" r:id="rId13"/>
    <p:sldId id="1399" r:id="rId14"/>
    <p:sldId id="1384" r:id="rId15"/>
    <p:sldId id="1404" r:id="rId16"/>
    <p:sldId id="1390" r:id="rId17"/>
    <p:sldId id="1391" r:id="rId18"/>
    <p:sldId id="1400" r:id="rId19"/>
    <p:sldId id="1392" r:id="rId20"/>
    <p:sldId id="1409" r:id="rId21"/>
    <p:sldId id="1405" r:id="rId22"/>
    <p:sldId id="1406" r:id="rId23"/>
    <p:sldId id="1407" r:id="rId24"/>
    <p:sldId id="1408" r:id="rId25"/>
    <p:sldId id="614" r:id="rId26"/>
    <p:sldId id="615" r:id="rId27"/>
    <p:sldId id="635" r:id="rId28"/>
    <p:sldId id="616" r:id="rId29"/>
    <p:sldId id="1410" r:id="rId30"/>
    <p:sldId id="1411" r:id="rId31"/>
    <p:sldId id="1413" r:id="rId32"/>
    <p:sldId id="1414" r:id="rId33"/>
    <p:sldId id="1415" r:id="rId34"/>
    <p:sldId id="1380" r:id="rId35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35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80"/>
        <p:guide pos="3835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86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1.xml"/><Relationship Id="rId6" Type="http://schemas.openxmlformats.org/officeDocument/2006/relationships/image" Target="../media/image35.png"/><Relationship Id="rId5" Type="http://schemas.openxmlformats.org/officeDocument/2006/relationships/tags" Target="../tags/tag70.xml"/><Relationship Id="rId4" Type="http://schemas.openxmlformats.org/officeDocument/2006/relationships/image" Target="../media/image34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76.xml"/><Relationship Id="rId7" Type="http://schemas.openxmlformats.org/officeDocument/2006/relationships/image" Target="../media/image38.png"/><Relationship Id="rId6" Type="http://schemas.openxmlformats.org/officeDocument/2006/relationships/tags" Target="../tags/tag75.xml"/><Relationship Id="rId5" Type="http://schemas.openxmlformats.org/officeDocument/2006/relationships/image" Target="../media/image37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7.xml"/><Relationship Id="rId1" Type="http://schemas.openxmlformats.org/officeDocument/2006/relationships/tags" Target="../tags/tag7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8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9.xml"/><Relationship Id="rId2" Type="http://schemas.openxmlformats.org/officeDocument/2006/relationships/image" Target="../media/image42.png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2.xml"/><Relationship Id="rId3" Type="http://schemas.openxmlformats.org/officeDocument/2006/relationships/image" Target="../media/image43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83.xml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84.xml"/><Relationship Id="rId2" Type="http://schemas.openxmlformats.org/officeDocument/2006/relationships/image" Target="../media/image45.png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2145" y="1155700"/>
            <a:ext cx="901509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强化提升⑤：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龙头回档主升浪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00910" y="122555"/>
            <a:ext cx="6637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市场运行不同状态下适合的模型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085" y="882650"/>
            <a:ext cx="10577195" cy="39636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34030" y="4908550"/>
            <a:ext cx="66052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超跌反弹重点：海洋寻底的超跌信号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底背离反弹重点：捕捞季节底背离或流动资金翻红阶段新高</a:t>
            </a:r>
            <a:endParaRPr lang="zh-CN" altLang="en-US"/>
          </a:p>
          <a:p>
            <a:r>
              <a:rPr lang="en-US" altLang="zh-CN"/>
              <a:t> </a:t>
            </a:r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穿越突破重点：水手突破或主力控盘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国产存储芯片龙头</a:t>
            </a:r>
            <a:endParaRPr lang="zh-CN" altLang="en-US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0" y="845820"/>
            <a:ext cx="10036175" cy="5718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898900" y="3137218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1">
                <a:highlight>
                  <a:srgbClr val="FFFF00"/>
                </a:highlight>
              </a:rPr>
              <a:t>兆易创新：一季度净利润</a:t>
            </a:r>
            <a:r>
              <a:rPr lang="en-US" altLang="zh-CN" sz="1600" b="1">
                <a:highlight>
                  <a:srgbClr val="FFFF00"/>
                </a:highlight>
              </a:rPr>
              <a:t>2.35</a:t>
            </a:r>
            <a:r>
              <a:rPr lang="zh-CN" altLang="en-US" sz="1600" b="1">
                <a:highlight>
                  <a:srgbClr val="FFFF00"/>
                </a:highlight>
              </a:rPr>
              <a:t>亿元 同比增长</a:t>
            </a:r>
            <a:r>
              <a:rPr lang="en-US" altLang="zh-CN" sz="1600" b="1">
                <a:highlight>
                  <a:srgbClr val="FFFF00"/>
                </a:highlight>
              </a:rPr>
              <a:t>14.57%</a:t>
            </a:r>
            <a:endParaRPr lang="en-US" altLang="zh-CN" sz="1600" b="1">
              <a:highlight>
                <a:srgbClr val="FFFF00"/>
              </a:highlight>
            </a:endParaRPr>
          </a:p>
          <a:p>
            <a:pPr marL="0" indent="0"/>
            <a:r>
              <a:rPr lang="zh-CN" altLang="en-US" sz="1600" b="1">
                <a:highlight>
                  <a:srgbClr val="FFFF00"/>
                </a:highlight>
              </a:rPr>
              <a:t>兆易创新：</a:t>
            </a:r>
            <a:r>
              <a:rPr lang="en-US" altLang="zh-CN" sz="1600" b="1">
                <a:highlight>
                  <a:srgbClr val="FFFF00"/>
                </a:highlight>
              </a:rPr>
              <a:t>2024</a:t>
            </a:r>
            <a:r>
              <a:rPr lang="zh-CN" altLang="en-US" sz="1600" b="1">
                <a:highlight>
                  <a:srgbClr val="FFFF00"/>
                </a:highlight>
              </a:rPr>
              <a:t>年净利润同比增长</a:t>
            </a:r>
            <a:r>
              <a:rPr lang="en-US" altLang="zh-CN" sz="1600" b="1">
                <a:highlight>
                  <a:srgbClr val="FFFF00"/>
                </a:highlight>
              </a:rPr>
              <a:t>584%</a:t>
            </a:r>
            <a:endParaRPr lang="en-US" altLang="zh-CN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04900" y="13328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案例教学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不作推荐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算力芯片龙头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" y="829945"/>
            <a:ext cx="10641965" cy="576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210050" y="3570605"/>
            <a:ext cx="4425315" cy="578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寒武纪：一季度净利润</a:t>
            </a:r>
            <a:r>
              <a:rPr lang="en-US" altLang="zh-CN" sz="1600" b="1">
                <a:highlight>
                  <a:srgbClr val="FFFF00"/>
                </a:highlight>
              </a:rPr>
              <a:t>3.55</a:t>
            </a:r>
            <a:r>
              <a:rPr lang="zh-CN" altLang="en-US" sz="1600" b="1">
                <a:highlight>
                  <a:srgbClr val="FFFF00"/>
                </a:highlight>
              </a:rPr>
              <a:t>亿元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同比扭亏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4400" y="13328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案例教学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不作推荐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控盘增加，上升回档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385" y="769620"/>
            <a:ext cx="10856595" cy="5880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600450" y="25419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中期下跌洗盘充分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058025" y="38404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主力控盘再次活跃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14400" y="13328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案例教学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不作推荐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15176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底部首板紫旗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565" y="1174115"/>
            <a:ext cx="9754870" cy="5118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首板的意义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8405" y="1922780"/>
            <a:ext cx="9934575" cy="3905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主力拉升成本位（涨停阳线一半）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8830" y="5993765"/>
            <a:ext cx="805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highlight>
                  <a:srgbClr val="FFFF00"/>
                </a:highlight>
              </a:rPr>
              <a:t>参考主力拉升平台，作为个股强弱判断</a:t>
            </a:r>
            <a:endParaRPr lang="zh-CN" b="1">
              <a:highlight>
                <a:srgbClr val="FFFF00"/>
              </a:highlight>
            </a:endParaRPr>
          </a:p>
          <a:p>
            <a:pPr algn="ctr"/>
            <a:r>
              <a:rPr lang="zh-CN" b="1">
                <a:highlight>
                  <a:srgbClr val="FFFF00"/>
                </a:highlight>
              </a:rPr>
              <a:t>涨停回档后，不能大单资金流出，资金不及预期，选择短期回避</a:t>
            </a:r>
            <a:endParaRPr lang="zh-CN" b="1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3595" y="1128395"/>
            <a:ext cx="1198880" cy="3714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5" y="970915"/>
            <a:ext cx="4366260" cy="5022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795" y="970915"/>
            <a:ext cx="3703955" cy="5023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50" y="970915"/>
            <a:ext cx="3195955" cy="5024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99970" y="2379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强势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51345" y="2506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强势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16870" y="25736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弱势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主题猎手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近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5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日资金流向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3625" y="1115060"/>
            <a:ext cx="7391400" cy="4090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539875" y="5387975"/>
            <a:ext cx="8978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b="1">
                <a:highlight>
                  <a:srgbClr val="FFFF00"/>
                </a:highlight>
                <a:sym typeface="+mn-ea"/>
              </a:rPr>
              <a:t>目前板块仍是轮动，并未有放量连续流入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炒作，本轮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B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点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行情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也是资金的切换为主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>
                <a:highlight>
                  <a:srgbClr val="FFFF00"/>
                </a:highlight>
                <a:sym typeface="+mn-ea"/>
              </a:rPr>
              <a:t>从资金的试盘来看，仍是切换科技股意向最大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4370" y="1142365"/>
            <a:ext cx="8303260" cy="4172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搭配主题猎手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涨停棱镜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8715" y="5542280"/>
            <a:ext cx="8159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结合涨停棱镜</a:t>
            </a:r>
            <a:r>
              <a:rPr lang="en-US" altLang="zh-CN" b="1">
                <a:highlight>
                  <a:srgbClr val="FFFF00"/>
                </a:highlight>
              </a:rPr>
              <a:t>---</a:t>
            </a:r>
            <a:r>
              <a:rPr lang="zh-CN" altLang="en-US" b="1">
                <a:highlight>
                  <a:srgbClr val="FFFF00"/>
                </a:highlight>
              </a:rPr>
              <a:t>抓热点风口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新入控盘主力，涨停复制的机会</a:t>
            </a:r>
            <a:r>
              <a:rPr lang="en-US" altLang="zh-CN" b="1">
                <a:highlight>
                  <a:srgbClr val="FFFF00"/>
                </a:highlight>
              </a:rPr>
              <a:t>---</a:t>
            </a:r>
            <a:r>
              <a:rPr lang="zh-CN" altLang="en-US" b="1">
                <a:highlight>
                  <a:srgbClr val="FFFF00"/>
                </a:highlight>
              </a:rPr>
              <a:t>【人工智能】【机器人】【大消费】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机器人概念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370" y="812165"/>
            <a:ext cx="10665460" cy="5777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701540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周线金叉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趋势突破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龙头控盘主升浪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人工智能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975" y="860425"/>
            <a:ext cx="10625455" cy="5755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701540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周线金叉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趋势突破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云计算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130" y="825500"/>
            <a:ext cx="10714355" cy="5803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701540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周线金叉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趋势突破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国产芯片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795020"/>
            <a:ext cx="10557510" cy="5814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701540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周线金叉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趋势突破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635"/>
            <a:ext cx="12215495" cy="6871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14605"/>
            <a:ext cx="12214225" cy="6871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920x1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703"/>
          <p:cNvPicPr>
            <a:picLocks noChangeAspect="1"/>
          </p:cNvPicPr>
          <p:nvPr/>
        </p:nvPicPr>
        <p:blipFill>
          <a:blip r:embed="rId1"/>
          <a:srcRect t="17500" r="11736"/>
          <a:stretch>
            <a:fillRect/>
          </a:stretch>
        </p:blipFill>
        <p:spPr>
          <a:xfrm>
            <a:off x="282575" y="701675"/>
            <a:ext cx="8070850" cy="565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56930" y="2460625"/>
            <a:ext cx="3300730" cy="1423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台主机，</a:t>
            </a:r>
            <a:r>
              <a:rPr lang="en-US" altLang="zh-CN"/>
              <a:t>4</a:t>
            </a:r>
            <a:r>
              <a:rPr lang="zh-CN" altLang="en-US"/>
              <a:t>个显示器（</a:t>
            </a:r>
            <a:r>
              <a:rPr lang="en-US" altLang="zh-CN"/>
              <a:t>24</a:t>
            </a:r>
            <a:r>
              <a:rPr lang="zh-CN" altLang="en-US"/>
              <a:t>英寸）</a:t>
            </a:r>
            <a:endParaRPr lang="zh-CN" altLang="en-US"/>
          </a:p>
          <a:p>
            <a:r>
              <a:rPr lang="zh-CN" altLang="en-US"/>
              <a:t>长度</a:t>
            </a:r>
            <a:r>
              <a:rPr lang="en-US" altLang="zh-CN"/>
              <a:t>1.1m</a:t>
            </a:r>
            <a:endParaRPr lang="en-US" altLang="zh-CN"/>
          </a:p>
          <a:p>
            <a:r>
              <a:rPr lang="zh-CN" altLang="en-US"/>
              <a:t>高度</a:t>
            </a:r>
            <a:r>
              <a:rPr lang="en-US" altLang="zh-CN"/>
              <a:t>66cm</a:t>
            </a:r>
            <a:r>
              <a:rPr lang="zh-CN" altLang="en-US"/>
              <a:t>（不含支架）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支架支持左右，上下调节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四屏炒股电脑图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701675"/>
            <a:ext cx="2499995" cy="1937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5365" y="128968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671195"/>
            <a:ext cx="7925435" cy="5899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35795" y="2649220"/>
            <a:ext cx="2426970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台主机，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个显示器（</a:t>
            </a:r>
            <a:r>
              <a:rPr lang="en-US" altLang="zh-CN">
                <a:sym typeface="+mn-ea"/>
              </a:rPr>
              <a:t>24</a:t>
            </a:r>
            <a:r>
              <a:rPr lang="zh-CN" altLang="en-US">
                <a:sym typeface="+mn-ea"/>
              </a:rPr>
              <a:t>英寸）</a:t>
            </a:r>
            <a:endParaRPr lang="zh-CN" altLang="en-US"/>
          </a:p>
          <a:p>
            <a:r>
              <a:rPr lang="zh-CN" altLang="en-US">
                <a:sym typeface="+mn-ea"/>
              </a:rPr>
              <a:t>长度</a:t>
            </a:r>
            <a:r>
              <a:rPr lang="en-US" altLang="zh-CN">
                <a:sym typeface="+mn-ea"/>
              </a:rPr>
              <a:t>1.6m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高度</a:t>
            </a:r>
            <a:r>
              <a:rPr lang="en-US" altLang="zh-CN">
                <a:sym typeface="+mn-ea"/>
              </a:rPr>
              <a:t>66cm</a:t>
            </a:r>
            <a:r>
              <a:rPr lang="zh-CN" altLang="en-US">
                <a:sym typeface="+mn-ea"/>
              </a:rPr>
              <a:t>（不含支架）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支架支持左右，上下调节</a:t>
            </a: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六屏炒股电脑图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884555"/>
            <a:ext cx="2499995" cy="1937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47460" y="147256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826135"/>
            <a:ext cx="10686415" cy="5788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B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点回档，五月可期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37685" y="1798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中期见底，新入主力，上升回档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4307205"/>
            <a:ext cx="11709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b="1">
                <a:highlight>
                  <a:srgbClr val="FFFF00"/>
                </a:highlight>
                <a:sym typeface="+mn-ea"/>
              </a:rPr>
              <a:t> B点区域+周金叉，下一个日金叉共振，5月行情可期，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ETF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（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3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）和股票（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1-3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）搭配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>
                <a:highlight>
                  <a:srgbClr val="FFFF00"/>
                </a:highlight>
                <a:sym typeface="+mn-ea"/>
              </a:rPr>
              <a:t>   月末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缩量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，释放利空落地，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一旦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5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月份资金翻红要重视，首先上仓位！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打得一拳开，免得百拳来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0175" y="1384935"/>
            <a:ext cx="2774315" cy="3725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73630" y="5854700"/>
            <a:ext cx="84074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4-29</a:t>
            </a:r>
            <a:r>
              <a:rPr lang="zh-CN" altLang="en-US" sz="1600"/>
              <a:t>号视频来源：央视新闻、新华社最新发布外交部视频，不构成任何投资建议</a:t>
            </a:r>
            <a:endParaRPr lang="zh-CN" altLang="en-US" sz="16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395" y="1632585"/>
            <a:ext cx="3476625" cy="3105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175510" y="103505"/>
            <a:ext cx="8178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批量*ST 逾50公司触发退市风险警示新规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010" y="925830"/>
            <a:ext cx="11777980" cy="5642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月末策略同频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85390" y="2302510"/>
            <a:ext cx="7220585" cy="20300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/>
              <a:t>对于这个</a:t>
            </a:r>
            <a:r>
              <a:rPr lang="zh-CN" altLang="en-US">
                <a:highlight>
                  <a:srgbClr val="FFFF00"/>
                </a:highlight>
              </a:rPr>
              <a:t>大盘</a:t>
            </a:r>
            <a:r>
              <a:rPr lang="en-US" altLang="zh-CN">
                <a:highlight>
                  <a:srgbClr val="FFFF00"/>
                </a:highlight>
              </a:rPr>
              <a:t>B</a:t>
            </a:r>
            <a:r>
              <a:rPr lang="zh-CN" altLang="en-US">
                <a:highlight>
                  <a:srgbClr val="FFFF00"/>
                </a:highlight>
              </a:rPr>
              <a:t>点</a:t>
            </a:r>
            <a:r>
              <a:rPr lang="zh-CN" altLang="en-US"/>
              <a:t>，老师团队商量后，策略如下：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 u="sng"/>
              <a:t>、</a:t>
            </a:r>
            <a:r>
              <a:rPr lang="en-US" altLang="zh-CN" u="sng"/>
              <a:t>ETF</a:t>
            </a:r>
            <a:r>
              <a:rPr lang="zh-CN" altLang="en-US" u="sng"/>
              <a:t>角度</a:t>
            </a:r>
            <a:r>
              <a:rPr lang="zh-CN" altLang="en-US"/>
              <a:t>，更好做预埋伏，防踏空和博取五一后行情基础仓位收益，科创或各类</a:t>
            </a:r>
            <a:r>
              <a:rPr lang="en-US" altLang="zh-CN"/>
              <a:t>ETF</a:t>
            </a:r>
            <a:r>
              <a:rPr lang="zh-CN" altLang="en-US"/>
              <a:t>建议要有配置，仓位参考</a:t>
            </a:r>
            <a:r>
              <a:rPr lang="en-US" altLang="zh-CN"/>
              <a:t>3</a:t>
            </a:r>
            <a:r>
              <a:rPr lang="zh-CN" altLang="en-US"/>
              <a:t>成内做分配；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 u="sng"/>
              <a:t>、股票角度</a:t>
            </a:r>
            <a:r>
              <a:rPr lang="zh-CN" altLang="en-US"/>
              <a:t>，由于目前大盘成交量没有明显放出，其次月底业绩地雷尚未度过，还有五一假期，</a:t>
            </a:r>
            <a:r>
              <a:rPr lang="en-US" altLang="zh-CN"/>
              <a:t>1-3</a:t>
            </a:r>
            <a:r>
              <a:rPr lang="zh-CN" altLang="en-US"/>
              <a:t>成仓位内练手做股票较好；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12265" y="1879600"/>
            <a:ext cx="8844915" cy="35382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参考方向有：</a:t>
            </a:r>
            <a:endParaRPr lang="zh-CN" altLang="en-US" sz="1600">
              <a:highlight>
                <a:srgbClr val="FFFF00"/>
              </a:highlight>
            </a:endParaRPr>
          </a:p>
          <a:p>
            <a:endParaRPr lang="zh-CN" altLang="en-US" sz="1600"/>
          </a:p>
          <a:p>
            <a:r>
              <a:rPr lang="en-US" altLang="zh-CN" sz="1600"/>
              <a:t>1</a:t>
            </a:r>
            <a:r>
              <a:rPr lang="zh-CN" altLang="en-US" sz="1600"/>
              <a:t>、芯片以及科技股，具体可以参考</a:t>
            </a:r>
            <a:r>
              <a:rPr lang="zh-CN" altLang="en-US" sz="1600" u="sng"/>
              <a:t>【底部启动】</a:t>
            </a:r>
            <a:r>
              <a:rPr lang="en-US" altLang="zh-CN" sz="1600" u="sng"/>
              <a:t>/</a:t>
            </a:r>
            <a:r>
              <a:rPr lang="zh-CN" altLang="en-US" sz="1600" u="sng"/>
              <a:t>【首板紫旗】</a:t>
            </a:r>
            <a:r>
              <a:rPr lang="zh-CN" altLang="en-US" sz="1600"/>
              <a:t>找资金翻红底部股，行情上涨时，科技题材</a:t>
            </a:r>
            <a:r>
              <a:rPr lang="en-US" altLang="zh-CN" sz="1600"/>
              <a:t> </a:t>
            </a:r>
            <a:r>
              <a:rPr lang="zh-CN" altLang="en-US" sz="1600"/>
              <a:t>更好带动市场人气和赚钱效应；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2</a:t>
            </a:r>
            <a:r>
              <a:rPr lang="zh-CN" altLang="en-US" sz="1600"/>
              <a:t>、</a:t>
            </a:r>
            <a:r>
              <a:rPr lang="en-US" altLang="zh-CN" sz="1600"/>
              <a:t>5G/6G</a:t>
            </a:r>
            <a:r>
              <a:rPr lang="zh-CN" altLang="en-US" sz="1600"/>
              <a:t>概念，具体可以参考上一波</a:t>
            </a:r>
            <a:r>
              <a:rPr lang="en-US" altLang="zh-CN" sz="1600"/>
              <a:t>2</a:t>
            </a:r>
            <a:r>
              <a:rPr lang="zh-CN" altLang="en-US" sz="1600"/>
              <a:t>月份点评的</a:t>
            </a:r>
            <a:r>
              <a:rPr lang="zh-CN" altLang="en-US" sz="1600" u="sng"/>
              <a:t>猎手选股</a:t>
            </a:r>
            <a:r>
              <a:rPr lang="zh-CN" altLang="en-US" sz="1600"/>
              <a:t>，近期中期洗盘也差不多了；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3</a:t>
            </a:r>
            <a:r>
              <a:rPr lang="zh-CN" altLang="en-US" sz="1600"/>
              <a:t>、大消费，这个扩内需和贸易战受益，持续活跃，操作个股需要配合</a:t>
            </a:r>
            <a:r>
              <a:rPr lang="zh-CN" altLang="en-US" sz="1600" u="sng"/>
              <a:t>业绩好</a:t>
            </a:r>
            <a:r>
              <a:rPr lang="en-US" altLang="zh-CN" sz="1600" u="sng"/>
              <a:t>+</a:t>
            </a:r>
            <a:r>
              <a:rPr lang="zh-CN" altLang="en-US" sz="1600" u="sng"/>
              <a:t>控盘</a:t>
            </a:r>
            <a:r>
              <a:rPr lang="en-US" altLang="zh-CN" sz="1600" u="sng"/>
              <a:t>+</a:t>
            </a:r>
            <a:r>
              <a:rPr lang="zh-CN" altLang="en-US" sz="1600" u="sng"/>
              <a:t>资金红</a:t>
            </a:r>
            <a:r>
              <a:rPr lang="zh-CN" altLang="en-US" sz="1600"/>
              <a:t>；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4</a:t>
            </a:r>
            <a:r>
              <a:rPr lang="zh-CN" altLang="en-US" sz="1600"/>
              <a:t>、其他方向，待观察，后期有更新</a:t>
            </a:r>
            <a:r>
              <a:rPr lang="en-US" altLang="zh-CN" sz="1600"/>
              <a:t> </a:t>
            </a:r>
            <a:r>
              <a:rPr lang="zh-CN" altLang="en-US" sz="1600"/>
              <a:t>我们团队会监督提醒！【</a:t>
            </a:r>
            <a:r>
              <a:rPr lang="zh-CN" altLang="en-US" sz="1600" u="sng"/>
              <a:t>逢低吸纳</a:t>
            </a:r>
            <a:r>
              <a:rPr lang="zh-CN" altLang="en-US" sz="1600"/>
              <a:t>】</a:t>
            </a:r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——</a:t>
            </a:r>
            <a:r>
              <a:rPr lang="zh-CN" altLang="en-US" sz="1600"/>
              <a:t>以上内容来源于经传投资顾问</a:t>
            </a:r>
            <a:r>
              <a:rPr lang="en-US" altLang="zh-CN" sz="1600"/>
              <a:t>-</a:t>
            </a:r>
            <a:r>
              <a:rPr lang="zh-CN" altLang="en-US" sz="1600"/>
              <a:t>苏柏安，执业编号：</a:t>
            </a:r>
            <a:r>
              <a:rPr lang="en-US" altLang="zh-CN" sz="1600"/>
              <a:t>A1120619080002</a:t>
            </a:r>
            <a:r>
              <a:rPr lang="zh-CN" altLang="en-US" sz="1600"/>
              <a:t>，观点基于软件数据和逻辑分析，仅供参考，不构成买卖建议</a:t>
            </a:r>
            <a:endParaRPr lang="zh-CN" altLang="en-US" sz="1600"/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月末策略同频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龙头控盘主升浪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2369</Words>
  <Application>WPS 演示</Application>
  <PresentationFormat>宽屏</PresentationFormat>
  <Paragraphs>196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思源黑体 CN Heavy</vt:lpstr>
      <vt:lpstr>Arial Unicode MS</vt:lpstr>
      <vt:lpstr>Calibri</vt:lpstr>
      <vt:lpstr>Lucida Sans Unicode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1440</cp:revision>
  <dcterms:created xsi:type="dcterms:W3CDTF">2019-06-19T02:08:00Z</dcterms:created>
  <dcterms:modified xsi:type="dcterms:W3CDTF">2025-04-29T09:44:07Z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98B0645011BC43B0BFB9BFC8374894E3</vt:lpwstr>
  </property>
</Properties>
</file>