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7"/>
  </p:notesMasterIdLst>
  <p:handoutMasterIdLst>
    <p:handoutMasterId r:id="rId28"/>
  </p:handoutMasterIdLst>
  <p:sldIdLst>
    <p:sldId id="263" r:id="rId4"/>
    <p:sldId id="271" r:id="rId5"/>
    <p:sldId id="296" r:id="rId6"/>
    <p:sldId id="3425" r:id="rId7"/>
    <p:sldId id="4041" r:id="rId8"/>
    <p:sldId id="2169" r:id="rId9"/>
    <p:sldId id="4024" r:id="rId10"/>
    <p:sldId id="4033" r:id="rId11"/>
    <p:sldId id="4022" r:id="rId12"/>
    <p:sldId id="4040" r:id="rId13"/>
    <p:sldId id="1591" r:id="rId14"/>
    <p:sldId id="4038" r:id="rId15"/>
    <p:sldId id="4042" r:id="rId16"/>
    <p:sldId id="3657" r:id="rId17"/>
    <p:sldId id="3510" r:id="rId18"/>
    <p:sldId id="1932" r:id="rId19"/>
    <p:sldId id="3082" r:id="rId20"/>
    <p:sldId id="3565" r:id="rId21"/>
    <p:sldId id="615" r:id="rId22"/>
    <p:sldId id="2279" r:id="rId23"/>
    <p:sldId id="3690" r:id="rId24"/>
    <p:sldId id="3689" r:id="rId25"/>
    <p:sldId id="270" r:id="rId26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22E2"/>
    <a:srgbClr val="F315F3"/>
    <a:srgbClr val="23B253"/>
    <a:srgbClr val="0029DA"/>
    <a:srgbClr val="FFFFFF"/>
    <a:srgbClr val="D7000F"/>
    <a:srgbClr val="CF00B5"/>
    <a:srgbClr val="CB02CD"/>
    <a:srgbClr val="FFF6CD"/>
    <a:srgbClr val="FFF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98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gs" Target="tags/tag149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4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8.xml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41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2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44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image" Target="../media/image3.png"/><Relationship Id="rId3" Type="http://schemas.openxmlformats.org/officeDocument/2006/relationships/tags" Target="../tags/tag146.xml"/><Relationship Id="rId2" Type="http://schemas.openxmlformats.org/officeDocument/2006/relationships/image" Target="../media/image1.png"/><Relationship Id="rId1" Type="http://schemas.openxmlformats.org/officeDocument/2006/relationships/tags" Target="../tags/tag1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7875" y="0"/>
            <a:ext cx="84683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成熟期行业占优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87630" y="1007110"/>
            <a:ext cx="6867525" cy="519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180" y="1670050"/>
            <a:ext cx="4521835" cy="18478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7875" y="0"/>
            <a:ext cx="84683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红利股护盘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" y="835660"/>
            <a:ext cx="4643755" cy="5582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200" y="909955"/>
            <a:ext cx="6180455" cy="42398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9116695" y="23818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熊线上移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创新高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166350" y="39700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利润增长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125075" y="47142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控盘攀升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7875" y="0"/>
            <a:ext cx="84683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短期热点博弈（快递）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1042670"/>
            <a:ext cx="5577840" cy="4905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775" y="1205865"/>
            <a:ext cx="3275965" cy="45789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9175" y="2078990"/>
            <a:ext cx="3201035" cy="39992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背离构筑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狙击补涨形态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2025.4.6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6305" cy="69449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3720" y="768350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四月规避高标，磨底等待资金流入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内外影响，等待利空落地后的反弹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内需和红利资产更有防御属性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假期的消息面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848995"/>
            <a:ext cx="5297805" cy="30270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4089400"/>
            <a:ext cx="7289165" cy="15633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030" y="848995"/>
            <a:ext cx="6016625" cy="15360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030" y="2522855"/>
            <a:ext cx="6017260" cy="1428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678420" y="4598035"/>
            <a:ext cx="41567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内部：</a:t>
            </a:r>
            <a:r>
              <a:rPr lang="zh-CN" altLang="en-US"/>
              <a:t>业绩公布最强退市新规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外部：</a:t>
            </a:r>
            <a:r>
              <a:rPr lang="zh-CN" altLang="en-US"/>
              <a:t>特朗普高额关税全球股市调整。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防守：</a:t>
            </a:r>
            <a:r>
              <a:rPr lang="zh-CN" altLang="en-US"/>
              <a:t>内需</a:t>
            </a:r>
            <a:r>
              <a:rPr lang="en-US" altLang="zh-CN"/>
              <a:t>+</a:t>
            </a:r>
            <a:r>
              <a:rPr lang="zh-CN" altLang="en-US"/>
              <a:t>红利股（衣食住行）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1548130" y="1073785"/>
            <a:ext cx="2723515" cy="125031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右箭头 1"/>
          <p:cNvSpPr/>
          <p:nvPr/>
        </p:nvSpPr>
        <p:spPr>
          <a:xfrm rot="6720000">
            <a:off x="-136525" y="3328670"/>
            <a:ext cx="2609215" cy="1905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1751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①高控盘股补跌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②补涨股轮动加快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③分时喇叭口频繁出现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10" y="837565"/>
            <a:ext cx="10544810" cy="57124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历年四月获利盘回吐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21835" y="1217295"/>
            <a:ext cx="406400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历年四月存在</a:t>
            </a:r>
            <a:r>
              <a:rPr lang="zh-CN" altLang="en-US">
                <a:solidFill>
                  <a:srgbClr val="3422E2"/>
                </a:solidFill>
                <a:highlight>
                  <a:srgbClr val="FFFF00"/>
                </a:highlight>
              </a:rPr>
              <a:t>调整浪</a:t>
            </a:r>
            <a:endParaRPr lang="zh-CN" altLang="en-US">
              <a:highlight>
                <a:srgbClr val="FFFF00"/>
              </a:highlight>
            </a:endParaRPr>
          </a:p>
          <a:p>
            <a:pPr algn="ctr"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注意高标个股的释放</a:t>
            </a:r>
            <a:endParaRPr lang="zh-CN" altLang="en-US">
              <a:highlight>
                <a:srgbClr val="FFFF00"/>
              </a:highlight>
            </a:endParaRPr>
          </a:p>
          <a:p>
            <a:pPr algn="ctr"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（在</a:t>
            </a:r>
            <a:r>
              <a:rPr lang="en-US" altLang="zh-CN">
                <a:highlight>
                  <a:srgbClr val="FFFF00"/>
                </a:highlight>
              </a:rPr>
              <a:t>60</a:t>
            </a:r>
            <a:r>
              <a:rPr lang="zh-CN" altLang="en-US">
                <a:highlight>
                  <a:srgbClr val="FFFF00"/>
                </a:highlight>
              </a:rPr>
              <a:t>日线上有一定涨幅）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96160" y="4514215"/>
            <a:ext cx="306387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1400">
                <a:highlight>
                  <a:srgbClr val="FFFF00"/>
                </a:highlight>
              </a:rPr>
              <a:t>①</a:t>
            </a:r>
            <a:r>
              <a:rPr lang="en-US" altLang="zh-CN" sz="1400">
                <a:highlight>
                  <a:srgbClr val="FFFF00"/>
                </a:highlight>
              </a:rPr>
              <a:t>2024</a:t>
            </a:r>
            <a:r>
              <a:rPr lang="zh-CN" altLang="en-US" sz="1400">
                <a:highlight>
                  <a:srgbClr val="FFFF00"/>
                </a:highlight>
              </a:rPr>
              <a:t>年</a:t>
            </a:r>
            <a:r>
              <a:rPr lang="en-US" altLang="zh-CN" sz="1400">
                <a:highlight>
                  <a:srgbClr val="FFFF00"/>
                </a:highlight>
              </a:rPr>
              <a:t>4</a:t>
            </a:r>
            <a:r>
              <a:rPr lang="zh-CN" altLang="en-US" sz="1400">
                <a:highlight>
                  <a:srgbClr val="FFFF00"/>
                </a:highlight>
              </a:rPr>
              <a:t>月</a:t>
            </a:r>
            <a:r>
              <a:rPr lang="en-US" altLang="zh-CN" sz="1400">
                <a:highlight>
                  <a:srgbClr val="FFFF00"/>
                </a:highlight>
              </a:rPr>
              <a:t>12</a:t>
            </a:r>
            <a:r>
              <a:rPr lang="zh-CN" altLang="en-US" sz="1400">
                <a:highlight>
                  <a:srgbClr val="FFFF00"/>
                </a:highlight>
              </a:rPr>
              <a:t>日</a:t>
            </a:r>
            <a:r>
              <a:rPr lang="en-US" altLang="zh-CN" sz="1400">
                <a:highlight>
                  <a:srgbClr val="FFFF00"/>
                </a:highlight>
              </a:rPr>
              <a:t>‌</a:t>
            </a:r>
            <a:r>
              <a:rPr lang="zh-CN" altLang="en-US" sz="1400">
                <a:highlight>
                  <a:srgbClr val="FFFF00"/>
                </a:highlight>
              </a:rPr>
              <a:t>。中国证监会发布了《关于严格执行退市制度的意见》，进一步严格了强制退市标准，业界称之为</a:t>
            </a:r>
            <a:r>
              <a:rPr lang="en-US" altLang="zh-CN" sz="1400">
                <a:highlight>
                  <a:srgbClr val="FFFF00"/>
                </a:highlight>
              </a:rPr>
              <a:t>“</a:t>
            </a:r>
            <a:r>
              <a:rPr lang="zh-CN" altLang="en-US" sz="1400">
                <a:solidFill>
                  <a:srgbClr val="3422E2"/>
                </a:solidFill>
                <a:highlight>
                  <a:srgbClr val="FFFF00"/>
                </a:highlight>
              </a:rPr>
              <a:t>史上最严退市新规</a:t>
            </a:r>
            <a:r>
              <a:rPr lang="en-US" altLang="zh-CN" sz="1400">
                <a:highlight>
                  <a:srgbClr val="FFFF00"/>
                </a:highlight>
              </a:rPr>
              <a:t>”</a:t>
            </a:r>
            <a:r>
              <a:rPr lang="zh-CN" altLang="en-US" sz="1400">
                <a:highlight>
                  <a:srgbClr val="FFFF00"/>
                </a:highlight>
              </a:rPr>
              <a:t>。</a:t>
            </a:r>
            <a:endParaRPr lang="zh-CN" altLang="en-US" sz="1400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大盘的调整浪释放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747125" y="1538605"/>
            <a:ext cx="3296285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r>
              <a:rPr lang="zh-CN" altLang="en-US" b="1">
                <a:solidFill>
                  <a:srgbClr val="F315F3"/>
                </a:solidFill>
              </a:rPr>
              <a:t>两个关键点：</a:t>
            </a:r>
            <a:endParaRPr lang="zh-CN" altLang="en-US" b="1">
              <a:solidFill>
                <a:srgbClr val="F315F3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/>
              <a:t>①资金</a:t>
            </a:r>
            <a:r>
              <a:rPr lang="zh-CN" altLang="en-US">
                <a:solidFill>
                  <a:srgbClr val="FF0000"/>
                </a:solidFill>
              </a:rPr>
              <a:t>翻红</a:t>
            </a:r>
            <a:r>
              <a:rPr lang="zh-CN" altLang="en-US"/>
              <a:t>（解除背离）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zh-CN" altLang="en-US"/>
              <a:t>②跌到</a:t>
            </a:r>
            <a:r>
              <a:rPr lang="zh-CN" altLang="en-US">
                <a:solidFill>
                  <a:srgbClr val="00B050"/>
                </a:solidFill>
              </a:rPr>
              <a:t>熊线</a:t>
            </a:r>
            <a:r>
              <a:rPr lang="zh-CN" altLang="en-US"/>
              <a:t>（释放背离）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" y="996315"/>
            <a:ext cx="8042275" cy="51943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7875" y="0"/>
            <a:ext cx="84683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一季度板块历史胜率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t="5587"/>
          <a:stretch>
            <a:fillRect/>
          </a:stretch>
        </p:blipFill>
        <p:spPr>
          <a:xfrm>
            <a:off x="341630" y="988695"/>
            <a:ext cx="5114925" cy="944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30" y="2016760"/>
            <a:ext cx="5114925" cy="1104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l="1229"/>
          <a:stretch>
            <a:fillRect/>
          </a:stretch>
        </p:blipFill>
        <p:spPr>
          <a:xfrm>
            <a:off x="341630" y="3205480"/>
            <a:ext cx="5114925" cy="1143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椭圆 10"/>
          <p:cNvSpPr/>
          <p:nvPr/>
        </p:nvSpPr>
        <p:spPr>
          <a:xfrm>
            <a:off x="4176395" y="920115"/>
            <a:ext cx="468630" cy="322580"/>
          </a:xfrm>
          <a:prstGeom prst="ellipse">
            <a:avLst/>
          </a:prstGeom>
          <a:solidFill>
            <a:srgbClr val="FF0000">
              <a:alpha val="28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172585" y="2003425"/>
            <a:ext cx="472440" cy="196850"/>
          </a:xfrm>
          <a:prstGeom prst="ellipse">
            <a:avLst/>
          </a:prstGeom>
          <a:solidFill>
            <a:srgbClr val="FF0000">
              <a:alpha val="28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4176395" y="3171825"/>
            <a:ext cx="468630" cy="272415"/>
          </a:xfrm>
          <a:prstGeom prst="ellipse">
            <a:avLst/>
          </a:prstGeom>
          <a:solidFill>
            <a:srgbClr val="FF0000">
              <a:alpha val="28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421765" y="5772150"/>
            <a:ext cx="90309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四月只有三个板块过去五年胜率大于</a:t>
            </a:r>
            <a:r>
              <a:rPr lang="en-US" altLang="zh-CN"/>
              <a:t>70%</a:t>
            </a:r>
            <a:r>
              <a:rPr lang="zh-CN" altLang="en-US"/>
              <a:t>，其他的大多数以调整为主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（家电、酒、药）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r>
              <a:rPr lang="zh-CN" altLang="en-US">
                <a:solidFill>
                  <a:srgbClr val="FF0000"/>
                </a:solidFill>
              </a:rPr>
              <a:t>防御性板块，题材类胜率较低，警惕高标补跌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业绩风险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t="5607"/>
          <a:stretch>
            <a:fillRect/>
          </a:stretch>
        </p:blipFill>
        <p:spPr>
          <a:xfrm>
            <a:off x="341630" y="4415790"/>
            <a:ext cx="5114925" cy="1101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椭圆 19"/>
          <p:cNvSpPr/>
          <p:nvPr/>
        </p:nvSpPr>
        <p:spPr>
          <a:xfrm>
            <a:off x="4176395" y="4350385"/>
            <a:ext cx="468630" cy="272415"/>
          </a:xfrm>
          <a:prstGeom prst="ellipse">
            <a:avLst/>
          </a:prstGeom>
          <a:solidFill>
            <a:srgbClr val="FF0000">
              <a:alpha val="28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0495" y="795655"/>
            <a:ext cx="4472305" cy="21285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5850" y="2615565"/>
            <a:ext cx="3007995" cy="2612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1185" y="2615565"/>
            <a:ext cx="2820035" cy="26130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9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904</Words>
  <Application>WPS 演示</Application>
  <PresentationFormat>宽屏</PresentationFormat>
  <Paragraphs>135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罗雪奎</cp:lastModifiedBy>
  <cp:revision>884</cp:revision>
  <dcterms:created xsi:type="dcterms:W3CDTF">2019-06-19T02:08:00Z</dcterms:created>
  <dcterms:modified xsi:type="dcterms:W3CDTF">2025-04-06T08:19:08Z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67F8E99CA25843CDBAFD0150A9FB820A</vt:lpwstr>
  </property>
</Properties>
</file>