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893" r:id="rId8"/>
    <p:sldId id="1879" r:id="rId9"/>
    <p:sldId id="1883" r:id="rId10"/>
    <p:sldId id="607" r:id="rId11"/>
    <p:sldId id="1501" r:id="rId12"/>
    <p:sldId id="1887" r:id="rId13"/>
    <p:sldId id="1895" r:id="rId14"/>
    <p:sldId id="1888" r:id="rId15"/>
    <p:sldId id="1889" r:id="rId16"/>
    <p:sldId id="1748" r:id="rId17"/>
    <p:sldId id="1880" r:id="rId18"/>
    <p:sldId id="1896" r:id="rId19"/>
    <p:sldId id="1897" r:id="rId20"/>
    <p:sldId id="1616" r:id="rId21"/>
    <p:sldId id="1747" r:id="rId22"/>
    <p:sldId id="1749" r:id="rId23"/>
    <p:sldId id="1876" r:id="rId24"/>
    <p:sldId id="614" r:id="rId25"/>
    <p:sldId id="615" r:id="rId26"/>
    <p:sldId id="635" r:id="rId27"/>
    <p:sldId id="616" r:id="rId28"/>
    <p:sldId id="1696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1" userDrawn="1">
          <p15:clr>
            <a:srgbClr val="A4A3A4"/>
          </p15:clr>
        </p15:guide>
        <p15:guide id="2" pos="3883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1"/>
        <p:guide pos="3883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8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2.png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64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63.xml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5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2.xml"/><Relationship Id="rId6" Type="http://schemas.openxmlformats.org/officeDocument/2006/relationships/image" Target="../media/image39.png"/><Relationship Id="rId5" Type="http://schemas.openxmlformats.org/officeDocument/2006/relationships/tags" Target="../tags/tag71.xml"/><Relationship Id="rId4" Type="http://schemas.openxmlformats.org/officeDocument/2006/relationships/image" Target="../media/image38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77.xml"/><Relationship Id="rId7" Type="http://schemas.openxmlformats.org/officeDocument/2006/relationships/image" Target="../media/image42.png"/><Relationship Id="rId6" Type="http://schemas.openxmlformats.org/officeDocument/2006/relationships/tags" Target="../tags/tag76.xml"/><Relationship Id="rId5" Type="http://schemas.openxmlformats.org/officeDocument/2006/relationships/image" Target="../media/image41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8.xml"/><Relationship Id="rId1" Type="http://schemas.openxmlformats.org/officeDocument/2006/relationships/tags" Target="../tags/tag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黄金坑，跟主线①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630" y="799465"/>
            <a:ext cx="9904095" cy="5734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底部看海洋，扭转有趋势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98040" y="5833110"/>
            <a:ext cx="79952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最近股价错杀结合海洋状态低位金叉，寻找中期底部区域的机会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圆弧底是底部启动的特征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98040" y="5532120"/>
            <a:ext cx="799528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一种是，连续阴线下杀足够狠，空间大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最近股价错杀跌回到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60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日、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120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日附近观察支撑企稳，寻找中期底部区域的机会。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060" y="799465"/>
            <a:ext cx="9844405" cy="5704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098040" y="5833110"/>
            <a:ext cx="79952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底部启动，圆弧底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资金红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结合滚动净利润保持向上增加，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寻找中期底部区域的机会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7275" y="92710"/>
            <a:ext cx="791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一年做好一只优质股（挖坑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修复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新高）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799465"/>
            <a:ext cx="10513060" cy="5694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092960" y="19526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年</a:t>
            </a:r>
            <a:r>
              <a:rPr lang="en-US" altLang="zh-CN">
                <a:highlight>
                  <a:srgbClr val="FFFF00"/>
                </a:highlight>
              </a:rPr>
              <a:t>9</a:t>
            </a:r>
            <a:r>
              <a:rPr lang="zh-CN" altLang="en-US">
                <a:highlight>
                  <a:srgbClr val="FFFF00"/>
                </a:highlight>
              </a:rPr>
              <a:t>月点评至今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0855" y="5723255"/>
            <a:ext cx="7364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用上滚动净利润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海洋底部选黄金坑，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月份披露业绩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现在这种行情不学习不使用，是等啥时候，早用永远比晚用好！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7275" y="92710"/>
            <a:ext cx="791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双红战法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370" y="775335"/>
            <a:ext cx="996251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49730" y="10604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二、趋势类强者恒强（涨停回踩）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0" y="856615"/>
            <a:ext cx="8757285" cy="5594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95" y="799465"/>
            <a:ext cx="9945370" cy="5725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强势股节奏买阴卖阳</a:t>
            </a:r>
            <a:endParaRPr 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51890" y="5996940"/>
            <a:ext cx="9567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短线买阴卖阳，注意涨停突破后，且股价保持在熊线之上，学习练手仓的，盘中不宜过分追高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业绩主线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+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黄金坑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5191760"/>
            <a:ext cx="2219325" cy="1009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这笔钱你是想怎么规划的？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68705" y="1303655"/>
            <a:ext cx="4036060" cy="2467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36920" y="2553335"/>
            <a:ext cx="5944235" cy="28613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/>
              <a:t>来复盘一下，同样一只基金</a:t>
            </a:r>
            <a:endParaRPr lang="zh-CN" altLang="en-US" b="1"/>
          </a:p>
          <a:p>
            <a:r>
              <a:rPr lang="zh-CN" altLang="en-US" b="1"/>
              <a:t>不同的人持有，感受完全不一样：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>
                <a:highlight>
                  <a:srgbClr val="FFFF00"/>
                </a:highlight>
              </a:rPr>
              <a:t>用</a:t>
            </a:r>
            <a:r>
              <a:rPr lang="en-US" altLang="zh-CN" b="1">
                <a:highlight>
                  <a:srgbClr val="FFFF00"/>
                </a:highlight>
              </a:rPr>
              <a:t>1-2</a:t>
            </a:r>
            <a:r>
              <a:rPr lang="zh-CN" altLang="en-US" b="1">
                <a:highlight>
                  <a:srgbClr val="FFFF00"/>
                </a:highlight>
              </a:rPr>
              <a:t>年不用的闲钱，跌了反而觉得是机会。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用</a:t>
            </a:r>
            <a:r>
              <a:rPr lang="en-US" altLang="zh-CN" b="1"/>
              <a:t>1-2</a:t>
            </a:r>
            <a:r>
              <a:rPr lang="zh-CN" altLang="en-US" b="1"/>
              <a:t>个月要用的钱，跌了就会特别焦虑。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多人问到，是不是基金也迎来了低位增仓机会。</a:t>
            </a:r>
            <a:endParaRPr lang="zh-CN" altLang="en-US" b="1"/>
          </a:p>
          <a:p>
            <a:r>
              <a:rPr lang="zh-CN" altLang="en-US" b="1"/>
              <a:t>中长期</a:t>
            </a:r>
            <a:r>
              <a:rPr lang="en-US" altLang="zh-CN" b="1"/>
              <a:t> </a:t>
            </a:r>
            <a:r>
              <a:rPr lang="zh-CN" altLang="en-US" b="1"/>
              <a:t>不知道选啥的</a:t>
            </a:r>
            <a:r>
              <a:rPr lang="en-US" altLang="zh-CN" b="1"/>
              <a:t> </a:t>
            </a:r>
            <a:r>
              <a:rPr lang="zh-CN" altLang="en-US" b="1"/>
              <a:t>进攻型【明亚</a:t>
            </a:r>
            <a:r>
              <a:rPr lang="en-US" altLang="zh-CN" b="1"/>
              <a:t>1000</a:t>
            </a:r>
            <a:r>
              <a:rPr lang="zh-CN" altLang="en-US" b="1"/>
              <a:t>指数】，</a:t>
            </a:r>
            <a:endParaRPr lang="zh-CN" altLang="en-US" b="1"/>
          </a:p>
          <a:p>
            <a:r>
              <a:rPr lang="zh-CN" altLang="en-US" b="1"/>
              <a:t>健型红利【百嘉】，或固收</a:t>
            </a:r>
            <a:r>
              <a:rPr lang="en-US" altLang="zh-CN" b="1"/>
              <a:t>+</a:t>
            </a:r>
            <a:r>
              <a:rPr lang="zh-CN" altLang="en-US" b="1"/>
              <a:t>【创金合信】！</a:t>
            </a:r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" y="3879850"/>
            <a:ext cx="2657475" cy="828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45" y="4708525"/>
            <a:ext cx="2331085" cy="8807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25" y="3995420"/>
            <a:ext cx="1666875" cy="1295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375" y="5365750"/>
            <a:ext cx="1857375" cy="8858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0755" y="1533525"/>
            <a:ext cx="6151245" cy="3792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222375"/>
            <a:ext cx="5887085" cy="4413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75"/>
            <a:ext cx="3109595" cy="3772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1260" y="78740"/>
            <a:ext cx="76161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</a:rPr>
              <a:t>真正大级别的行情，还在后面！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65" y="4443730"/>
            <a:ext cx="1925320" cy="20300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77150" y="573341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操作稳、心态稳、仓位稳、节奏稳</a:t>
            </a:r>
            <a:endParaRPr lang="zh-CN" altLang="en-US" sz="2000"/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>
                <a:solidFill>
                  <a:schemeClr val="bg2"/>
                </a:solidFill>
              </a:rPr>
              <a:t>买在无人问津时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4550" y="1926590"/>
            <a:ext cx="6156325" cy="3727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0050" y="994410"/>
            <a:ext cx="542607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1</a:t>
            </a:r>
            <a:r>
              <a:rPr lang="zh-CN" altLang="en-US"/>
              <a:t>日，特朗普的演讲，简单讲就是赢麻了，快结束了，未来再打几天是为了更好的谈判和体面收尾。和我们判断的一致。特朗普后院失火，国内反战，支持率下降，不可能持久战。预计未来几天将是最后的疯狂，强弩之末，挽回颜面。</a:t>
            </a:r>
            <a:endParaRPr lang="zh-CN" altLang="en-US"/>
          </a:p>
          <a:p>
            <a:r>
              <a:rPr lang="zh-CN" u="sng"/>
              <a:t>再坚持就是胜利，千金难买牛回头！</a:t>
            </a:r>
            <a:endParaRPr lang="zh-CN" u="sng"/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调整是机会</a:t>
            </a:r>
            <a:r>
              <a:rPr lang="zh-CN" altLang="en-US"/>
              <a:t>，美伊冲突是暂时性冲击，类似去年的关税战，未来会降温，</a:t>
            </a:r>
            <a:r>
              <a:rPr lang="en-US" altLang="zh-CN"/>
              <a:t>TACO</a:t>
            </a:r>
            <a:r>
              <a:rPr lang="zh-CN" altLang="en-US"/>
              <a:t>交易继续有效</a:t>
            </a:r>
            <a:r>
              <a:rPr lang="en-US" altLang="zh-CN"/>
              <a:t>”</a:t>
            </a:r>
            <a:r>
              <a:rPr lang="zh-CN" altLang="en-US"/>
              <a:t>。这一预测正在验证。</a:t>
            </a:r>
            <a:endParaRPr lang="en-US" altLang="zh-CN"/>
          </a:p>
          <a:p>
            <a:r>
              <a:rPr lang="zh-CN" altLang="en-US"/>
              <a:t>去年</a:t>
            </a:r>
            <a:r>
              <a:rPr lang="en-US" altLang="zh-CN"/>
              <a:t>4</a:t>
            </a:r>
            <a:r>
              <a:rPr lang="zh-CN" altLang="en-US"/>
              <a:t>月、</a:t>
            </a:r>
            <a:r>
              <a:rPr lang="en-US" altLang="zh-CN"/>
              <a:t>10</a:t>
            </a:r>
            <a:r>
              <a:rPr lang="zh-CN" altLang="en-US"/>
              <a:t>月因为关税战导致市场调整，</a:t>
            </a:r>
            <a:r>
              <a:rPr lang="zh-CN" altLang="en-US" b="1">
                <a:solidFill>
                  <a:srgbClr val="FF0000"/>
                </a:solidFill>
              </a:rPr>
              <a:t>老师在陪跑营持续给大家打气</a:t>
            </a:r>
            <a:r>
              <a:rPr lang="zh-CN" altLang="en-US"/>
              <a:t>，后来均创新高。关键时候，抗住压力，看清底牌，</a:t>
            </a:r>
            <a:r>
              <a:rPr lang="en-US" altLang="zh-CN"/>
              <a:t> </a:t>
            </a:r>
            <a:r>
              <a:rPr lang="zh-CN" altLang="en-US" u="sng"/>
              <a:t>买在无人问津时</a:t>
            </a:r>
            <a:r>
              <a:rPr lang="zh-CN" altLang="en-US"/>
              <a:t>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认为未来战争走向降温，油价是</a:t>
            </a:r>
            <a:r>
              <a:rPr lang="en-US" altLang="zh-CN"/>
              <a:t>“</a:t>
            </a:r>
            <a:r>
              <a:rPr lang="zh-CN" altLang="en-US"/>
              <a:t>命门</a:t>
            </a:r>
            <a:r>
              <a:rPr lang="en-US" altLang="zh-CN"/>
              <a:t>”</a:t>
            </a:r>
            <a:r>
              <a:rPr lang="zh-CN" altLang="en-US"/>
              <a:t>，</a:t>
            </a:r>
            <a:r>
              <a:rPr lang="en-US" altLang="zh-CN"/>
              <a:t>11</a:t>
            </a:r>
            <a:r>
              <a:rPr lang="zh-CN" altLang="en-US"/>
              <a:t>月中期选举临近，倒计时决定了要尽快降温油价，否则会导致美股、美国经济大跌，国内因通胀而大规模反战。</a:t>
            </a:r>
            <a:r>
              <a:rPr lang="en-US" altLang="zh-CN"/>
              <a:t> </a:t>
            </a:r>
            <a:r>
              <a:rPr lang="zh-CN" altLang="en-US"/>
              <a:t>降温油价也符合特朗普商人思维、利益优先和</a:t>
            </a:r>
            <a:r>
              <a:rPr lang="en-US" altLang="zh-CN"/>
              <a:t>TACO</a:t>
            </a:r>
            <a:r>
              <a:rPr lang="zh-CN" altLang="en-US"/>
              <a:t>的一贯行为模式。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268210" y="10502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战火终将落幕！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22390" y="5746750"/>
            <a:ext cx="5435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rgbClr val="FF0000"/>
                </a:solidFill>
              </a:rPr>
              <a:t>TACO</a:t>
            </a:r>
            <a:r>
              <a:rPr lang="zh-CN" altLang="en-US" sz="1400" b="1">
                <a:solidFill>
                  <a:srgbClr val="FF0000"/>
                </a:solidFill>
              </a:rPr>
              <a:t>指（特朗普总爱临阵退缩）经常极端政策释放市场恐慌时，投资者逆向买入，等政策暂缓软化后，市场反弹时获利了结。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一年中最好的中线机会是现在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819785"/>
            <a:ext cx="10677525" cy="5696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bg2"/>
                </a:solidFill>
                <a:sym typeface="+mn-ea"/>
              </a:rPr>
              <a:t>一定要坚信，阳光在前方</a:t>
            </a:r>
            <a:endParaRPr lang="zh-CN" altLang="en-US" sz="3600">
              <a:solidFill>
                <a:schemeClr val="bg2"/>
              </a:solidFill>
            </a:endParaRPr>
          </a:p>
          <a:p>
            <a:pPr lvl="0" algn="ctr">
              <a:buClrTx/>
              <a:buSzTx/>
              <a:buFontTx/>
            </a:pPr>
            <a:endParaRPr lang="zh-CN" altLang="en-US" sz="3600" spc="-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53080" y="2027555"/>
            <a:ext cx="6366510" cy="34150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/>
              <a:t>再细想想，不在低迷的时候布局，还来恐慌，而且在国家意愿下支撑的慢牛的趋势下，不去找相对低点，难不成，等过多半年，一年，涨上去了，所有标的又全在高位的时候，继续去到处问，可以买什么？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、仓位的问题（</a:t>
            </a:r>
            <a:r>
              <a:rPr lang="en-US" altLang="zh-CN"/>
              <a:t>3</a:t>
            </a:r>
            <a:r>
              <a:rPr lang="zh-CN" altLang="en-US"/>
              <a:t>层左右，最多不超</a:t>
            </a:r>
            <a:r>
              <a:rPr lang="en-US" altLang="zh-CN"/>
              <a:t>5</a:t>
            </a:r>
            <a:r>
              <a:rPr lang="zh-CN" altLang="en-US"/>
              <a:t>。</a:t>
            </a:r>
            <a:r>
              <a:rPr lang="en-US" altLang="zh-CN"/>
              <a:t> </a:t>
            </a:r>
            <a:r>
              <a:rPr lang="zh-CN" altLang="en-US"/>
              <a:t>不满仓！）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、短线买阴卖阳，冲高小赚不贪，练手仓，卖飞不可惜！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、中线持有的不能着急，低位波动有回撤是正常，但不能看今天涨就去追这个，明天哪个涨就追那个</a:t>
            </a:r>
            <a:r>
              <a:rPr lang="en-US" altLang="zh-CN"/>
              <a:t> </a:t>
            </a:r>
            <a:r>
              <a:rPr lang="zh-CN" altLang="en-US"/>
              <a:t>！（业绩类</a:t>
            </a:r>
            <a:r>
              <a:rPr lang="en-US" altLang="zh-CN"/>
              <a:t>+</a:t>
            </a:r>
            <a:r>
              <a:rPr lang="zh-CN" altLang="en-US"/>
              <a:t>黄金坑）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业绩主线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+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黄金坑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  <a:sym typeface="+mn-ea"/>
              </a:rPr>
              <a:t>一、4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月优选业绩类（黄金坑修复）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335" y="873125"/>
            <a:ext cx="9127490" cy="5546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4899660" y="36937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混沌的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月，可能是最好的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2041</Words>
  <Application>WPS 演示</Application>
  <PresentationFormat>宽屏</PresentationFormat>
  <Paragraphs>140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Segoe Print</vt:lpstr>
      <vt:lpstr>Arial Unicode MS</vt:lpstr>
      <vt:lpstr>Calibri</vt:lpstr>
      <vt:lpstr>思源黑体 CN Heavy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2121</cp:revision>
  <dcterms:created xsi:type="dcterms:W3CDTF">2019-06-19T02:08:00Z</dcterms:created>
  <dcterms:modified xsi:type="dcterms:W3CDTF">2026-04-07T11:21:24Z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