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media/image24.svg" ContentType="image/svg+xml"/>
  <Override PartName="/ppt/media/image26.svg" ContentType="image/svg+xml"/>
  <Override PartName="/ppt/media/image28.svg" ContentType="image/svg+xml"/>
  <Override PartName="/ppt/media/image30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4" r:id="rId3"/>
  </p:sldMasterIdLst>
  <p:notesMasterIdLst>
    <p:notesMasterId r:id="rId26"/>
  </p:notesMasterIdLst>
  <p:handoutMasterIdLst>
    <p:handoutMasterId r:id="rId27"/>
  </p:handoutMasterIdLst>
  <p:sldIdLst>
    <p:sldId id="307" r:id="rId4"/>
    <p:sldId id="1027" r:id="rId5"/>
    <p:sldId id="1041" r:id="rId6"/>
    <p:sldId id="1046" r:id="rId7"/>
    <p:sldId id="1050" r:id="rId8"/>
    <p:sldId id="1054" r:id="rId9"/>
    <p:sldId id="1023" r:id="rId10"/>
    <p:sldId id="1066" r:id="rId11"/>
    <p:sldId id="1067" r:id="rId12"/>
    <p:sldId id="1068" r:id="rId13"/>
    <p:sldId id="1044" r:id="rId14"/>
    <p:sldId id="1069" r:id="rId15"/>
    <p:sldId id="1070" r:id="rId16"/>
    <p:sldId id="1051" r:id="rId17"/>
    <p:sldId id="1061" r:id="rId18"/>
    <p:sldId id="1071" r:id="rId19"/>
    <p:sldId id="1055" r:id="rId20"/>
    <p:sldId id="1035" r:id="rId21"/>
    <p:sldId id="1037" r:id="rId22"/>
    <p:sldId id="1072" r:id="rId23"/>
    <p:sldId id="1073" r:id="rId24"/>
    <p:sldId id="503" r:id="rId25"/>
  </p:sldIdLst>
  <p:sldSz cx="12192000" cy="6858000"/>
  <p:notesSz cx="6858000" cy="9144000"/>
  <p:embeddedFontLst>
    <p:embeddedFont>
      <p:font typeface="微软雅黑" panose="020B0503020204020204" pitchFamily="34" charset="-122"/>
      <p:regular r:id="rId32"/>
    </p:embeddedFont>
    <p:embeddedFont>
      <p:font typeface="方正宝黑体 简 Light" panose="02000400000000000000" charset="-122"/>
      <p:regular r:id="rId33"/>
    </p:embeddedFont>
    <p:embeddedFont>
      <p:font typeface="黑体" panose="02010609060101010101" charset="-122"/>
      <p:regular r:id="rId34"/>
    </p:embeddedFont>
    <p:embeddedFont>
      <p:font typeface="Calibri" panose="020F0502020204030204" charset="0"/>
      <p:regular r:id="rId35"/>
      <p:bold r:id="rId36"/>
      <p:italic r:id="rId37"/>
      <p:boldItalic r:id="rId38"/>
    </p:embeddedFont>
  </p:embeddedFontLst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77" userDrawn="1">
          <p15:clr>
            <a:srgbClr val="A4A3A4"/>
          </p15:clr>
        </p15:guide>
        <p15:guide id="2" pos="377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241789"/>
    <a:srgbClr val="210BB8"/>
    <a:srgbClr val="D9D9D9"/>
    <a:srgbClr val="742F01"/>
    <a:srgbClr val="4A4A4A"/>
    <a:srgbClr val="FFFEEB"/>
    <a:srgbClr val="FFF4A3"/>
    <a:srgbClr val="7C0000"/>
    <a:srgbClr val="7E0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77"/>
        <p:guide pos="377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9" Type="http://schemas.openxmlformats.org/officeDocument/2006/relationships/tags" Target="tags/tag167.xml"/><Relationship Id="rId38" Type="http://schemas.openxmlformats.org/officeDocument/2006/relationships/font" Target="fonts/font7.fntdata"/><Relationship Id="rId37" Type="http://schemas.openxmlformats.org/officeDocument/2006/relationships/font" Target="fonts/font6.fntdata"/><Relationship Id="rId36" Type="http://schemas.openxmlformats.org/officeDocument/2006/relationships/font" Target="fonts/font5.fntdata"/><Relationship Id="rId35" Type="http://schemas.openxmlformats.org/officeDocument/2006/relationships/font" Target="fonts/font4.fntdata"/><Relationship Id="rId34" Type="http://schemas.openxmlformats.org/officeDocument/2006/relationships/font" Target="fonts/font3.fntdata"/><Relationship Id="rId33" Type="http://schemas.openxmlformats.org/officeDocument/2006/relationships/font" Target="fonts/font2.fntdata"/><Relationship Id="rId32" Type="http://schemas.openxmlformats.org/officeDocument/2006/relationships/font" Target="fonts/font1.fntdata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handoutMaster" Target="handoutMasters/handoutMaster1.xml"/><Relationship Id="rId26" Type="http://schemas.openxmlformats.org/officeDocument/2006/relationships/notesMaster" Target="notesMasters/notesMaster1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1.png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tags" Target="../tags/tag2.xml"/><Relationship Id="rId3" Type="http://schemas.openxmlformats.org/officeDocument/2006/relationships/image" Target="../media/image3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tags" Target="../tags/tag4.xml"/><Relationship Id="rId3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7" Type="http://schemas.openxmlformats.org/officeDocument/2006/relationships/image" Target="../media/image1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7" Type="http://schemas.openxmlformats.org/officeDocument/2006/relationships/image" Target="../media/image1.png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tags" Target="../tags/tag18.xml"/><Relationship Id="rId3" Type="http://schemas.openxmlformats.org/officeDocument/2006/relationships/image" Target="../media/image3.png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4" name="图片 3" descr="//192.168.10.86/素材/营销策划/7.课程/炒股进阶班课程项目/2024年/2024年6月/1920_1080.png1920_108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经传多赢01-白色(1)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5570" y="200025"/>
            <a:ext cx="1554480" cy="349885"/>
          </a:xfrm>
          <a:prstGeom prst="rect">
            <a:avLst/>
          </a:prstGeom>
        </p:spPr>
      </p:pic>
      <p:cxnSp>
        <p:nvCxnSpPr>
          <p:cNvPr id="6" name="直接连接符 5"/>
          <p:cNvCxnSpPr/>
          <p:nvPr userDrawn="1">
            <p:custDataLst>
              <p:tags r:id="rId4"/>
            </p:custDataLst>
          </p:nvPr>
        </p:nvCxnSpPr>
        <p:spPr>
          <a:xfrm flipV="1">
            <a:off x="1581150" y="630555"/>
            <a:ext cx="8630920" cy="13335"/>
          </a:xfrm>
          <a:prstGeom prst="line">
            <a:avLst/>
          </a:prstGeom>
          <a:ln w="12700" cmpd="sng">
            <a:gradFill flip="none" rotWithShape="1">
              <a:gsLst>
                <a:gs pos="0">
                  <a:srgbClr val="FFFEEB">
                    <a:lumMod val="42000"/>
                    <a:lumOff val="58000"/>
                  </a:srgbClr>
                </a:gs>
                <a:gs pos="100000">
                  <a:srgbClr val="FFFF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0" y="657987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经传多赢资深投顾 :刘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涛丨执业编号:A1120619060024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风险提示:观点基于软件数据和理论模型分析，仅供参考，不构成买卖建议，股市有风险，投资需谨慎！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方正宝黑体 简 Light" panose="02000400000000000000" charset="-122"/>
              <a:ea typeface="方正宝黑体 简 Light" panose="02000400000000000000" charset="-122"/>
              <a:cs typeface="方正宝黑体 简 Light" panose="02000400000000000000" charset="-122"/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</a:t>
            </a:r>
            <a:r>
              <a:rPr lang="zh-CN" alt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刘涛丨执业编号：</a:t>
            </a:r>
            <a:r>
              <a:rPr lang="en-US" altLang="zh-CN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pitchFamily="34" charset="-122"/>
                <a:sym typeface="+mn-ea"/>
              </a:rPr>
              <a:t> A1120619060024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  </a:t>
            </a:r>
            <a:r>
              <a:rPr lang="zh-CN" alt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b="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pitchFamily="34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经传多赢01-白色(1)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5570" y="200025"/>
            <a:ext cx="1554480" cy="349885"/>
          </a:xfrm>
          <a:prstGeom prst="rect">
            <a:avLst/>
          </a:prstGeom>
        </p:spPr>
      </p:pic>
      <p:sp>
        <p:nvSpPr>
          <p:cNvPr id="18" name="文本框 17"/>
          <p:cNvSpPr txBox="1"/>
          <p:nvPr userDrawn="1">
            <p:custDataLst>
              <p:tags r:id="rId4"/>
            </p:custDataLst>
          </p:nvPr>
        </p:nvSpPr>
        <p:spPr>
          <a:xfrm>
            <a:off x="9048750" y="6337300"/>
            <a:ext cx="2801620" cy="3543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>
              <a:lnSpc>
                <a:spcPct val="120000"/>
              </a:lnSpc>
            </a:pPr>
            <a:r>
              <a:rPr lang="zh-CN" altLang="en-US" sz="1200"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股市有风险</a:t>
            </a:r>
            <a:r>
              <a:rPr lang="en-US" altLang="zh-CN" sz="1200"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·</a:t>
            </a:r>
            <a:r>
              <a:rPr lang="zh-CN" altLang="en-US" sz="1200"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投资需谨慎！</a:t>
            </a:r>
            <a:endParaRPr lang="zh-CN" altLang="en-US" sz="1200">
              <a:solidFill>
                <a:schemeClr val="bg1">
                  <a:lumMod val="95000"/>
                </a:schemeClr>
              </a:solidFill>
              <a:latin typeface="方正宝黑体 简 Light" panose="02000400000000000000" charset="-122"/>
              <a:ea typeface="方正宝黑体 简 Light" panose="02000400000000000000" charset="-122"/>
              <a:cs typeface="方正宝黑体 简 Light" panose="02000400000000000000" charset="-122"/>
              <a:sym typeface="+mn-ea"/>
            </a:endParaRPr>
          </a:p>
        </p:txBody>
      </p:sp>
      <p:pic>
        <p:nvPicPr>
          <p:cNvPr id="2" name="图片 1" descr="目录页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经传多赢01-白色(1)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5570" y="200025"/>
            <a:ext cx="1554480" cy="349885"/>
          </a:xfrm>
          <a:prstGeom prst="rect">
            <a:avLst/>
          </a:prstGeom>
        </p:spPr>
      </p:pic>
      <p:cxnSp>
        <p:nvCxnSpPr>
          <p:cNvPr id="6" name="直接连接符 5"/>
          <p:cNvCxnSpPr/>
          <p:nvPr userDrawn="1">
            <p:custDataLst>
              <p:tags r:id="rId4"/>
            </p:custDataLst>
          </p:nvPr>
        </p:nvCxnSpPr>
        <p:spPr>
          <a:xfrm flipV="1">
            <a:off x="1581150" y="630555"/>
            <a:ext cx="8630920" cy="13335"/>
          </a:xfrm>
          <a:prstGeom prst="line">
            <a:avLst/>
          </a:prstGeom>
          <a:ln w="12700" cmpd="sng">
            <a:gradFill flip="none" rotWithShape="1">
              <a:gsLst>
                <a:gs pos="0">
                  <a:srgbClr val="FFFEEB">
                    <a:lumMod val="42000"/>
                    <a:lumOff val="58000"/>
                  </a:srgbClr>
                </a:gs>
                <a:gs pos="100000">
                  <a:srgbClr val="FFFF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0" y="657987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经传多赢资深投顾 :刘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涛丨执业编号:A1120619060024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风险提示:观点基于软件数据和理论模型分析，仅供参考，不构成买卖建议，股市有风险，投资需谨慎！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方正宝黑体 简 Light" panose="02000400000000000000" charset="-122"/>
              <a:ea typeface="方正宝黑体 简 Light" panose="02000400000000000000" charset="-122"/>
              <a:cs typeface="方正宝黑体 简 Light" panose="02000400000000000000" charset="-122"/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</a:t>
            </a:r>
            <a:r>
              <a:rPr lang="zh-CN" alt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刘涛丨执业编号：</a:t>
            </a:r>
            <a:r>
              <a:rPr lang="en-US" altLang="zh-CN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pitchFamily="34" charset="-122"/>
                <a:sym typeface="+mn-ea"/>
              </a:rPr>
              <a:t> A1120619060024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  </a:t>
            </a:r>
            <a:r>
              <a:rPr lang="zh-CN" alt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b="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pitchFamily="34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tags" Target="../tags/tag16.xml"/><Relationship Id="rId10" Type="http://schemas.openxmlformats.org/officeDocument/2006/relationships/tags" Target="../tags/tag15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theme" Target="../theme/theme2.xml"/><Relationship Id="rId8" Type="http://schemas.openxmlformats.org/officeDocument/2006/relationships/tags" Target="../tags/tag24.xml"/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7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8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9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0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1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28.xml"/><Relationship Id="rId4" Type="http://schemas.openxmlformats.org/officeDocument/2006/relationships/image" Target="../media/image12.png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tags" Target="../tags/tag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5.xml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6.xml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7.xml"/><Relationship Id="rId1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8.xml"/><Relationship Id="rId1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97.xml"/><Relationship Id="rId8" Type="http://schemas.openxmlformats.org/officeDocument/2006/relationships/tags" Target="../tags/tag96.xml"/><Relationship Id="rId7" Type="http://schemas.openxmlformats.org/officeDocument/2006/relationships/tags" Target="../tags/tag95.xml"/><Relationship Id="rId6" Type="http://schemas.openxmlformats.org/officeDocument/2006/relationships/tags" Target="../tags/tag94.xml"/><Relationship Id="rId5" Type="http://schemas.openxmlformats.org/officeDocument/2006/relationships/tags" Target="../tags/tag93.xml"/><Relationship Id="rId4" Type="http://schemas.openxmlformats.org/officeDocument/2006/relationships/tags" Target="../tags/tag92.xml"/><Relationship Id="rId3" Type="http://schemas.openxmlformats.org/officeDocument/2006/relationships/tags" Target="../tags/tag91.xml"/><Relationship Id="rId26" Type="http://schemas.openxmlformats.org/officeDocument/2006/relationships/slideLayout" Target="../slideLayouts/slideLayout2.xml"/><Relationship Id="rId25" Type="http://schemas.openxmlformats.org/officeDocument/2006/relationships/tags" Target="../tags/tag113.xml"/><Relationship Id="rId24" Type="http://schemas.openxmlformats.org/officeDocument/2006/relationships/tags" Target="../tags/tag112.xml"/><Relationship Id="rId23" Type="http://schemas.openxmlformats.org/officeDocument/2006/relationships/tags" Target="../tags/tag111.xml"/><Relationship Id="rId22" Type="http://schemas.openxmlformats.org/officeDocument/2006/relationships/tags" Target="../tags/tag110.xml"/><Relationship Id="rId21" Type="http://schemas.openxmlformats.org/officeDocument/2006/relationships/tags" Target="../tags/tag109.xml"/><Relationship Id="rId20" Type="http://schemas.openxmlformats.org/officeDocument/2006/relationships/tags" Target="../tags/tag108.xml"/><Relationship Id="rId2" Type="http://schemas.openxmlformats.org/officeDocument/2006/relationships/tags" Target="../tags/tag90.xml"/><Relationship Id="rId19" Type="http://schemas.openxmlformats.org/officeDocument/2006/relationships/tags" Target="../tags/tag107.xml"/><Relationship Id="rId18" Type="http://schemas.openxmlformats.org/officeDocument/2006/relationships/tags" Target="../tags/tag106.xml"/><Relationship Id="rId17" Type="http://schemas.openxmlformats.org/officeDocument/2006/relationships/tags" Target="../tags/tag105.xml"/><Relationship Id="rId16" Type="http://schemas.openxmlformats.org/officeDocument/2006/relationships/tags" Target="../tags/tag104.xml"/><Relationship Id="rId15" Type="http://schemas.openxmlformats.org/officeDocument/2006/relationships/tags" Target="../tags/tag103.xml"/><Relationship Id="rId14" Type="http://schemas.openxmlformats.org/officeDocument/2006/relationships/tags" Target="../tags/tag102.xml"/><Relationship Id="rId13" Type="http://schemas.openxmlformats.org/officeDocument/2006/relationships/tags" Target="../tags/tag101.xml"/><Relationship Id="rId12" Type="http://schemas.openxmlformats.org/officeDocument/2006/relationships/tags" Target="../tags/tag100.xml"/><Relationship Id="rId11" Type="http://schemas.openxmlformats.org/officeDocument/2006/relationships/tags" Target="../tags/tag99.xml"/><Relationship Id="rId10" Type="http://schemas.openxmlformats.org/officeDocument/2006/relationships/tags" Target="../tags/tag98.xml"/><Relationship Id="rId1" Type="http://schemas.openxmlformats.org/officeDocument/2006/relationships/tags" Target="../tags/tag8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4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5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120.xml"/><Relationship Id="rId8" Type="http://schemas.openxmlformats.org/officeDocument/2006/relationships/tags" Target="../tags/tag119.xml"/><Relationship Id="rId7" Type="http://schemas.openxmlformats.org/officeDocument/2006/relationships/tags" Target="../tags/tag118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tags" Target="../tags/tag117.xml"/><Relationship Id="rId3" Type="http://schemas.openxmlformats.org/officeDocument/2006/relationships/image" Target="../media/image24.svg"/><Relationship Id="rId25" Type="http://schemas.openxmlformats.org/officeDocument/2006/relationships/slideLayout" Target="../slideLayouts/slideLayout2.xml"/><Relationship Id="rId24" Type="http://schemas.openxmlformats.org/officeDocument/2006/relationships/tags" Target="../tags/tag131.xml"/><Relationship Id="rId23" Type="http://schemas.openxmlformats.org/officeDocument/2006/relationships/tags" Target="../tags/tag130.xml"/><Relationship Id="rId22" Type="http://schemas.openxmlformats.org/officeDocument/2006/relationships/tags" Target="../tags/tag129.xml"/><Relationship Id="rId21" Type="http://schemas.openxmlformats.org/officeDocument/2006/relationships/tags" Target="../tags/tag128.xml"/><Relationship Id="rId20" Type="http://schemas.openxmlformats.org/officeDocument/2006/relationships/tags" Target="../tags/tag127.xml"/><Relationship Id="rId2" Type="http://schemas.openxmlformats.org/officeDocument/2006/relationships/image" Target="../media/image23.png"/><Relationship Id="rId19" Type="http://schemas.openxmlformats.org/officeDocument/2006/relationships/tags" Target="../tags/tag126.xml"/><Relationship Id="rId18" Type="http://schemas.openxmlformats.org/officeDocument/2006/relationships/tags" Target="../tags/tag125.xml"/><Relationship Id="rId17" Type="http://schemas.openxmlformats.org/officeDocument/2006/relationships/tags" Target="../tags/tag124.xml"/><Relationship Id="rId16" Type="http://schemas.openxmlformats.org/officeDocument/2006/relationships/image" Target="../media/image30.svg"/><Relationship Id="rId15" Type="http://schemas.openxmlformats.org/officeDocument/2006/relationships/image" Target="../media/image29.png"/><Relationship Id="rId14" Type="http://schemas.openxmlformats.org/officeDocument/2006/relationships/tags" Target="../tags/tag123.xml"/><Relationship Id="rId13" Type="http://schemas.openxmlformats.org/officeDocument/2006/relationships/image" Target="../media/image28.svg"/><Relationship Id="rId12" Type="http://schemas.openxmlformats.org/officeDocument/2006/relationships/image" Target="../media/image27.png"/><Relationship Id="rId11" Type="http://schemas.openxmlformats.org/officeDocument/2006/relationships/tags" Target="../tags/tag122.xml"/><Relationship Id="rId10" Type="http://schemas.openxmlformats.org/officeDocument/2006/relationships/tags" Target="../tags/tag121.xml"/><Relationship Id="rId1" Type="http://schemas.openxmlformats.org/officeDocument/2006/relationships/tags" Target="../tags/tag116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140.xml"/><Relationship Id="rId8" Type="http://schemas.openxmlformats.org/officeDocument/2006/relationships/tags" Target="../tags/tag139.xml"/><Relationship Id="rId7" Type="http://schemas.openxmlformats.org/officeDocument/2006/relationships/tags" Target="../tags/tag138.xml"/><Relationship Id="rId6" Type="http://schemas.openxmlformats.org/officeDocument/2006/relationships/tags" Target="../tags/tag137.xml"/><Relationship Id="rId5" Type="http://schemas.openxmlformats.org/officeDocument/2006/relationships/tags" Target="../tags/tag136.xml"/><Relationship Id="rId4" Type="http://schemas.openxmlformats.org/officeDocument/2006/relationships/tags" Target="../tags/tag135.xml"/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147.xml"/><Relationship Id="rId15" Type="http://schemas.openxmlformats.org/officeDocument/2006/relationships/tags" Target="../tags/tag146.xml"/><Relationship Id="rId14" Type="http://schemas.openxmlformats.org/officeDocument/2006/relationships/tags" Target="../tags/tag145.xml"/><Relationship Id="rId13" Type="http://schemas.openxmlformats.org/officeDocument/2006/relationships/tags" Target="../tags/tag144.xml"/><Relationship Id="rId12" Type="http://schemas.openxmlformats.org/officeDocument/2006/relationships/tags" Target="../tags/tag143.xml"/><Relationship Id="rId11" Type="http://schemas.openxmlformats.org/officeDocument/2006/relationships/tags" Target="../tags/tag142.xml"/><Relationship Id="rId10" Type="http://schemas.openxmlformats.org/officeDocument/2006/relationships/tags" Target="../tags/tag141.xml"/><Relationship Id="rId1" Type="http://schemas.openxmlformats.org/officeDocument/2006/relationships/tags" Target="../tags/tag132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156.xml"/><Relationship Id="rId8" Type="http://schemas.openxmlformats.org/officeDocument/2006/relationships/tags" Target="../tags/tag155.xml"/><Relationship Id="rId7" Type="http://schemas.openxmlformats.org/officeDocument/2006/relationships/tags" Target="../tags/tag154.xml"/><Relationship Id="rId6" Type="http://schemas.openxmlformats.org/officeDocument/2006/relationships/tags" Target="../tags/tag153.xml"/><Relationship Id="rId5" Type="http://schemas.openxmlformats.org/officeDocument/2006/relationships/tags" Target="../tags/tag152.xml"/><Relationship Id="rId4" Type="http://schemas.openxmlformats.org/officeDocument/2006/relationships/tags" Target="../tags/tag151.xml"/><Relationship Id="rId3" Type="http://schemas.openxmlformats.org/officeDocument/2006/relationships/tags" Target="../tags/tag150.xml"/><Relationship Id="rId2" Type="http://schemas.openxmlformats.org/officeDocument/2006/relationships/tags" Target="../tags/tag149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163.xml"/><Relationship Id="rId15" Type="http://schemas.openxmlformats.org/officeDocument/2006/relationships/tags" Target="../tags/tag162.xml"/><Relationship Id="rId14" Type="http://schemas.openxmlformats.org/officeDocument/2006/relationships/tags" Target="../tags/tag161.xml"/><Relationship Id="rId13" Type="http://schemas.openxmlformats.org/officeDocument/2006/relationships/tags" Target="../tags/tag160.xml"/><Relationship Id="rId12" Type="http://schemas.openxmlformats.org/officeDocument/2006/relationships/tags" Target="../tags/tag159.xml"/><Relationship Id="rId11" Type="http://schemas.openxmlformats.org/officeDocument/2006/relationships/tags" Target="../tags/tag158.xml"/><Relationship Id="rId10" Type="http://schemas.openxmlformats.org/officeDocument/2006/relationships/tags" Target="../tags/tag157.xml"/><Relationship Id="rId1" Type="http://schemas.openxmlformats.org/officeDocument/2006/relationships/tags" Target="../tags/tag148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37.xml"/><Relationship Id="rId8" Type="http://schemas.openxmlformats.org/officeDocument/2006/relationships/tags" Target="../tags/tag36.xml"/><Relationship Id="rId7" Type="http://schemas.openxmlformats.org/officeDocument/2006/relationships/tags" Target="../tags/tag35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40.xml"/><Relationship Id="rId11" Type="http://schemas.openxmlformats.org/officeDocument/2006/relationships/tags" Target="../tags/tag39.xml"/><Relationship Id="rId10" Type="http://schemas.openxmlformats.org/officeDocument/2006/relationships/tags" Target="../tags/tag38.xml"/><Relationship Id="rId1" Type="http://schemas.openxmlformats.org/officeDocument/2006/relationships/tags" Target="../tags/tag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64.xml"/><Relationship Id="rId1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65.xml"/><Relationship Id="rId1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66.xml"/><Relationship Id="rId1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49.xml"/><Relationship Id="rId8" Type="http://schemas.openxmlformats.org/officeDocument/2006/relationships/tags" Target="../tags/tag48.xml"/><Relationship Id="rId7" Type="http://schemas.openxmlformats.org/officeDocument/2006/relationships/tags" Target="../tags/tag47.xml"/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54.xml"/><Relationship Id="rId13" Type="http://schemas.openxmlformats.org/officeDocument/2006/relationships/tags" Target="../tags/tag53.xml"/><Relationship Id="rId12" Type="http://schemas.openxmlformats.org/officeDocument/2006/relationships/tags" Target="../tags/tag52.xml"/><Relationship Id="rId11" Type="http://schemas.openxmlformats.org/officeDocument/2006/relationships/tags" Target="../tags/tag51.xml"/><Relationship Id="rId10" Type="http://schemas.openxmlformats.org/officeDocument/2006/relationships/tags" Target="../tags/tag50.xml"/><Relationship Id="rId1" Type="http://schemas.openxmlformats.org/officeDocument/2006/relationships/tags" Target="../tags/tag41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63.xml"/><Relationship Id="rId8" Type="http://schemas.openxmlformats.org/officeDocument/2006/relationships/tags" Target="../tags/tag62.xml"/><Relationship Id="rId7" Type="http://schemas.openxmlformats.org/officeDocument/2006/relationships/tags" Target="../tags/tag61.xml"/><Relationship Id="rId6" Type="http://schemas.openxmlformats.org/officeDocument/2006/relationships/tags" Target="../tags/tag60.xml"/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70.xml"/><Relationship Id="rId15" Type="http://schemas.openxmlformats.org/officeDocument/2006/relationships/tags" Target="../tags/tag69.xml"/><Relationship Id="rId14" Type="http://schemas.openxmlformats.org/officeDocument/2006/relationships/tags" Target="../tags/tag68.xml"/><Relationship Id="rId13" Type="http://schemas.openxmlformats.org/officeDocument/2006/relationships/tags" Target="../tags/tag67.xml"/><Relationship Id="rId12" Type="http://schemas.openxmlformats.org/officeDocument/2006/relationships/tags" Target="../tags/tag66.xml"/><Relationship Id="rId11" Type="http://schemas.openxmlformats.org/officeDocument/2006/relationships/tags" Target="../tags/tag65.xml"/><Relationship Id="rId10" Type="http://schemas.openxmlformats.org/officeDocument/2006/relationships/tags" Target="../tags/tag64.xml"/><Relationship Id="rId1" Type="http://schemas.openxmlformats.org/officeDocument/2006/relationships/tags" Target="../tags/tag5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1.xml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80.xml"/><Relationship Id="rId8" Type="http://schemas.openxmlformats.org/officeDocument/2006/relationships/tags" Target="../tags/tag79.xml"/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81.xml"/><Relationship Id="rId1" Type="http://schemas.openxmlformats.org/officeDocument/2006/relationships/tags" Target="../tags/tag7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2.xml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3.xml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4.xml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1950085" y="4187825"/>
            <a:ext cx="6123305" cy="10712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 fontAlgn="auto">
              <a:lnSpc>
                <a:spcPct val="12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十多年从业经验,专注实战操作研究，独创《人气战法》《黄金战法》《绝对龙头战法》，熟知散户操作心理，建立完整盈利模式，精湛的短线技术，准确把握市场热点，帮助散户们在操作中确定方向，深受全国用户喜爱！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909185" y="43033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909185" y="46177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4290060" y="3625850"/>
            <a:ext cx="4839335" cy="384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rgbClr val="742F0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刘</a:t>
            </a:r>
            <a:r>
              <a:rPr lang="en-US" altLang="zh-CN">
                <a:solidFill>
                  <a:srgbClr val="742F0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 </a:t>
            </a:r>
            <a:r>
              <a:rPr lang="zh-CN" altLang="en-US">
                <a:solidFill>
                  <a:srgbClr val="742F0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涛</a:t>
            </a:r>
            <a:r>
              <a:rPr lang="en-US" altLang="zh-CN">
                <a:solidFill>
                  <a:srgbClr val="742F0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 | 执业编号:A1120619060024</a:t>
            </a:r>
            <a:endParaRPr lang="en-US" altLang="zh-CN">
              <a:solidFill>
                <a:srgbClr val="742F0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4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8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日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20</a:t>
            </a:r>
            <a:r>
              <a:rPr lang="zh-CN" altLang="en-US"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：</a:t>
            </a:r>
            <a:r>
              <a:rPr lang="en-US" altLang="zh-CN"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15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</a:t>
            </a:r>
            <a:endParaRPr sz="2600" dirty="0">
              <a:solidFill>
                <a:srgbClr val="915C09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7" name="图片 6" descr="刘涛_1661826554142"/>
          <p:cNvPicPr>
            <a:picLocks noChangeAspect="1"/>
          </p:cNvPicPr>
          <p:nvPr/>
        </p:nvPicPr>
        <p:blipFill>
          <a:blip r:embed="rId4"/>
          <a:srcRect b="9903"/>
          <a:stretch>
            <a:fillRect/>
          </a:stretch>
        </p:blipFill>
        <p:spPr>
          <a:xfrm>
            <a:off x="8133080" y="675640"/>
            <a:ext cx="3101340" cy="508381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279525" y="906145"/>
            <a:ext cx="7658100" cy="2343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en-US" altLang="zh-CN" sz="6000" b="0" i="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 </a:t>
            </a:r>
            <a:endParaRPr lang="zh-CN" altLang="en-US" sz="6000" b="0" i="0" dirty="0">
              <a:solidFill>
                <a:schemeClr val="bg1"/>
              </a:solidFill>
              <a:effectLst/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10615" y="1209040"/>
            <a:ext cx="717296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600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中长线的</a:t>
            </a:r>
            <a:r>
              <a:rPr lang="zh-CN" altLang="en-US" sz="600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三要素</a:t>
            </a:r>
            <a:endParaRPr lang="zh-CN" altLang="en-US" sz="6000" dirty="0">
              <a:solidFill>
                <a:schemeClr val="bg1"/>
              </a:solidFill>
              <a:effectLst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         </a:t>
            </a:r>
            <a:r>
              <a:rPr lang="zh-CN" altLang="en-US" sz="2800" b="1">
                <a:solidFill>
                  <a:schemeClr val="bg1"/>
                </a:solidFill>
              </a:rPr>
              <a:t>防守方代表</a:t>
            </a:r>
            <a:r>
              <a:rPr lang="zh-CN" altLang="en-US" sz="2800" b="1">
                <a:solidFill>
                  <a:schemeClr val="bg1"/>
                </a:solidFill>
              </a:rPr>
              <a:t>公司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33450"/>
            <a:ext cx="12063095" cy="50996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       </a:t>
            </a:r>
            <a:r>
              <a:rPr lang="zh-CN" altLang="en-US" sz="2800" b="1">
                <a:solidFill>
                  <a:schemeClr val="bg1"/>
                </a:solidFill>
              </a:rPr>
              <a:t>进攻方</a:t>
            </a:r>
            <a:r>
              <a:rPr lang="zh-CN" altLang="en-US" sz="2800" b="1">
                <a:solidFill>
                  <a:schemeClr val="bg1"/>
                </a:solidFill>
              </a:rPr>
              <a:t>选手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1375" y="958215"/>
            <a:ext cx="11004550" cy="51473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       </a:t>
            </a:r>
            <a:r>
              <a:rPr lang="zh-CN" altLang="en-US" sz="2800" b="1">
                <a:solidFill>
                  <a:schemeClr val="bg1"/>
                </a:solidFill>
              </a:rPr>
              <a:t>进攻方</a:t>
            </a:r>
            <a:r>
              <a:rPr lang="zh-CN" altLang="en-US" sz="2800" b="1">
                <a:solidFill>
                  <a:schemeClr val="bg1"/>
                </a:solidFill>
              </a:rPr>
              <a:t>选手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5010" y="887730"/>
            <a:ext cx="11304905" cy="54921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</a:t>
            </a:r>
            <a:r>
              <a:rPr lang="zh-CN" altLang="en-US" sz="2800" b="1">
                <a:solidFill>
                  <a:schemeClr val="bg1"/>
                </a:solidFill>
              </a:rPr>
              <a:t>抄底信号</a:t>
            </a:r>
            <a:r>
              <a:rPr lang="en-US" altLang="zh-CN" sz="2800" b="1">
                <a:solidFill>
                  <a:schemeClr val="bg1"/>
                </a:solidFill>
              </a:rPr>
              <a:t> </a:t>
            </a:r>
            <a:r>
              <a:rPr lang="zh-CN" altLang="en-US" sz="2800" b="1">
                <a:solidFill>
                  <a:schemeClr val="bg1"/>
                </a:solidFill>
              </a:rPr>
              <a:t>海洋状态形成</a:t>
            </a:r>
            <a:r>
              <a:rPr lang="zh-CN" altLang="en-US" sz="2800" b="1">
                <a:solidFill>
                  <a:schemeClr val="bg1"/>
                </a:solidFill>
              </a:rPr>
              <a:t>拐点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7235" y="775335"/>
            <a:ext cx="11132185" cy="51873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  <a:sym typeface="+mn-ea"/>
              </a:rPr>
              <a:t>                    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什么是主线以及主线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标准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  <p:cxnSp>
        <p:nvCxnSpPr>
          <p:cNvPr id="36" name="直接连接符 35"/>
          <p:cNvCxnSpPr/>
          <p:nvPr>
            <p:custDataLst>
              <p:tags r:id="rId1"/>
            </p:custDataLst>
          </p:nvPr>
        </p:nvCxnSpPr>
        <p:spPr>
          <a:xfrm>
            <a:off x="809948" y="1510278"/>
            <a:ext cx="0" cy="482206"/>
          </a:xfrm>
          <a:prstGeom prst="line">
            <a:avLst/>
          </a:prstGeom>
          <a:ln w="19050">
            <a:solidFill>
              <a:schemeClr val="tx1">
                <a:lumMod val="40000"/>
                <a:lumOff val="60000"/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圆角矩形 9"/>
          <p:cNvSpPr/>
          <p:nvPr>
            <p:custDataLst>
              <p:tags r:id="rId2"/>
            </p:custDataLst>
          </p:nvPr>
        </p:nvSpPr>
        <p:spPr>
          <a:xfrm>
            <a:off x="1231036" y="848468"/>
            <a:ext cx="10527895" cy="920529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  <a:alpha val="1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latin typeface="+mn-ea"/>
              <a:sym typeface="+mn-ea"/>
            </a:endParaRPr>
          </a:p>
        </p:txBody>
      </p:sp>
      <p:sp>
        <p:nvSpPr>
          <p:cNvPr id="72" name="圆角矩形 71"/>
          <p:cNvSpPr/>
          <p:nvPr>
            <p:custDataLst>
              <p:tags r:id="rId3"/>
            </p:custDataLst>
          </p:nvPr>
        </p:nvSpPr>
        <p:spPr>
          <a:xfrm flipH="1">
            <a:off x="1424735" y="990936"/>
            <a:ext cx="2199482" cy="63654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600" b="1" dirty="0">
                <a:solidFill>
                  <a:schemeClr val="lt1"/>
                </a:solidFill>
                <a:latin typeface="+mn-ea"/>
                <a:cs typeface="+mn-ea"/>
                <a:sym typeface="+mn-ea"/>
              </a:rPr>
              <a:t>政策导向和市场号召力</a:t>
            </a:r>
            <a:r>
              <a:rPr lang="en-US" altLang="zh-CN" sz="1600" b="1" dirty="0">
                <a:solidFill>
                  <a:schemeClr val="lt1"/>
                </a:solidFill>
                <a:latin typeface="+mn-ea"/>
                <a:cs typeface="+mn-ea"/>
                <a:sym typeface="+mn-ea"/>
              </a:rPr>
              <a:t>‌</a:t>
            </a:r>
            <a:endParaRPr lang="en-US" altLang="zh-CN" sz="1600" b="1" dirty="0">
              <a:solidFill>
                <a:schemeClr val="l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7" name="矩形 36"/>
          <p:cNvSpPr/>
          <p:nvPr>
            <p:custDataLst>
              <p:tags r:id="rId4"/>
            </p:custDataLst>
          </p:nvPr>
        </p:nvSpPr>
        <p:spPr>
          <a:xfrm>
            <a:off x="3922488" y="923562"/>
            <a:ext cx="7517693" cy="77049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主线概念股通常受到政策支持或市场需求的强烈驱动。例如，飞行汽车政策的出台可能会激发对相关概念股的投资热情。一旦主线确立，它会吸引大量观望资金进场，进一步推动市场情绪和价格上涨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‌</a:t>
            </a:r>
            <a:endParaRPr lang="en-US" altLang="zh-CN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38" name="序号"/>
          <p:cNvSpPr/>
          <p:nvPr>
            <p:custDataLst>
              <p:tags r:id="rId5"/>
            </p:custDataLst>
          </p:nvPr>
        </p:nvSpPr>
        <p:spPr>
          <a:xfrm>
            <a:off x="513081" y="917246"/>
            <a:ext cx="592838" cy="592838"/>
          </a:xfrm>
          <a:prstGeom prst="ellipse">
            <a:avLst/>
          </a:prstGeom>
          <a:solidFill>
            <a:schemeClr val="tx1">
              <a:lumMod val="75000"/>
              <a:lumOff val="25000"/>
              <a:alpha val="1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ea"/>
              </a:rPr>
              <a:t>1</a:t>
            </a:r>
            <a:endParaRPr lang="en-US" altLang="zh-CN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9" name="圆角矩形 9"/>
          <p:cNvSpPr/>
          <p:nvPr>
            <p:custDataLst>
              <p:tags r:id="rId6"/>
            </p:custDataLst>
          </p:nvPr>
        </p:nvSpPr>
        <p:spPr>
          <a:xfrm>
            <a:off x="1231036" y="1899784"/>
            <a:ext cx="10527895" cy="920529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  <a:alpha val="1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latin typeface="+mn-ea"/>
              <a:sym typeface="+mn-ea"/>
            </a:endParaRPr>
          </a:p>
        </p:txBody>
      </p:sp>
      <p:sp>
        <p:nvSpPr>
          <p:cNvPr id="79" name="圆角矩形 78"/>
          <p:cNvSpPr/>
          <p:nvPr>
            <p:custDataLst>
              <p:tags r:id="rId7"/>
            </p:custDataLst>
          </p:nvPr>
        </p:nvSpPr>
        <p:spPr>
          <a:xfrm flipH="1">
            <a:off x="1424735" y="2042252"/>
            <a:ext cx="2199482" cy="63654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600" b="1">
                <a:solidFill>
                  <a:schemeClr val="lt1"/>
                </a:solidFill>
                <a:latin typeface="+mn-ea"/>
                <a:cs typeface="+mn-ea"/>
                <a:sym typeface="+mn-ea"/>
              </a:rPr>
              <a:t>板块扩散效应</a:t>
            </a:r>
            <a:endParaRPr lang="zh-CN" altLang="en-US" sz="1600" b="1">
              <a:solidFill>
                <a:schemeClr val="l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0" name="矩形 39"/>
          <p:cNvSpPr/>
          <p:nvPr>
            <p:custDataLst>
              <p:tags r:id="rId8"/>
            </p:custDataLst>
          </p:nvPr>
        </p:nvSpPr>
        <p:spPr>
          <a:xfrm>
            <a:off x="3922488" y="1974878"/>
            <a:ext cx="7517693" cy="77049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主线板块通常是一个大板块，能够吸引大量资金。随着板块的炒作进入中后期，资金会扩散到相关的小板块，形成连锁反应。例如，地产成为主线时，相关产业链上的电梯、水泥、玻璃等板块也会随之上涨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‌</a:t>
            </a:r>
            <a:endParaRPr lang="en-US" altLang="zh-CN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42" name="序号"/>
          <p:cNvSpPr/>
          <p:nvPr>
            <p:custDataLst>
              <p:tags r:id="rId9"/>
            </p:custDataLst>
          </p:nvPr>
        </p:nvSpPr>
        <p:spPr>
          <a:xfrm>
            <a:off x="513081" y="1992423"/>
            <a:ext cx="592838" cy="592838"/>
          </a:xfrm>
          <a:prstGeom prst="ellipse">
            <a:avLst/>
          </a:prstGeom>
          <a:solidFill>
            <a:schemeClr val="tx1">
              <a:lumMod val="75000"/>
              <a:lumOff val="25000"/>
              <a:alpha val="1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ea"/>
              </a:rPr>
              <a:t>2</a:t>
            </a:r>
            <a:endParaRPr lang="en-US" altLang="zh-CN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83" name="圆角矩形 9"/>
          <p:cNvSpPr/>
          <p:nvPr>
            <p:custDataLst>
              <p:tags r:id="rId10"/>
            </p:custDataLst>
          </p:nvPr>
        </p:nvSpPr>
        <p:spPr>
          <a:xfrm>
            <a:off x="1231036" y="2951100"/>
            <a:ext cx="10527895" cy="920529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  <a:alpha val="1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latin typeface="+mn-ea"/>
              <a:sym typeface="+mn-ea"/>
            </a:endParaRPr>
          </a:p>
        </p:txBody>
      </p:sp>
      <p:sp>
        <p:nvSpPr>
          <p:cNvPr id="85" name="圆角矩形 84"/>
          <p:cNvSpPr/>
          <p:nvPr>
            <p:custDataLst>
              <p:tags r:id="rId11"/>
            </p:custDataLst>
          </p:nvPr>
        </p:nvSpPr>
        <p:spPr>
          <a:xfrm flipH="1">
            <a:off x="1424735" y="3092866"/>
            <a:ext cx="2199482" cy="63654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600" b="1">
                <a:solidFill>
                  <a:schemeClr val="lt1"/>
                </a:solidFill>
                <a:latin typeface="+mn-ea"/>
                <a:cs typeface="+mn-ea"/>
                <a:sym typeface="+mn-ea"/>
              </a:rPr>
              <a:t>完整梯队和龙头股票</a:t>
            </a:r>
            <a:r>
              <a:rPr lang="en-US" altLang="zh-CN" sz="1600" b="1">
                <a:solidFill>
                  <a:schemeClr val="lt1"/>
                </a:solidFill>
                <a:latin typeface="+mn-ea"/>
                <a:cs typeface="+mn-ea"/>
                <a:sym typeface="+mn-ea"/>
              </a:rPr>
              <a:t>‌</a:t>
            </a:r>
            <a:endParaRPr lang="en-US" altLang="zh-CN" sz="1600" b="1">
              <a:solidFill>
                <a:schemeClr val="l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3" name="矩形 42"/>
          <p:cNvSpPr/>
          <p:nvPr>
            <p:custDataLst>
              <p:tags r:id="rId12"/>
            </p:custDataLst>
          </p:nvPr>
        </p:nvSpPr>
        <p:spPr>
          <a:xfrm>
            <a:off x="3922488" y="3026194"/>
            <a:ext cx="7517693" cy="77049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一个板块是否为主线，关键在于其梯队是否完整，是否有龙头股票打出新高度。龙头股票的表现会带动整个板块的上涨，而板块指数持续走强、不断创新高也是主线地位确立的重要标志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‌</a:t>
            </a:r>
            <a:endParaRPr lang="en-US" altLang="zh-CN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44" name="序号"/>
          <p:cNvSpPr/>
          <p:nvPr>
            <p:custDataLst>
              <p:tags r:id="rId13"/>
            </p:custDataLst>
          </p:nvPr>
        </p:nvSpPr>
        <p:spPr>
          <a:xfrm>
            <a:off x="513081" y="3067601"/>
            <a:ext cx="592838" cy="592838"/>
          </a:xfrm>
          <a:prstGeom prst="ellipse">
            <a:avLst/>
          </a:prstGeom>
          <a:solidFill>
            <a:schemeClr val="tx1">
              <a:lumMod val="75000"/>
              <a:lumOff val="25000"/>
              <a:alpha val="1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ea"/>
              </a:rPr>
              <a:t>3</a:t>
            </a:r>
            <a:endParaRPr lang="en-US" altLang="zh-CN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89" name="圆角矩形 9"/>
          <p:cNvSpPr/>
          <p:nvPr>
            <p:custDataLst>
              <p:tags r:id="rId14"/>
            </p:custDataLst>
          </p:nvPr>
        </p:nvSpPr>
        <p:spPr>
          <a:xfrm>
            <a:off x="1231036" y="4002416"/>
            <a:ext cx="10527895" cy="920529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  <a:alpha val="1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latin typeface="+mn-ea"/>
              <a:sym typeface="+mn-ea"/>
            </a:endParaRPr>
          </a:p>
        </p:txBody>
      </p:sp>
      <p:sp>
        <p:nvSpPr>
          <p:cNvPr id="91" name="圆角矩形 90"/>
          <p:cNvSpPr/>
          <p:nvPr>
            <p:custDataLst>
              <p:tags r:id="rId15"/>
            </p:custDataLst>
          </p:nvPr>
        </p:nvSpPr>
        <p:spPr>
          <a:xfrm flipH="1">
            <a:off x="1424735" y="4144182"/>
            <a:ext cx="2199482" cy="63654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600" b="1">
                <a:solidFill>
                  <a:schemeClr val="lt1"/>
                </a:solidFill>
                <a:latin typeface="+mn-ea"/>
                <a:cs typeface="+mn-ea"/>
                <a:sym typeface="+mn-ea"/>
              </a:rPr>
              <a:t>持续性和安全性</a:t>
            </a:r>
            <a:r>
              <a:rPr lang="en-US" altLang="zh-CN" sz="1600" b="1">
                <a:solidFill>
                  <a:schemeClr val="lt1"/>
                </a:solidFill>
                <a:latin typeface="+mn-ea"/>
                <a:cs typeface="+mn-ea"/>
                <a:sym typeface="+mn-ea"/>
              </a:rPr>
              <a:t>‌</a:t>
            </a:r>
            <a:endParaRPr lang="en-US" altLang="zh-CN" sz="1600" b="1">
              <a:solidFill>
                <a:schemeClr val="l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5" name="矩形 44"/>
          <p:cNvSpPr/>
          <p:nvPr>
            <p:custDataLst>
              <p:tags r:id="rId16"/>
            </p:custDataLst>
          </p:nvPr>
        </p:nvSpPr>
        <p:spPr>
          <a:xfrm>
            <a:off x="3922488" y="4077510"/>
            <a:ext cx="7517693" cy="77049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主线板块通常具有较高的持续性和安全性。即使在市场调整时，主线板块也能保持相对稳定的表现，提供较好的投资机会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‌</a:t>
            </a:r>
            <a:endParaRPr lang="en-US" altLang="zh-CN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46" name="序号"/>
          <p:cNvSpPr/>
          <p:nvPr>
            <p:custDataLst>
              <p:tags r:id="rId17"/>
            </p:custDataLst>
          </p:nvPr>
        </p:nvSpPr>
        <p:spPr>
          <a:xfrm>
            <a:off x="513081" y="4142076"/>
            <a:ext cx="592838" cy="592838"/>
          </a:xfrm>
          <a:prstGeom prst="ellipse">
            <a:avLst/>
          </a:prstGeom>
          <a:solidFill>
            <a:schemeClr val="tx1">
              <a:lumMod val="75000"/>
              <a:lumOff val="25000"/>
              <a:alpha val="1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ea"/>
              </a:rPr>
              <a:t>4</a:t>
            </a:r>
            <a:endParaRPr lang="en-US" altLang="zh-CN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95" name="圆角矩形 9"/>
          <p:cNvSpPr/>
          <p:nvPr>
            <p:custDataLst>
              <p:tags r:id="rId18"/>
            </p:custDataLst>
          </p:nvPr>
        </p:nvSpPr>
        <p:spPr>
          <a:xfrm>
            <a:off x="1231036" y="5053731"/>
            <a:ext cx="10527895" cy="920529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  <a:alpha val="1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latin typeface="+mn-ea"/>
              <a:sym typeface="+mn-ea"/>
            </a:endParaRPr>
          </a:p>
        </p:txBody>
      </p:sp>
      <p:sp>
        <p:nvSpPr>
          <p:cNvPr id="97" name="圆角矩形 96"/>
          <p:cNvSpPr/>
          <p:nvPr>
            <p:custDataLst>
              <p:tags r:id="rId19"/>
            </p:custDataLst>
          </p:nvPr>
        </p:nvSpPr>
        <p:spPr>
          <a:xfrm flipH="1">
            <a:off x="1424735" y="5195497"/>
            <a:ext cx="2199482" cy="63654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600" b="1">
                <a:solidFill>
                  <a:schemeClr val="lt1"/>
                </a:solidFill>
                <a:latin typeface="+mn-ea"/>
                <a:cs typeface="+mn-ea"/>
                <a:sym typeface="+mn-ea"/>
              </a:rPr>
              <a:t>机构与游资共振</a:t>
            </a:r>
            <a:r>
              <a:rPr lang="en-US" altLang="zh-CN" sz="1600" b="1">
                <a:solidFill>
                  <a:schemeClr val="lt1"/>
                </a:solidFill>
                <a:latin typeface="+mn-ea"/>
                <a:cs typeface="+mn-ea"/>
                <a:sym typeface="+mn-ea"/>
              </a:rPr>
              <a:t>‌</a:t>
            </a:r>
            <a:endParaRPr lang="en-US" altLang="zh-CN" sz="1600" b="1">
              <a:solidFill>
                <a:schemeClr val="l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7" name="矩形 46"/>
          <p:cNvSpPr/>
          <p:nvPr>
            <p:custDataLst>
              <p:tags r:id="rId20"/>
            </p:custDataLst>
          </p:nvPr>
        </p:nvSpPr>
        <p:spPr>
          <a:xfrm>
            <a:off x="3922488" y="5128825"/>
            <a:ext cx="7517693" cy="77049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主线板块需要有两种类型的股票：一种是游资主导的连板妖股，另一种是机构主导的趋势中军。这两种股票的共同作用才能确立一个明确的市场主线，为投资者提供更好的投资机会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‌</a:t>
            </a:r>
            <a:endParaRPr lang="en-US" altLang="zh-CN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48" name="序号"/>
          <p:cNvSpPr/>
          <p:nvPr>
            <p:custDataLst>
              <p:tags r:id="rId21"/>
            </p:custDataLst>
          </p:nvPr>
        </p:nvSpPr>
        <p:spPr>
          <a:xfrm>
            <a:off x="513081" y="5217254"/>
            <a:ext cx="592838" cy="592838"/>
          </a:xfrm>
          <a:prstGeom prst="ellipse">
            <a:avLst/>
          </a:prstGeom>
          <a:solidFill>
            <a:schemeClr val="tx1">
              <a:lumMod val="75000"/>
              <a:lumOff val="25000"/>
              <a:alpha val="1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ea"/>
              </a:rPr>
              <a:t>5</a:t>
            </a:r>
            <a:endParaRPr lang="en-US" altLang="zh-CN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49" name="直接连接符 48"/>
          <p:cNvCxnSpPr/>
          <p:nvPr>
            <p:custDataLst>
              <p:tags r:id="rId22"/>
            </p:custDataLst>
          </p:nvPr>
        </p:nvCxnSpPr>
        <p:spPr>
          <a:xfrm>
            <a:off x="809948" y="2584753"/>
            <a:ext cx="0" cy="482206"/>
          </a:xfrm>
          <a:prstGeom prst="line">
            <a:avLst/>
          </a:prstGeom>
          <a:ln w="19050">
            <a:solidFill>
              <a:schemeClr val="tx1">
                <a:lumMod val="40000"/>
                <a:lumOff val="60000"/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>
            <p:custDataLst>
              <p:tags r:id="rId23"/>
            </p:custDataLst>
          </p:nvPr>
        </p:nvCxnSpPr>
        <p:spPr>
          <a:xfrm>
            <a:off x="809948" y="3659931"/>
            <a:ext cx="0" cy="482206"/>
          </a:xfrm>
          <a:prstGeom prst="line">
            <a:avLst/>
          </a:prstGeom>
          <a:ln w="19050">
            <a:solidFill>
              <a:schemeClr val="tx1">
                <a:lumMod val="40000"/>
                <a:lumOff val="60000"/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/>
          <p:cNvCxnSpPr/>
          <p:nvPr>
            <p:custDataLst>
              <p:tags r:id="rId24"/>
            </p:custDataLst>
          </p:nvPr>
        </p:nvCxnSpPr>
        <p:spPr>
          <a:xfrm>
            <a:off x="809948" y="4735108"/>
            <a:ext cx="0" cy="482206"/>
          </a:xfrm>
          <a:prstGeom prst="line">
            <a:avLst/>
          </a:prstGeom>
          <a:ln w="19050">
            <a:solidFill>
              <a:schemeClr val="tx1">
                <a:lumMod val="40000"/>
                <a:lumOff val="60000"/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  <a:sym typeface="+mn-ea"/>
              </a:rPr>
              <a:t>                        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中长线三大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标准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362200" y="1195705"/>
            <a:ext cx="7679690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2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趋势</a:t>
            </a:r>
            <a:r>
              <a:rPr lang="en-US" altLang="zh-CN" sz="2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+</a:t>
            </a:r>
            <a:r>
              <a:rPr lang="zh-CN" altLang="en-US" sz="2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业绩</a:t>
            </a:r>
            <a:r>
              <a:rPr lang="en-US" altLang="zh-CN" sz="2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+</a:t>
            </a:r>
            <a:r>
              <a:rPr lang="zh-CN" altLang="en-US" sz="2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股东</a:t>
            </a:r>
            <a:r>
              <a:rPr lang="zh-CN" altLang="en-US" sz="2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背景</a:t>
            </a:r>
            <a:endParaRPr lang="zh-CN" altLang="en-US" sz="28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  <a:sym typeface="+mn-ea"/>
              </a:rPr>
              <a:t>              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今年的主线依然是科技</a:t>
            </a:r>
            <a:r>
              <a:rPr lang="en-US" altLang="zh-CN" sz="2800" b="1">
                <a:solidFill>
                  <a:schemeClr val="bg1"/>
                </a:solidFill>
                <a:sym typeface="+mn-ea"/>
              </a:rPr>
              <a:t>+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消费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585" y="1026160"/>
            <a:ext cx="7549515" cy="403415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910840" y="5383530"/>
            <a:ext cx="7679690" cy="95313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2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扩大内需：消费</a:t>
            </a:r>
            <a:r>
              <a:rPr lang="en-US" altLang="zh-CN" sz="2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  </a:t>
            </a:r>
            <a:r>
              <a:rPr lang="zh-CN" altLang="en-US" sz="2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新型消费</a:t>
            </a:r>
            <a:r>
              <a:rPr lang="en-US" altLang="zh-CN" sz="2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/</a:t>
            </a:r>
            <a:r>
              <a:rPr lang="zh-CN" altLang="en-US" sz="2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互联网意识</a:t>
            </a:r>
            <a:r>
              <a:rPr lang="en-US" altLang="zh-CN" sz="2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/</a:t>
            </a:r>
            <a:r>
              <a:rPr lang="zh-CN" altLang="en-US" sz="2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三胎</a:t>
            </a:r>
            <a:endParaRPr lang="zh-CN" altLang="en-US" sz="28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zh-CN" altLang="en-US" sz="2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强国之路：</a:t>
            </a:r>
            <a:r>
              <a:rPr lang="zh-CN" altLang="en-US" sz="2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科技</a:t>
            </a:r>
            <a:endParaRPr lang="zh-CN" altLang="en-US" sz="28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8100" y="1026160"/>
            <a:ext cx="4457700" cy="40347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  <a:sym typeface="+mn-ea"/>
              </a:rPr>
              <a:t>                        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坐庄行为四个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阶段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12" name="图形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02350" y="2906078"/>
            <a:ext cx="268865" cy="329845"/>
          </a:xfrm>
          <a:prstGeom prst="rect">
            <a:avLst/>
          </a:prstGeom>
        </p:spPr>
      </p:pic>
      <p:pic>
        <p:nvPicPr>
          <p:cNvPr id="5" name="图形 4" descr="32313538383938393b32313538373838393bb9e6d5c2d6c6b6c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96865" y="3597593"/>
            <a:ext cx="307055" cy="307055"/>
          </a:xfrm>
          <a:prstGeom prst="rect">
            <a:avLst/>
          </a:prstGeom>
        </p:spPr>
      </p:pic>
      <p:sp>
        <p:nvSpPr>
          <p:cNvPr id="23" name="任意多边形: 形状 22"/>
          <p:cNvSpPr/>
          <p:nvPr>
            <p:custDataLst>
              <p:tags r:id="rId7"/>
            </p:custDataLst>
          </p:nvPr>
        </p:nvSpPr>
        <p:spPr>
          <a:xfrm>
            <a:off x="5563870" y="2395538"/>
            <a:ext cx="1345565" cy="1349375"/>
          </a:xfrm>
          <a:custGeom>
            <a:avLst/>
            <a:gdLst>
              <a:gd name="connsiteX0" fmla="*/ 1068 w 2119"/>
              <a:gd name="connsiteY0" fmla="*/ 2125 h 2124"/>
              <a:gd name="connsiteX1" fmla="*/ 142 w 2119"/>
              <a:gd name="connsiteY1" fmla="*/ 1593 h 2124"/>
              <a:gd name="connsiteX2" fmla="*/ 531 w 2119"/>
              <a:gd name="connsiteY2" fmla="*/ 143 h 2124"/>
              <a:gd name="connsiteX3" fmla="*/ 1136 w 2119"/>
              <a:gd name="connsiteY3" fmla="*/ 3 h 2124"/>
              <a:gd name="connsiteX4" fmla="*/ 1982 w 2119"/>
              <a:gd name="connsiteY4" fmla="*/ 531 h 2124"/>
              <a:gd name="connsiteX5" fmla="*/ 2119 w 2119"/>
              <a:gd name="connsiteY5" fmla="*/ 952 h 2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19" h="2125">
                <a:moveTo>
                  <a:pt x="1068" y="2125"/>
                </a:moveTo>
                <a:cubicBezTo>
                  <a:pt x="700" y="2126"/>
                  <a:pt x="340" y="1935"/>
                  <a:pt x="142" y="1593"/>
                </a:cubicBezTo>
                <a:cubicBezTo>
                  <a:pt x="-151" y="1085"/>
                  <a:pt x="24" y="436"/>
                  <a:pt x="531" y="143"/>
                </a:cubicBezTo>
                <a:cubicBezTo>
                  <a:pt x="722" y="33"/>
                  <a:pt x="932" y="-12"/>
                  <a:pt x="1136" y="3"/>
                </a:cubicBezTo>
                <a:cubicBezTo>
                  <a:pt x="1476" y="27"/>
                  <a:pt x="1798" y="214"/>
                  <a:pt x="1982" y="531"/>
                </a:cubicBezTo>
                <a:cubicBezTo>
                  <a:pt x="2059" y="665"/>
                  <a:pt x="2103" y="808"/>
                  <a:pt x="2119" y="952"/>
                </a:cubicBezTo>
              </a:path>
            </a:pathLst>
          </a:custGeom>
          <a:noFill/>
          <a:ln w="25400" cap="rnd">
            <a:gradFill>
              <a:gsLst>
                <a:gs pos="0">
                  <a:schemeClr val="accent1">
                    <a:alpha val="60000"/>
                  </a:schemeClr>
                </a:gs>
                <a:gs pos="80000">
                  <a:schemeClr val="accent1">
                    <a:alpha val="100000"/>
                  </a:schemeClr>
                </a:gs>
              </a:gsLst>
              <a:lin ang="8100000" scaled="1"/>
            </a:gradFill>
            <a:tailEnd type="arrow" w="lg" len="sm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" name="任意多边形: 形状 22"/>
          <p:cNvSpPr/>
          <p:nvPr>
            <p:custDataLst>
              <p:tags r:id="rId8"/>
            </p:custDataLst>
          </p:nvPr>
        </p:nvSpPr>
        <p:spPr>
          <a:xfrm rot="5400000">
            <a:off x="6244590" y="3064193"/>
            <a:ext cx="1345565" cy="1349375"/>
          </a:xfrm>
          <a:custGeom>
            <a:avLst/>
            <a:gdLst>
              <a:gd name="connsiteX0" fmla="*/ 1068 w 2119"/>
              <a:gd name="connsiteY0" fmla="*/ 2125 h 2124"/>
              <a:gd name="connsiteX1" fmla="*/ 142 w 2119"/>
              <a:gd name="connsiteY1" fmla="*/ 1593 h 2124"/>
              <a:gd name="connsiteX2" fmla="*/ 531 w 2119"/>
              <a:gd name="connsiteY2" fmla="*/ 143 h 2124"/>
              <a:gd name="connsiteX3" fmla="*/ 1136 w 2119"/>
              <a:gd name="connsiteY3" fmla="*/ 3 h 2124"/>
              <a:gd name="connsiteX4" fmla="*/ 1982 w 2119"/>
              <a:gd name="connsiteY4" fmla="*/ 531 h 2124"/>
              <a:gd name="connsiteX5" fmla="*/ 2119 w 2119"/>
              <a:gd name="connsiteY5" fmla="*/ 952 h 2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19" h="2125">
                <a:moveTo>
                  <a:pt x="1068" y="2125"/>
                </a:moveTo>
                <a:cubicBezTo>
                  <a:pt x="700" y="2126"/>
                  <a:pt x="340" y="1935"/>
                  <a:pt x="142" y="1593"/>
                </a:cubicBezTo>
                <a:cubicBezTo>
                  <a:pt x="-151" y="1085"/>
                  <a:pt x="24" y="436"/>
                  <a:pt x="531" y="143"/>
                </a:cubicBezTo>
                <a:cubicBezTo>
                  <a:pt x="722" y="33"/>
                  <a:pt x="932" y="-12"/>
                  <a:pt x="1136" y="3"/>
                </a:cubicBezTo>
                <a:cubicBezTo>
                  <a:pt x="1476" y="27"/>
                  <a:pt x="1798" y="214"/>
                  <a:pt x="1982" y="531"/>
                </a:cubicBezTo>
                <a:cubicBezTo>
                  <a:pt x="2059" y="665"/>
                  <a:pt x="2103" y="808"/>
                  <a:pt x="2119" y="952"/>
                </a:cubicBezTo>
              </a:path>
            </a:pathLst>
          </a:custGeom>
          <a:noFill/>
          <a:ln w="25400" cap="rnd">
            <a:gradFill>
              <a:gsLst>
                <a:gs pos="0">
                  <a:schemeClr val="accent2">
                    <a:alpha val="60000"/>
                  </a:schemeClr>
                </a:gs>
                <a:gs pos="80000">
                  <a:schemeClr val="accent2">
                    <a:alpha val="100000"/>
                  </a:schemeClr>
                </a:gs>
              </a:gsLst>
              <a:lin ang="8100000" scaled="1"/>
            </a:gradFill>
            <a:tailEnd type="arrow" w="lg" len="sm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" name="任意多边形: 形状 22"/>
          <p:cNvSpPr/>
          <p:nvPr>
            <p:custDataLst>
              <p:tags r:id="rId9"/>
            </p:custDataLst>
          </p:nvPr>
        </p:nvSpPr>
        <p:spPr>
          <a:xfrm rot="10800000">
            <a:off x="5576570" y="3744913"/>
            <a:ext cx="1345565" cy="1349375"/>
          </a:xfrm>
          <a:custGeom>
            <a:avLst/>
            <a:gdLst>
              <a:gd name="connsiteX0" fmla="*/ 1068 w 2119"/>
              <a:gd name="connsiteY0" fmla="*/ 2125 h 2124"/>
              <a:gd name="connsiteX1" fmla="*/ 142 w 2119"/>
              <a:gd name="connsiteY1" fmla="*/ 1593 h 2124"/>
              <a:gd name="connsiteX2" fmla="*/ 531 w 2119"/>
              <a:gd name="connsiteY2" fmla="*/ 143 h 2124"/>
              <a:gd name="connsiteX3" fmla="*/ 1136 w 2119"/>
              <a:gd name="connsiteY3" fmla="*/ 3 h 2124"/>
              <a:gd name="connsiteX4" fmla="*/ 1982 w 2119"/>
              <a:gd name="connsiteY4" fmla="*/ 531 h 2124"/>
              <a:gd name="connsiteX5" fmla="*/ 2119 w 2119"/>
              <a:gd name="connsiteY5" fmla="*/ 952 h 2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19" h="2125">
                <a:moveTo>
                  <a:pt x="1068" y="2125"/>
                </a:moveTo>
                <a:cubicBezTo>
                  <a:pt x="700" y="2126"/>
                  <a:pt x="340" y="1935"/>
                  <a:pt x="142" y="1593"/>
                </a:cubicBezTo>
                <a:cubicBezTo>
                  <a:pt x="-151" y="1085"/>
                  <a:pt x="24" y="436"/>
                  <a:pt x="531" y="143"/>
                </a:cubicBezTo>
                <a:cubicBezTo>
                  <a:pt x="722" y="33"/>
                  <a:pt x="932" y="-12"/>
                  <a:pt x="1136" y="3"/>
                </a:cubicBezTo>
                <a:cubicBezTo>
                  <a:pt x="1476" y="27"/>
                  <a:pt x="1798" y="214"/>
                  <a:pt x="1982" y="531"/>
                </a:cubicBezTo>
                <a:cubicBezTo>
                  <a:pt x="2059" y="665"/>
                  <a:pt x="2103" y="808"/>
                  <a:pt x="2119" y="952"/>
                </a:cubicBezTo>
              </a:path>
            </a:pathLst>
          </a:custGeom>
          <a:noFill/>
          <a:ln w="25400" cap="rnd">
            <a:gradFill>
              <a:gsLst>
                <a:gs pos="0">
                  <a:schemeClr val="accent1">
                    <a:alpha val="40000"/>
                  </a:schemeClr>
                </a:gs>
                <a:gs pos="80000">
                  <a:schemeClr val="accent1">
                    <a:alpha val="100000"/>
                  </a:schemeClr>
                </a:gs>
              </a:gsLst>
              <a:lin ang="8100000" scaled="1"/>
            </a:gradFill>
            <a:tailEnd type="arrow" w="lg" len="sm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" name="任意多边形: 形状 22"/>
          <p:cNvSpPr/>
          <p:nvPr>
            <p:custDataLst>
              <p:tags r:id="rId10"/>
            </p:custDataLst>
          </p:nvPr>
        </p:nvSpPr>
        <p:spPr>
          <a:xfrm rot="16200000">
            <a:off x="4897120" y="3076893"/>
            <a:ext cx="1345565" cy="1349375"/>
          </a:xfrm>
          <a:custGeom>
            <a:avLst/>
            <a:gdLst>
              <a:gd name="connsiteX0" fmla="*/ 1068 w 2119"/>
              <a:gd name="connsiteY0" fmla="*/ 2125 h 2124"/>
              <a:gd name="connsiteX1" fmla="*/ 142 w 2119"/>
              <a:gd name="connsiteY1" fmla="*/ 1593 h 2124"/>
              <a:gd name="connsiteX2" fmla="*/ 531 w 2119"/>
              <a:gd name="connsiteY2" fmla="*/ 143 h 2124"/>
              <a:gd name="connsiteX3" fmla="*/ 1136 w 2119"/>
              <a:gd name="connsiteY3" fmla="*/ 3 h 2124"/>
              <a:gd name="connsiteX4" fmla="*/ 1982 w 2119"/>
              <a:gd name="connsiteY4" fmla="*/ 531 h 2124"/>
              <a:gd name="connsiteX5" fmla="*/ 2119 w 2119"/>
              <a:gd name="connsiteY5" fmla="*/ 952 h 2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19" h="2125">
                <a:moveTo>
                  <a:pt x="1068" y="2125"/>
                </a:moveTo>
                <a:cubicBezTo>
                  <a:pt x="700" y="2126"/>
                  <a:pt x="340" y="1935"/>
                  <a:pt x="142" y="1593"/>
                </a:cubicBezTo>
                <a:cubicBezTo>
                  <a:pt x="-151" y="1085"/>
                  <a:pt x="24" y="436"/>
                  <a:pt x="531" y="143"/>
                </a:cubicBezTo>
                <a:cubicBezTo>
                  <a:pt x="722" y="33"/>
                  <a:pt x="932" y="-12"/>
                  <a:pt x="1136" y="3"/>
                </a:cubicBezTo>
                <a:cubicBezTo>
                  <a:pt x="1476" y="27"/>
                  <a:pt x="1798" y="214"/>
                  <a:pt x="1982" y="531"/>
                </a:cubicBezTo>
                <a:cubicBezTo>
                  <a:pt x="2059" y="665"/>
                  <a:pt x="2103" y="808"/>
                  <a:pt x="2119" y="952"/>
                </a:cubicBezTo>
              </a:path>
            </a:pathLst>
          </a:custGeom>
          <a:noFill/>
          <a:ln w="25400" cap="rnd">
            <a:gradFill>
              <a:gsLst>
                <a:gs pos="0">
                  <a:schemeClr val="accent2">
                    <a:alpha val="60000"/>
                  </a:schemeClr>
                </a:gs>
                <a:gs pos="80000">
                  <a:schemeClr val="accent2">
                    <a:alpha val="100000"/>
                  </a:schemeClr>
                </a:gs>
              </a:gsLst>
              <a:lin ang="8100000" scaled="1"/>
            </a:gradFill>
            <a:tailEnd type="arrow" w="lg" len="sm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20" name="图形 19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783070" y="3576003"/>
            <a:ext cx="273466" cy="331473"/>
          </a:xfrm>
          <a:prstGeom prst="rect">
            <a:avLst/>
          </a:prstGeom>
        </p:spPr>
      </p:pic>
      <p:pic>
        <p:nvPicPr>
          <p:cNvPr id="8" name="图形 5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105525" y="4258628"/>
            <a:ext cx="289467" cy="325650"/>
          </a:xfrm>
          <a:prstGeom prst="rect">
            <a:avLst/>
          </a:prstGeom>
        </p:spPr>
      </p:pic>
      <p:sp>
        <p:nvSpPr>
          <p:cNvPr id="28" name="矩形 27"/>
          <p:cNvSpPr/>
          <p:nvPr>
            <p:custDataLst>
              <p:tags r:id="rId17"/>
            </p:custDataLst>
          </p:nvPr>
        </p:nvSpPr>
        <p:spPr>
          <a:xfrm>
            <a:off x="2230120" y="1351598"/>
            <a:ext cx="3348990" cy="39624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中线高点，出现下跌</a:t>
            </a: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趋势</a:t>
            </a:r>
            <a:endParaRPr lang="zh-CN" altLang="en-US" b="1" dirty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9" name="矩形 8"/>
          <p:cNvSpPr/>
          <p:nvPr>
            <p:custDataLst>
              <p:tags r:id="rId18"/>
            </p:custDataLst>
          </p:nvPr>
        </p:nvSpPr>
        <p:spPr>
          <a:xfrm>
            <a:off x="6993890" y="5088573"/>
            <a:ext cx="3348990" cy="94551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做底结束之后，股价开始有增量资金参与，流动资金会</a:t>
            </a: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翻红</a:t>
            </a:r>
            <a:endParaRPr lang="zh-CN" altLang="en-US" sz="16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3" name="矩形 12"/>
          <p:cNvSpPr/>
          <p:nvPr>
            <p:custDataLst>
              <p:tags r:id="rId19"/>
            </p:custDataLst>
          </p:nvPr>
        </p:nvSpPr>
        <p:spPr>
          <a:xfrm>
            <a:off x="7809865" y="2852738"/>
            <a:ext cx="3342640" cy="39624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持续下跌，股价</a:t>
            </a:r>
            <a:r>
              <a:rPr lang="zh-CN" altLang="en-US" b="1" dirty="0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见底</a:t>
            </a:r>
            <a:endParaRPr lang="zh-CN" altLang="en-US" b="1" dirty="0">
              <a:solidFill>
                <a:schemeClr val="accent2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4" name="矩形 13"/>
          <p:cNvSpPr/>
          <p:nvPr>
            <p:custDataLst>
              <p:tags r:id="rId20"/>
            </p:custDataLst>
          </p:nvPr>
        </p:nvSpPr>
        <p:spPr>
          <a:xfrm>
            <a:off x="7809865" y="3256598"/>
            <a:ext cx="3348990" cy="94551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缩量为主，股价出现反复做底</a:t>
            </a: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行为</a:t>
            </a:r>
            <a:endParaRPr lang="zh-CN" altLang="en-US" sz="16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5" name="矩形 14"/>
          <p:cNvSpPr/>
          <p:nvPr>
            <p:custDataLst>
              <p:tags r:id="rId21"/>
            </p:custDataLst>
          </p:nvPr>
        </p:nvSpPr>
        <p:spPr>
          <a:xfrm>
            <a:off x="1101725" y="3404553"/>
            <a:ext cx="3348990" cy="39624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形成突破，进入加速</a:t>
            </a:r>
            <a:r>
              <a:rPr lang="zh-CN" altLang="en-US" b="1" dirty="0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主升浪</a:t>
            </a:r>
            <a:endParaRPr lang="zh-CN" altLang="en-US" b="1" dirty="0">
              <a:solidFill>
                <a:schemeClr val="accent2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6" name="矩形 15"/>
          <p:cNvSpPr/>
          <p:nvPr>
            <p:custDataLst>
              <p:tags r:id="rId22"/>
            </p:custDataLst>
          </p:nvPr>
        </p:nvSpPr>
        <p:spPr>
          <a:xfrm>
            <a:off x="1108075" y="3809048"/>
            <a:ext cx="3348990" cy="94551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股价完成控盘之后，必然会出现突破走势，进入最快阶段的主升浪</a:t>
            </a: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行情</a:t>
            </a:r>
            <a:endParaRPr lang="zh-CN" altLang="en-US" sz="16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8" name="矩形 17"/>
          <p:cNvSpPr/>
          <p:nvPr>
            <p:custDataLst>
              <p:tags r:id="rId23"/>
            </p:custDataLst>
          </p:nvPr>
        </p:nvSpPr>
        <p:spPr>
          <a:xfrm>
            <a:off x="6993890" y="4691698"/>
            <a:ext cx="3348990" cy="39624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开始启动，形成新一轮</a:t>
            </a: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上涨</a:t>
            </a:r>
            <a:endParaRPr lang="zh-CN" altLang="en-US" b="1" dirty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2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     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41955" y="209550"/>
            <a:ext cx="72040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bg1"/>
                </a:solidFill>
              </a:rPr>
              <a:t>                                 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买点把握技巧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2" name="矩形: 圆角 2"/>
          <p:cNvSpPr/>
          <p:nvPr>
            <p:custDataLst>
              <p:tags r:id="rId1"/>
            </p:custDataLst>
          </p:nvPr>
        </p:nvSpPr>
        <p:spPr>
          <a:xfrm>
            <a:off x="696278" y="2839403"/>
            <a:ext cx="3230245" cy="3105150"/>
          </a:xfrm>
          <a:prstGeom prst="roundRect">
            <a:avLst>
              <a:gd name="adj" fmla="val 0"/>
            </a:avLst>
          </a:prstGeom>
          <a:solidFill>
            <a:schemeClr val="tx1">
              <a:lumMod val="40000"/>
              <a:lumOff val="60000"/>
              <a:alpha val="15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" tIns="41148" rIns="82296" bIns="41148" rtlCol="0" anchor="ctr"/>
          <a:p>
            <a:endParaRPr lang="zh-CN" altLang="en-US" sz="144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961073" y="4072573"/>
            <a:ext cx="2702560" cy="16052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大阳线，一般是启动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信号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标志着个股出现上攻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意思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是个股起爆点位置的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把握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一般套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不住人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60" name="圆角矩形 59"/>
          <p:cNvSpPr/>
          <p:nvPr>
            <p:custDataLst>
              <p:tags r:id="rId3"/>
            </p:custDataLst>
          </p:nvPr>
        </p:nvSpPr>
        <p:spPr>
          <a:xfrm>
            <a:off x="961073" y="2402523"/>
            <a:ext cx="694055" cy="680085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rtlCol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01</a:t>
            </a:r>
            <a:endParaRPr lang="en-US" altLang="zh-CN" sz="20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4"/>
            </p:custDataLst>
          </p:nvPr>
        </p:nvSpPr>
        <p:spPr>
          <a:xfrm>
            <a:off x="964248" y="3257868"/>
            <a:ext cx="2703830" cy="45529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>
                <a:solidFill>
                  <a:schemeClr val="accent1"/>
                </a:solidFill>
                <a:latin typeface="+mn-ea"/>
                <a:cs typeface="+mn-ea"/>
              </a:rPr>
              <a:t>大阳线</a:t>
            </a:r>
            <a:r>
              <a:rPr lang="zh-CN" altLang="en-US" sz="2200" b="1">
                <a:solidFill>
                  <a:schemeClr val="accent1"/>
                </a:solidFill>
                <a:latin typeface="+mn-ea"/>
                <a:cs typeface="+mn-ea"/>
              </a:rPr>
              <a:t>启动</a:t>
            </a:r>
            <a:endParaRPr lang="zh-CN" altLang="en-US" sz="22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33" name="矩形: 圆角 2"/>
          <p:cNvSpPr/>
          <p:nvPr>
            <p:custDataLst>
              <p:tags r:id="rId5"/>
            </p:custDataLst>
          </p:nvPr>
        </p:nvSpPr>
        <p:spPr>
          <a:xfrm>
            <a:off x="4480878" y="2839403"/>
            <a:ext cx="3230245" cy="3105150"/>
          </a:xfrm>
          <a:prstGeom prst="roundRect">
            <a:avLst>
              <a:gd name="adj" fmla="val 0"/>
            </a:avLst>
          </a:prstGeom>
          <a:solidFill>
            <a:schemeClr val="tx1">
              <a:lumMod val="40000"/>
              <a:lumOff val="60000"/>
              <a:alpha val="15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" tIns="41148" rIns="82296" bIns="41148" rtlCol="0" anchor="ctr"/>
          <a:p>
            <a:endParaRPr lang="zh-CN" altLang="en-US" sz="144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8" name="矩形 7"/>
          <p:cNvSpPr/>
          <p:nvPr>
            <p:custDataLst>
              <p:tags r:id="rId6"/>
            </p:custDataLst>
          </p:nvPr>
        </p:nvSpPr>
        <p:spPr>
          <a:xfrm>
            <a:off x="4680585" y="4041140"/>
            <a:ext cx="2831465" cy="189420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回踩智能辅助线，智能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交易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五日线，判断就是强势股回踩一般都是看蓝线附近，在分时可以看到，蓝线与五日线接近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位置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40" name="圆角矩形 39"/>
          <p:cNvSpPr/>
          <p:nvPr>
            <p:custDataLst>
              <p:tags r:id="rId7"/>
            </p:custDataLst>
          </p:nvPr>
        </p:nvSpPr>
        <p:spPr>
          <a:xfrm>
            <a:off x="4745673" y="2402523"/>
            <a:ext cx="694055" cy="680085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rtlCol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sz="20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8"/>
            </p:custDataLst>
          </p:nvPr>
        </p:nvSpPr>
        <p:spPr>
          <a:xfrm>
            <a:off x="4751388" y="3269933"/>
            <a:ext cx="2703830" cy="44323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>
                <a:solidFill>
                  <a:schemeClr val="accent2"/>
                </a:solidFill>
                <a:latin typeface="+mn-ea"/>
                <a:cs typeface="+mn-ea"/>
              </a:rPr>
              <a:t>回踩</a:t>
            </a:r>
            <a:r>
              <a:rPr lang="zh-CN" altLang="en-US" sz="2200" b="1">
                <a:solidFill>
                  <a:schemeClr val="accent2"/>
                </a:solidFill>
                <a:latin typeface="+mn-ea"/>
                <a:cs typeface="+mn-ea"/>
              </a:rPr>
              <a:t>位置</a:t>
            </a:r>
            <a:endParaRPr lang="zh-CN" altLang="en-US" sz="2200" b="1">
              <a:solidFill>
                <a:schemeClr val="accent2"/>
              </a:solidFill>
              <a:latin typeface="+mn-ea"/>
              <a:cs typeface="+mn-ea"/>
            </a:endParaRPr>
          </a:p>
        </p:txBody>
      </p:sp>
      <p:sp>
        <p:nvSpPr>
          <p:cNvPr id="63" name="矩形: 圆角 2"/>
          <p:cNvSpPr/>
          <p:nvPr>
            <p:custDataLst>
              <p:tags r:id="rId9"/>
            </p:custDataLst>
          </p:nvPr>
        </p:nvSpPr>
        <p:spPr>
          <a:xfrm>
            <a:off x="8265478" y="2839403"/>
            <a:ext cx="3230245" cy="3105150"/>
          </a:xfrm>
          <a:prstGeom prst="roundRect">
            <a:avLst>
              <a:gd name="adj" fmla="val 0"/>
            </a:avLst>
          </a:prstGeom>
          <a:solidFill>
            <a:schemeClr val="tx1">
              <a:lumMod val="40000"/>
              <a:lumOff val="60000"/>
              <a:alpha val="15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" tIns="41148" rIns="82296" bIns="41148" rtlCol="0" anchor="ctr"/>
          <a:p>
            <a:endParaRPr lang="zh-CN" altLang="en-US" sz="144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1" name="矩形 10"/>
          <p:cNvSpPr/>
          <p:nvPr>
            <p:custDataLst>
              <p:tags r:id="rId10"/>
            </p:custDataLst>
          </p:nvPr>
        </p:nvSpPr>
        <p:spPr>
          <a:xfrm>
            <a:off x="8530273" y="4072573"/>
            <a:ext cx="2702560" cy="16052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主板乖离率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10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以内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创业板科创，乖离率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15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以内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65" name="圆角矩形 64"/>
          <p:cNvSpPr/>
          <p:nvPr>
            <p:custDataLst>
              <p:tags r:id="rId11"/>
            </p:custDataLst>
          </p:nvPr>
        </p:nvSpPr>
        <p:spPr>
          <a:xfrm>
            <a:off x="8530273" y="2402523"/>
            <a:ext cx="694055" cy="680085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rtlCol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03</a:t>
            </a:r>
            <a:endParaRPr lang="en-US" altLang="zh-CN" sz="20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80" name="直接连接符 79"/>
          <p:cNvCxnSpPr/>
          <p:nvPr>
            <p:custDataLst>
              <p:tags r:id="rId12"/>
            </p:custDataLst>
          </p:nvPr>
        </p:nvCxnSpPr>
        <p:spPr>
          <a:xfrm flipV="1">
            <a:off x="881698" y="3876993"/>
            <a:ext cx="2844165" cy="0"/>
          </a:xfrm>
          <a:prstGeom prst="line">
            <a:avLst/>
          </a:prstGeom>
          <a:ln w="22225"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4" name="直接连接符 73"/>
          <p:cNvCxnSpPr/>
          <p:nvPr>
            <p:custDataLst>
              <p:tags r:id="rId13"/>
            </p:custDataLst>
          </p:nvPr>
        </p:nvCxnSpPr>
        <p:spPr>
          <a:xfrm>
            <a:off x="4666298" y="3876993"/>
            <a:ext cx="2844165" cy="0"/>
          </a:xfrm>
          <a:prstGeom prst="line">
            <a:avLst/>
          </a:prstGeom>
          <a:ln w="22225"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5" name="直接连接符 74"/>
          <p:cNvCxnSpPr/>
          <p:nvPr>
            <p:custDataLst>
              <p:tags r:id="rId14"/>
            </p:custDataLst>
          </p:nvPr>
        </p:nvCxnSpPr>
        <p:spPr>
          <a:xfrm flipV="1">
            <a:off x="8450898" y="3876993"/>
            <a:ext cx="2844165" cy="0"/>
          </a:xfrm>
          <a:prstGeom prst="line">
            <a:avLst/>
          </a:prstGeom>
          <a:ln w="22225"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矩形 11"/>
          <p:cNvSpPr/>
          <p:nvPr>
            <p:custDataLst>
              <p:tags r:id="rId15"/>
            </p:custDataLst>
          </p:nvPr>
        </p:nvSpPr>
        <p:spPr>
          <a:xfrm>
            <a:off x="8530273" y="3275013"/>
            <a:ext cx="2703830" cy="44323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 dirty="0">
                <a:solidFill>
                  <a:schemeClr val="accent1"/>
                </a:solidFill>
                <a:latin typeface="+mn-ea"/>
                <a:cs typeface="+mn-ea"/>
              </a:rPr>
              <a:t>乖离率</a:t>
            </a:r>
            <a:endParaRPr lang="zh-CN" altLang="en-US" sz="2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</p:spTree>
    <p:custDataLst>
      <p:tags r:id="rId16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     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41955" y="209550"/>
            <a:ext cx="72040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bg1"/>
                </a:solidFill>
              </a:rPr>
              <a:t>                                 </a:t>
            </a:r>
            <a:r>
              <a:rPr lang="zh-CN" altLang="en-US" sz="2800" b="1">
                <a:solidFill>
                  <a:schemeClr val="bg1"/>
                </a:solidFill>
              </a:rPr>
              <a:t>卖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点把握技巧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2" name="矩形: 圆角 2"/>
          <p:cNvSpPr/>
          <p:nvPr>
            <p:custDataLst>
              <p:tags r:id="rId1"/>
            </p:custDataLst>
          </p:nvPr>
        </p:nvSpPr>
        <p:spPr>
          <a:xfrm>
            <a:off x="696278" y="2839403"/>
            <a:ext cx="3230245" cy="3105150"/>
          </a:xfrm>
          <a:prstGeom prst="roundRect">
            <a:avLst>
              <a:gd name="adj" fmla="val 0"/>
            </a:avLst>
          </a:prstGeom>
          <a:solidFill>
            <a:schemeClr val="tx1">
              <a:lumMod val="40000"/>
              <a:lumOff val="60000"/>
              <a:alpha val="15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" tIns="41148" rIns="82296" bIns="41148" rtlCol="0" anchor="ctr"/>
          <a:p>
            <a:endParaRPr lang="zh-CN" altLang="en-US" sz="144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961073" y="4072573"/>
            <a:ext cx="2702560" cy="16052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中线趋势搭配着看周线智能辅助线，基本上都是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60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日线位置，也就是一个股票启动的起点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位置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60" name="圆角矩形 59"/>
          <p:cNvSpPr/>
          <p:nvPr>
            <p:custDataLst>
              <p:tags r:id="rId3"/>
            </p:custDataLst>
          </p:nvPr>
        </p:nvSpPr>
        <p:spPr>
          <a:xfrm>
            <a:off x="961073" y="2402523"/>
            <a:ext cx="694055" cy="680085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rtlCol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01</a:t>
            </a:r>
            <a:endParaRPr lang="en-US" altLang="zh-CN" sz="20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4"/>
            </p:custDataLst>
          </p:nvPr>
        </p:nvSpPr>
        <p:spPr>
          <a:xfrm>
            <a:off x="964248" y="3257868"/>
            <a:ext cx="2703830" cy="45529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>
                <a:solidFill>
                  <a:schemeClr val="accent1"/>
                </a:solidFill>
                <a:latin typeface="+mn-ea"/>
                <a:cs typeface="+mn-ea"/>
              </a:rPr>
              <a:t>中</a:t>
            </a:r>
            <a:r>
              <a:rPr lang="zh-CN" altLang="en-US" sz="2200" b="1">
                <a:solidFill>
                  <a:schemeClr val="accent1"/>
                </a:solidFill>
                <a:latin typeface="+mn-ea"/>
                <a:cs typeface="+mn-ea"/>
              </a:rPr>
              <a:t>线</a:t>
            </a:r>
            <a:endParaRPr lang="zh-CN" altLang="en-US" sz="22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33" name="矩形: 圆角 2"/>
          <p:cNvSpPr/>
          <p:nvPr>
            <p:custDataLst>
              <p:tags r:id="rId5"/>
            </p:custDataLst>
          </p:nvPr>
        </p:nvSpPr>
        <p:spPr>
          <a:xfrm>
            <a:off x="4480878" y="2839403"/>
            <a:ext cx="3230245" cy="3105150"/>
          </a:xfrm>
          <a:prstGeom prst="roundRect">
            <a:avLst>
              <a:gd name="adj" fmla="val 0"/>
            </a:avLst>
          </a:prstGeom>
          <a:solidFill>
            <a:schemeClr val="tx1">
              <a:lumMod val="40000"/>
              <a:lumOff val="60000"/>
              <a:alpha val="15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" tIns="41148" rIns="82296" bIns="41148" rtlCol="0" anchor="ctr"/>
          <a:p>
            <a:endParaRPr lang="zh-CN" altLang="en-US" sz="144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8" name="矩形 7"/>
          <p:cNvSpPr/>
          <p:nvPr>
            <p:custDataLst>
              <p:tags r:id="rId6"/>
            </p:custDataLst>
          </p:nvPr>
        </p:nvSpPr>
        <p:spPr>
          <a:xfrm>
            <a:off x="4680585" y="4041140"/>
            <a:ext cx="2831465" cy="189420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进入高控盘之后下降阶段，开始出现筹码派发，逐步降低仓位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20%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，逐步控制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风险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40" name="圆角矩形 39"/>
          <p:cNvSpPr/>
          <p:nvPr>
            <p:custDataLst>
              <p:tags r:id="rId7"/>
            </p:custDataLst>
          </p:nvPr>
        </p:nvSpPr>
        <p:spPr>
          <a:xfrm>
            <a:off x="4745673" y="2402523"/>
            <a:ext cx="694055" cy="680085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rtlCol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sz="20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8"/>
            </p:custDataLst>
          </p:nvPr>
        </p:nvSpPr>
        <p:spPr>
          <a:xfrm>
            <a:off x="4751388" y="3269933"/>
            <a:ext cx="2703830" cy="44323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>
                <a:solidFill>
                  <a:schemeClr val="accent2"/>
                </a:solidFill>
                <a:latin typeface="+mn-ea"/>
                <a:cs typeface="+mn-ea"/>
              </a:rPr>
              <a:t>控盘</a:t>
            </a:r>
            <a:endParaRPr lang="zh-CN" altLang="en-US" sz="2200" b="1">
              <a:solidFill>
                <a:schemeClr val="accent2"/>
              </a:solidFill>
              <a:latin typeface="+mn-ea"/>
              <a:cs typeface="+mn-ea"/>
            </a:endParaRPr>
          </a:p>
        </p:txBody>
      </p:sp>
      <p:sp>
        <p:nvSpPr>
          <p:cNvPr id="63" name="矩形: 圆角 2"/>
          <p:cNvSpPr/>
          <p:nvPr>
            <p:custDataLst>
              <p:tags r:id="rId9"/>
            </p:custDataLst>
          </p:nvPr>
        </p:nvSpPr>
        <p:spPr>
          <a:xfrm>
            <a:off x="8265478" y="2839403"/>
            <a:ext cx="3230245" cy="3105150"/>
          </a:xfrm>
          <a:prstGeom prst="roundRect">
            <a:avLst>
              <a:gd name="adj" fmla="val 0"/>
            </a:avLst>
          </a:prstGeom>
          <a:solidFill>
            <a:schemeClr val="tx1">
              <a:lumMod val="40000"/>
              <a:lumOff val="60000"/>
              <a:alpha val="15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" tIns="41148" rIns="82296" bIns="41148" rtlCol="0" anchor="ctr"/>
          <a:p>
            <a:endParaRPr lang="zh-CN" altLang="en-US" sz="144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1" name="矩形 10"/>
          <p:cNvSpPr/>
          <p:nvPr>
            <p:custDataLst>
              <p:tags r:id="rId10"/>
            </p:custDataLst>
          </p:nvPr>
        </p:nvSpPr>
        <p:spPr>
          <a:xfrm>
            <a:off x="8530273" y="4072573"/>
            <a:ext cx="2702560" cy="16052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周线智能辅助线的支撑位将是个股重要的支撑点，不破就是中线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买点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65" name="圆角矩形 64"/>
          <p:cNvSpPr/>
          <p:nvPr>
            <p:custDataLst>
              <p:tags r:id="rId11"/>
            </p:custDataLst>
          </p:nvPr>
        </p:nvSpPr>
        <p:spPr>
          <a:xfrm>
            <a:off x="8530273" y="2402523"/>
            <a:ext cx="694055" cy="680085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rtlCol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03</a:t>
            </a:r>
            <a:endParaRPr lang="en-US" altLang="zh-CN" sz="20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80" name="直接连接符 79"/>
          <p:cNvCxnSpPr/>
          <p:nvPr>
            <p:custDataLst>
              <p:tags r:id="rId12"/>
            </p:custDataLst>
          </p:nvPr>
        </p:nvCxnSpPr>
        <p:spPr>
          <a:xfrm flipV="1">
            <a:off x="881698" y="3876993"/>
            <a:ext cx="2844165" cy="0"/>
          </a:xfrm>
          <a:prstGeom prst="line">
            <a:avLst/>
          </a:prstGeom>
          <a:ln w="22225"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4" name="直接连接符 73"/>
          <p:cNvCxnSpPr/>
          <p:nvPr>
            <p:custDataLst>
              <p:tags r:id="rId13"/>
            </p:custDataLst>
          </p:nvPr>
        </p:nvCxnSpPr>
        <p:spPr>
          <a:xfrm>
            <a:off x="4666298" y="3876993"/>
            <a:ext cx="2844165" cy="0"/>
          </a:xfrm>
          <a:prstGeom prst="line">
            <a:avLst/>
          </a:prstGeom>
          <a:ln w="22225"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5" name="直接连接符 74"/>
          <p:cNvCxnSpPr/>
          <p:nvPr>
            <p:custDataLst>
              <p:tags r:id="rId14"/>
            </p:custDataLst>
          </p:nvPr>
        </p:nvCxnSpPr>
        <p:spPr>
          <a:xfrm flipV="1">
            <a:off x="8450898" y="3876993"/>
            <a:ext cx="2844165" cy="0"/>
          </a:xfrm>
          <a:prstGeom prst="line">
            <a:avLst/>
          </a:prstGeom>
          <a:ln w="22225"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矩形 11"/>
          <p:cNvSpPr/>
          <p:nvPr>
            <p:custDataLst>
              <p:tags r:id="rId15"/>
            </p:custDataLst>
          </p:nvPr>
        </p:nvSpPr>
        <p:spPr>
          <a:xfrm>
            <a:off x="8530273" y="3275013"/>
            <a:ext cx="2703830" cy="44323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 dirty="0">
                <a:solidFill>
                  <a:schemeClr val="accent1"/>
                </a:solidFill>
                <a:latin typeface="+mn-ea"/>
                <a:cs typeface="+mn-ea"/>
              </a:rPr>
              <a:t>重要</a:t>
            </a:r>
            <a:r>
              <a:rPr lang="zh-CN" altLang="en-US" sz="2200" b="1" dirty="0">
                <a:solidFill>
                  <a:schemeClr val="accent1"/>
                </a:solidFill>
                <a:latin typeface="+mn-ea"/>
                <a:cs typeface="+mn-ea"/>
              </a:rPr>
              <a:t>支撑</a:t>
            </a:r>
            <a:endParaRPr lang="zh-CN" altLang="en-US" sz="2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</p:spTree>
    <p:custDataLst>
      <p:tags r:id="rId1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972820" y="686435"/>
            <a:ext cx="11864340" cy="6171565"/>
          </a:xfrm>
          <a:prstGeom prst="rect">
            <a:avLst/>
          </a:prstGeom>
        </p:spPr>
        <p:txBody>
          <a:bodyPr wrap="square">
            <a:noAutofit/>
          </a:bodyPr>
          <a:p>
            <a:r>
              <a:rPr lang="en-US" altLang="zh-CN" sz="1600">
                <a:solidFill>
                  <a:schemeClr val="bg1"/>
                </a:solidFill>
              </a:rPr>
              <a:t>                 </a:t>
            </a:r>
            <a:endParaRPr lang="en-US" altLang="zh-CN" sz="1600">
              <a:solidFill>
                <a:schemeClr val="bg1"/>
              </a:solidFill>
            </a:endParaRPr>
          </a:p>
          <a:p>
            <a:r>
              <a:rPr lang="en-US" altLang="zh-CN" sz="1600">
                <a:solidFill>
                  <a:schemeClr val="bg1"/>
                </a:solidFill>
              </a:rPr>
              <a:t>    </a:t>
            </a:r>
            <a:endParaRPr lang="zh-CN" altLang="en-US" sz="1600">
              <a:solidFill>
                <a:schemeClr val="bg1"/>
              </a:solidFill>
            </a:endParaRPr>
          </a:p>
          <a:p>
            <a:endParaRPr lang="zh-CN" altLang="en-US" sz="1600">
              <a:solidFill>
                <a:schemeClr val="bg1"/>
              </a:solidFill>
            </a:endParaRPr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</p:txBody>
      </p:sp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     </a:t>
            </a:r>
            <a:r>
              <a:rPr lang="zh-CN" altLang="en-US" sz="2400" b="1">
                <a:solidFill>
                  <a:schemeClr val="bg1"/>
                </a:solidFill>
              </a:rPr>
              <a:t>美国加征关税的目的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5069206" y="5061903"/>
            <a:ext cx="6208395" cy="95313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关税政策被用作施压贸易伙伴的筹码。例如，美国通过加征欧盟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20%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、韩国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25%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关税，迫使其在技术标准、市场准入等领域让步，为本国企业争取利益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‌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5069206" y="4460558"/>
            <a:ext cx="6208393" cy="580832"/>
          </a:xfrm>
          <a:prstGeom prst="rect">
            <a:avLst/>
          </a:prstGeom>
          <a:noFill/>
        </p:spPr>
        <p:txBody>
          <a:bodyPr wrap="square" lIns="0" tIns="0" rIns="0" bIns="3600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</a:rPr>
              <a:t>国际政策博弈工具</a:t>
            </a:r>
            <a:endParaRPr lang="zh-CN" altLang="en-US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5069206" y="1885633"/>
            <a:ext cx="6208395" cy="95313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美国通过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“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对等关税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”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公式（调整税率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=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贸易差额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/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进口额</a:t>
            </a:r>
            <a:r>
              <a:rPr lang="en-US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×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弹性系数），针对贸易逆差较大的国家加征差异化税率（如对中国加征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34%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、越南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46%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），旨在缩小贸易赤字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‌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。以汽车行业为例，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2024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年美国对华汽车及零部件贸易逆差达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2389.2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亿美元，加征关税试图通过抑制进口改善逆差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‌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9" name="矩形 8"/>
          <p:cNvSpPr/>
          <p:nvPr>
            <p:custDataLst>
              <p:tags r:id="rId4"/>
            </p:custDataLst>
          </p:nvPr>
        </p:nvSpPr>
        <p:spPr>
          <a:xfrm>
            <a:off x="5069206" y="1291908"/>
            <a:ext cx="6208393" cy="580832"/>
          </a:xfrm>
          <a:prstGeom prst="rect">
            <a:avLst/>
          </a:prstGeom>
          <a:noFill/>
        </p:spPr>
        <p:txBody>
          <a:bodyPr wrap="square" lIns="0" tIns="0" rIns="0" bIns="3600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</a:rPr>
              <a:t>减少贸易逆差</a:t>
            </a:r>
            <a:endParaRPr lang="zh-CN" altLang="en-US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0" name="矩形 9"/>
          <p:cNvSpPr/>
          <p:nvPr>
            <p:custDataLst>
              <p:tags r:id="rId5"/>
            </p:custDataLst>
          </p:nvPr>
        </p:nvSpPr>
        <p:spPr>
          <a:xfrm>
            <a:off x="5069206" y="3473768"/>
            <a:ext cx="6208395" cy="95313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特朗普政府宣称加征关税是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“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保护美国制造业竞争力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”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，重点针对中国新能源、电子设备等优势产业，试图通过高关税倒逼产业链回流，扩大本土就业。例如，美国对进口汽车全面征收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25%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关税，直接保护本土车企市场份额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‌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1" name="矩形 10"/>
          <p:cNvSpPr/>
          <p:nvPr>
            <p:custDataLst>
              <p:tags r:id="rId6"/>
            </p:custDataLst>
          </p:nvPr>
        </p:nvSpPr>
        <p:spPr>
          <a:xfrm>
            <a:off x="5069206" y="2876233"/>
            <a:ext cx="6208393" cy="580832"/>
          </a:xfrm>
          <a:prstGeom prst="rect">
            <a:avLst/>
          </a:prstGeom>
          <a:noFill/>
        </p:spPr>
        <p:txBody>
          <a:bodyPr wrap="square" lIns="0" tIns="0" rIns="0" bIns="36000" rtlCol="0" anchor="b">
            <a:noAutofit/>
          </a:bodyPr>
          <a:p>
            <a:pPr lvl="0" algn="l">
              <a:buClrTx/>
              <a:buSzTx/>
              <a:buFontTx/>
            </a:pPr>
            <a:r>
              <a:rPr lang="zh-CN" altLang="en-US" b="1" dirty="0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保护本土制造业与就业</a:t>
            </a:r>
            <a:endParaRPr lang="zh-CN" altLang="en-US" b="1" dirty="0">
              <a:solidFill>
                <a:schemeClr val="accent2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7" name="任意多边形: 形状 26"/>
          <p:cNvSpPr/>
          <p:nvPr>
            <p:custDataLst>
              <p:tags r:id="rId7"/>
            </p:custDataLst>
          </p:nvPr>
        </p:nvSpPr>
        <p:spPr>
          <a:xfrm>
            <a:off x="1022350" y="1564323"/>
            <a:ext cx="3172579" cy="4176000"/>
          </a:xfrm>
          <a:custGeom>
            <a:avLst/>
            <a:gdLst>
              <a:gd name="connsiteX0" fmla="*/ 1084579 w 3172579"/>
              <a:gd name="connsiteY0" fmla="*/ 0 h 4176000"/>
              <a:gd name="connsiteX1" fmla="*/ 3172579 w 3172579"/>
              <a:gd name="connsiteY1" fmla="*/ 2088000 h 4176000"/>
              <a:gd name="connsiteX2" fmla="*/ 1084579 w 3172579"/>
              <a:gd name="connsiteY2" fmla="*/ 4176000 h 4176000"/>
              <a:gd name="connsiteX3" fmla="*/ 89315 w 3172579"/>
              <a:gd name="connsiteY3" fmla="*/ 3923990 h 4176000"/>
              <a:gd name="connsiteX4" fmla="*/ 0 w 3172579"/>
              <a:gd name="connsiteY4" fmla="*/ 3869730 h 4176000"/>
              <a:gd name="connsiteX5" fmla="*/ 0 w 3172579"/>
              <a:gd name="connsiteY5" fmla="*/ 306270 h 4176000"/>
              <a:gd name="connsiteX6" fmla="*/ 89315 w 3172579"/>
              <a:gd name="connsiteY6" fmla="*/ 252010 h 4176000"/>
              <a:gd name="connsiteX7" fmla="*/ 1084579 w 3172579"/>
              <a:gd name="connsiteY7" fmla="*/ 0 h 41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2579" h="4176000">
                <a:moveTo>
                  <a:pt x="1084579" y="0"/>
                </a:moveTo>
                <a:cubicBezTo>
                  <a:pt x="2237750" y="0"/>
                  <a:pt x="3172579" y="934829"/>
                  <a:pt x="3172579" y="2088000"/>
                </a:cubicBezTo>
                <a:cubicBezTo>
                  <a:pt x="3172579" y="3241171"/>
                  <a:pt x="2237750" y="4176000"/>
                  <a:pt x="1084579" y="4176000"/>
                </a:cubicBezTo>
                <a:cubicBezTo>
                  <a:pt x="724213" y="4176000"/>
                  <a:pt x="385170" y="4084708"/>
                  <a:pt x="89315" y="3923990"/>
                </a:cubicBezTo>
                <a:lnTo>
                  <a:pt x="0" y="3869730"/>
                </a:lnTo>
                <a:lnTo>
                  <a:pt x="0" y="306270"/>
                </a:lnTo>
                <a:lnTo>
                  <a:pt x="89315" y="252010"/>
                </a:lnTo>
                <a:cubicBezTo>
                  <a:pt x="385170" y="91292"/>
                  <a:pt x="724213" y="0"/>
                  <a:pt x="1084579" y="0"/>
                </a:cubicBezTo>
                <a:close/>
              </a:path>
            </a:pathLst>
          </a:custGeom>
          <a:noFill/>
          <a:ln>
            <a:gradFill>
              <a:gsLst>
                <a:gs pos="100000">
                  <a:schemeClr val="tx1">
                    <a:lumMod val="50000"/>
                    <a:lumOff val="50000"/>
                    <a:alpha val="30000"/>
                  </a:schemeClr>
                </a:gs>
                <a:gs pos="15000">
                  <a:srgbClr val="FFFFFF">
                    <a:lumMod val="20000"/>
                    <a:lumOff val="80000"/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12" name="椭圆 11"/>
          <p:cNvSpPr/>
          <p:nvPr>
            <p:custDataLst>
              <p:tags r:id="rId8"/>
            </p:custDataLst>
          </p:nvPr>
        </p:nvSpPr>
        <p:spPr>
          <a:xfrm>
            <a:off x="3869691" y="3345498"/>
            <a:ext cx="607695" cy="607695"/>
          </a:xfrm>
          <a:prstGeom prst="ellipse">
            <a:avLst/>
          </a:prstGeom>
          <a:solidFill>
            <a:schemeClr val="accent2"/>
          </a:solidFill>
          <a:ln>
            <a:gradFill>
              <a:gsLst>
                <a:gs pos="37000">
                  <a:srgbClr val="FFFFFF"/>
                </a:gs>
                <a:gs pos="0">
                  <a:schemeClr val="accent2">
                    <a:lumMod val="20000"/>
                    <a:lumOff val="80000"/>
                    <a:alpha val="100000"/>
                  </a:schemeClr>
                </a:gs>
                <a:gs pos="100000">
                  <a:srgbClr val="FFFFFF"/>
                </a:gs>
                <a:gs pos="71000">
                  <a:schemeClr val="accent2">
                    <a:lumMod val="20000"/>
                    <a:lumOff val="80000"/>
                    <a:alpha val="100000"/>
                  </a:schemeClr>
                </a:gs>
              </a:gsLst>
              <a:lin ang="1578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14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sz="14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3" name="椭圆 32"/>
          <p:cNvSpPr/>
          <p:nvPr>
            <p:custDataLst>
              <p:tags r:id="rId9"/>
            </p:custDataLst>
          </p:nvPr>
        </p:nvSpPr>
        <p:spPr>
          <a:xfrm>
            <a:off x="3307716" y="1890713"/>
            <a:ext cx="607695" cy="607695"/>
          </a:xfrm>
          <a:prstGeom prst="ellipse">
            <a:avLst/>
          </a:prstGeom>
          <a:solidFill>
            <a:schemeClr val="accent1"/>
          </a:solidFill>
          <a:ln>
            <a:gradFill>
              <a:gsLst>
                <a:gs pos="37000">
                  <a:srgbClr val="FFFFFF"/>
                </a:gs>
                <a:gs pos="0">
                  <a:schemeClr val="accent1">
                    <a:lumMod val="20000"/>
                    <a:lumOff val="80000"/>
                    <a:alpha val="100000"/>
                  </a:schemeClr>
                </a:gs>
                <a:gs pos="100000">
                  <a:srgbClr val="FFFFFF"/>
                </a:gs>
                <a:gs pos="71000">
                  <a:schemeClr val="accent1">
                    <a:lumMod val="20000"/>
                    <a:lumOff val="80000"/>
                    <a:alpha val="100000"/>
                  </a:schemeClr>
                </a:gs>
              </a:gsLst>
              <a:lin ang="1578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tIns="45720" bIns="45720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14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01</a:t>
            </a:r>
            <a:endParaRPr lang="en-US" altLang="zh-CN" sz="14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4" name="椭圆 23"/>
          <p:cNvSpPr/>
          <p:nvPr>
            <p:custDataLst>
              <p:tags r:id="rId10"/>
            </p:custDataLst>
          </p:nvPr>
        </p:nvSpPr>
        <p:spPr>
          <a:xfrm>
            <a:off x="3307716" y="4799648"/>
            <a:ext cx="607695" cy="607695"/>
          </a:xfrm>
          <a:prstGeom prst="ellipse">
            <a:avLst/>
          </a:prstGeom>
          <a:solidFill>
            <a:schemeClr val="accent1"/>
          </a:solidFill>
          <a:ln>
            <a:gradFill>
              <a:gsLst>
                <a:gs pos="37000">
                  <a:srgbClr val="FFFFFF"/>
                </a:gs>
                <a:gs pos="0">
                  <a:schemeClr val="accent1">
                    <a:lumMod val="20000"/>
                    <a:lumOff val="80000"/>
                    <a:alpha val="100000"/>
                  </a:schemeClr>
                </a:gs>
                <a:gs pos="100000">
                  <a:srgbClr val="FFFFFF"/>
                </a:gs>
                <a:gs pos="71000">
                  <a:schemeClr val="accent1">
                    <a:lumMod val="20000"/>
                    <a:lumOff val="80000"/>
                    <a:alpha val="100000"/>
                  </a:schemeClr>
                </a:gs>
              </a:gsLst>
              <a:lin ang="162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14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03</a:t>
            </a:r>
            <a:endParaRPr lang="en-US" altLang="zh-CN" sz="14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3" name="椭圆 12"/>
          <p:cNvSpPr/>
          <p:nvPr>
            <p:custDataLst>
              <p:tags r:id="rId11"/>
            </p:custDataLst>
          </p:nvPr>
        </p:nvSpPr>
        <p:spPr>
          <a:xfrm>
            <a:off x="1022350" y="2561908"/>
            <a:ext cx="2169160" cy="2169160"/>
          </a:xfrm>
          <a:prstGeom prst="ellipse">
            <a:avLst/>
          </a:prstGeom>
          <a:solidFill>
            <a:schemeClr val="accent1"/>
          </a:solidFill>
          <a:ln>
            <a:gradFill>
              <a:gsLst>
                <a:gs pos="37000">
                  <a:srgbClr val="FFFFFF"/>
                </a:gs>
                <a:gs pos="0">
                  <a:schemeClr val="accent1">
                    <a:lumMod val="45000"/>
                    <a:lumOff val="55000"/>
                    <a:alpha val="100000"/>
                  </a:schemeClr>
                </a:gs>
                <a:gs pos="100000">
                  <a:srgbClr val="FFFFFF"/>
                </a:gs>
                <a:gs pos="71000">
                  <a:schemeClr val="accent1">
                    <a:lumMod val="30000"/>
                    <a:lumOff val="70000"/>
                    <a:alpha val="100000"/>
                  </a:schemeClr>
                </a:gs>
              </a:gsLst>
              <a:lin ang="162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spc="150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目的</a:t>
            </a:r>
            <a:r>
              <a:rPr lang="en-US" altLang="zh-CN" sz="2000" b="1" spc="150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:</a:t>
            </a:r>
            <a:endParaRPr lang="en-US" altLang="zh-CN" sz="2000" b="1" spc="150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spc="150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制造业</a:t>
            </a:r>
            <a:r>
              <a:rPr lang="zh-CN" altLang="en-US" sz="2000" b="1" spc="150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回流</a:t>
            </a:r>
            <a:endParaRPr lang="zh-CN" altLang="en-US" sz="2000" b="1" spc="150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组 29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4060" y="1740535"/>
            <a:ext cx="8183880" cy="337693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027555" y="2723515"/>
            <a:ext cx="8134350" cy="2382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320925" y="2995295"/>
            <a:ext cx="7550785" cy="1706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9088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-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988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     </a:t>
            </a:r>
            <a:r>
              <a:rPr lang="zh-CN" altLang="en-US" sz="2800" b="1">
                <a:solidFill>
                  <a:schemeClr val="bg1"/>
                </a:solidFill>
              </a:rPr>
              <a:t>对</a:t>
            </a:r>
            <a:r>
              <a:rPr lang="en-US" altLang="zh-CN" sz="2800" b="1">
                <a:solidFill>
                  <a:schemeClr val="bg1"/>
                </a:solidFill>
              </a:rPr>
              <a:t>A</a:t>
            </a:r>
            <a:r>
              <a:rPr lang="zh-CN" altLang="en-US" sz="2800" b="1">
                <a:solidFill>
                  <a:schemeClr val="bg1"/>
                </a:solidFill>
              </a:rPr>
              <a:t>股市场</a:t>
            </a:r>
            <a:r>
              <a:rPr lang="zh-CN" altLang="en-US" sz="2800" b="1">
                <a:solidFill>
                  <a:schemeClr val="bg1"/>
                </a:solidFill>
              </a:rPr>
              <a:t>影响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74" name="圆角矩形 73"/>
          <p:cNvSpPr/>
          <p:nvPr>
            <p:custDataLst>
              <p:tags r:id="rId1"/>
            </p:custDataLst>
          </p:nvPr>
        </p:nvSpPr>
        <p:spPr>
          <a:xfrm>
            <a:off x="4789805" y="1444943"/>
            <a:ext cx="2003807" cy="59146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b="1" dirty="0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短期利空</a:t>
            </a:r>
            <a:r>
              <a:rPr lang="zh-CN" altLang="en-US" b="1" dirty="0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板块</a:t>
            </a:r>
            <a:endParaRPr lang="zh-CN" altLang="en-US" b="1" dirty="0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7083425" y="1147128"/>
            <a:ext cx="4316954" cy="11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/>
          <a:p>
            <a:pPr algn="just" defTabSz="1216025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kern="0" dirty="0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</a:rPr>
              <a:t>加征关税消息引发投资者对出口下滑的担忧，出口依赖度高的板块（如消费电子，</a:t>
            </a:r>
            <a:r>
              <a:rPr lang="zh-CN" altLang="en-US" sz="1400" b="1" kern="0" dirty="0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</a:rPr>
              <a:t>汽车零部件，果链等出口型企业因成本上升和订单减少）</a:t>
            </a:r>
            <a:endParaRPr lang="zh-CN" altLang="en-US" sz="1400" b="1" kern="0" dirty="0">
              <a:ln>
                <a:noFill/>
                <a:prstDash val="sysDot"/>
              </a:ln>
              <a:solidFill>
                <a:srgbClr val="FF0000"/>
              </a:solidFill>
              <a:latin typeface="+mn-ea"/>
              <a:cs typeface="+mn-ea"/>
            </a:endParaRPr>
          </a:p>
        </p:txBody>
      </p:sp>
      <p:sp>
        <p:nvSpPr>
          <p:cNvPr id="7" name="圆角矩形 6"/>
          <p:cNvSpPr/>
          <p:nvPr>
            <p:custDataLst>
              <p:tags r:id="rId3"/>
            </p:custDataLst>
          </p:nvPr>
        </p:nvSpPr>
        <p:spPr>
          <a:xfrm>
            <a:off x="4789805" y="2692083"/>
            <a:ext cx="2003807" cy="59146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b="1" dirty="0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短期利好</a:t>
            </a:r>
            <a:r>
              <a:rPr lang="zh-CN" altLang="en-US" b="1" dirty="0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板块</a:t>
            </a:r>
            <a:endParaRPr lang="zh-CN" altLang="en-US" b="1" dirty="0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4"/>
            </p:custDataLst>
          </p:nvPr>
        </p:nvSpPr>
        <p:spPr>
          <a:xfrm>
            <a:off x="7083425" y="2393633"/>
            <a:ext cx="4316954" cy="11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/>
          <a:p>
            <a:pPr algn="just" defTabSz="1216025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内需驱动的消费、</a:t>
            </a:r>
            <a:r>
              <a:rPr lang="zh-CN" altLang="en-US" sz="1400" b="1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农业，基建，以及国产替代的半导体</a:t>
            </a:r>
            <a:endParaRPr lang="zh-CN" altLang="en-US" sz="1400" b="1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89" name="圆角矩形 88"/>
          <p:cNvSpPr/>
          <p:nvPr>
            <p:custDataLst>
              <p:tags r:id="rId5"/>
            </p:custDataLst>
          </p:nvPr>
        </p:nvSpPr>
        <p:spPr>
          <a:xfrm>
            <a:off x="4789805" y="3939223"/>
            <a:ext cx="2003807" cy="59146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长期</a:t>
            </a:r>
            <a:r>
              <a:rPr lang="zh-CN" altLang="en-US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影响</a:t>
            </a:r>
            <a:endParaRPr lang="zh-CN" altLang="en-US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2" name="矩形 11"/>
          <p:cNvSpPr/>
          <p:nvPr>
            <p:custDataLst>
              <p:tags r:id="rId6"/>
            </p:custDataLst>
          </p:nvPr>
        </p:nvSpPr>
        <p:spPr>
          <a:xfrm>
            <a:off x="7083425" y="3640773"/>
            <a:ext cx="4316954" cy="11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/>
          <a:p>
            <a:pPr algn="just" defTabSz="1216025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ker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倒逼产业升级，转口贸易</a:t>
            </a:r>
            <a:r>
              <a:rPr lang="en-US" altLang="zh-CN" sz="1400" b="1" ker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,</a:t>
            </a:r>
            <a:r>
              <a:rPr lang="zh-CN" altLang="en-US" sz="1400" b="1" kern="0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  <a:sym typeface="+mn-ea"/>
              </a:rPr>
              <a:t>内需与国产替代板块受益，技术创新与市场多元化提升长期韧性</a:t>
            </a:r>
            <a:r>
              <a:rPr lang="en-US" altLang="zh-CN" sz="1400" b="1" kern="0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  <a:sym typeface="+mn-ea"/>
              </a:rPr>
              <a:t>‌</a:t>
            </a:r>
            <a:endParaRPr lang="en-US" altLang="zh-CN" sz="1400" b="1" kern="0">
              <a:ln>
                <a:noFill/>
                <a:prstDash val="sysDot"/>
              </a:ln>
              <a:solidFill>
                <a:srgbClr val="FF0000"/>
              </a:solidFill>
              <a:latin typeface="+mn-ea"/>
              <a:cs typeface="+mn-ea"/>
            </a:endParaRPr>
          </a:p>
          <a:p>
            <a:pPr algn="just" defTabSz="1216025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400" b="1" kern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7" name="椭圆 16"/>
          <p:cNvSpPr/>
          <p:nvPr>
            <p:custDataLst>
              <p:tags r:id="rId7"/>
            </p:custDataLst>
          </p:nvPr>
        </p:nvSpPr>
        <p:spPr>
          <a:xfrm>
            <a:off x="438785" y="1594803"/>
            <a:ext cx="4029463" cy="4029463"/>
          </a:xfrm>
          <a:prstGeom prst="ellipse">
            <a:avLst/>
          </a:prstGeom>
          <a:noFill/>
          <a:ln>
            <a:gradFill>
              <a:gsLst>
                <a:gs pos="0">
                  <a:schemeClr val="accent2">
                    <a:lumMod val="60000"/>
                    <a:lumOff val="40000"/>
                    <a:alpha val="40000"/>
                  </a:schemeClr>
                </a:gs>
                <a:gs pos="51000">
                  <a:schemeClr val="accent2">
                    <a:alpha val="0"/>
                  </a:schemeClr>
                </a:gs>
              </a:gsLst>
              <a:lin ang="10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600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18" name="椭圆 17"/>
          <p:cNvSpPr/>
          <p:nvPr>
            <p:custDataLst>
              <p:tags r:id="rId8"/>
            </p:custDataLst>
          </p:nvPr>
        </p:nvSpPr>
        <p:spPr>
          <a:xfrm>
            <a:off x="3281680" y="5383213"/>
            <a:ext cx="99878" cy="9987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19" name="椭圆 18"/>
          <p:cNvSpPr/>
          <p:nvPr>
            <p:custDataLst>
              <p:tags r:id="rId9"/>
            </p:custDataLst>
          </p:nvPr>
        </p:nvSpPr>
        <p:spPr>
          <a:xfrm>
            <a:off x="3281680" y="1741488"/>
            <a:ext cx="99878" cy="9987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21" name="椭圆 20"/>
          <p:cNvSpPr/>
          <p:nvPr>
            <p:custDataLst>
              <p:tags r:id="rId10"/>
            </p:custDataLst>
          </p:nvPr>
        </p:nvSpPr>
        <p:spPr>
          <a:xfrm>
            <a:off x="621665" y="1778318"/>
            <a:ext cx="3662722" cy="3662722"/>
          </a:xfrm>
          <a:prstGeom prst="ellipse">
            <a:avLst/>
          </a:prstGeom>
          <a:solidFill>
            <a:schemeClr val="accent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2" name="椭圆 21"/>
          <p:cNvSpPr/>
          <p:nvPr>
            <p:custDataLst>
              <p:tags r:id="rId11"/>
            </p:custDataLst>
          </p:nvPr>
        </p:nvSpPr>
        <p:spPr>
          <a:xfrm>
            <a:off x="1029335" y="2185353"/>
            <a:ext cx="2848090" cy="284809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短中长</a:t>
            </a:r>
            <a:endParaRPr lang="zh-CN" altLang="en-US" sz="2800" b="1" dirty="0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3" name="椭圆 22"/>
          <p:cNvSpPr/>
          <p:nvPr>
            <p:custDataLst>
              <p:tags r:id="rId12"/>
            </p:custDataLst>
          </p:nvPr>
        </p:nvSpPr>
        <p:spPr>
          <a:xfrm>
            <a:off x="4322445" y="4184968"/>
            <a:ext cx="99878" cy="9987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27" name="椭圆 26"/>
          <p:cNvSpPr/>
          <p:nvPr>
            <p:custDataLst>
              <p:tags r:id="rId13"/>
            </p:custDataLst>
          </p:nvPr>
        </p:nvSpPr>
        <p:spPr>
          <a:xfrm>
            <a:off x="4322445" y="2937828"/>
            <a:ext cx="99878" cy="9987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972820" y="686435"/>
            <a:ext cx="11864340" cy="6171565"/>
          </a:xfrm>
          <a:prstGeom prst="rect">
            <a:avLst/>
          </a:prstGeom>
        </p:spPr>
        <p:txBody>
          <a:bodyPr wrap="square">
            <a:noAutofit/>
          </a:bodyPr>
          <a:p>
            <a:r>
              <a:rPr lang="en-US" altLang="zh-CN" sz="1600">
                <a:solidFill>
                  <a:schemeClr val="bg1"/>
                </a:solidFill>
              </a:rPr>
              <a:t>                 </a:t>
            </a:r>
            <a:endParaRPr lang="en-US" altLang="zh-CN" sz="1600">
              <a:solidFill>
                <a:schemeClr val="bg1"/>
              </a:solidFill>
            </a:endParaRPr>
          </a:p>
          <a:p>
            <a:r>
              <a:rPr lang="en-US" altLang="zh-CN" sz="1600">
                <a:solidFill>
                  <a:schemeClr val="bg1"/>
                </a:solidFill>
              </a:rPr>
              <a:t>    </a:t>
            </a:r>
            <a:endParaRPr lang="zh-CN" altLang="en-US" sz="1600">
              <a:solidFill>
                <a:schemeClr val="bg1"/>
              </a:solidFill>
            </a:endParaRPr>
          </a:p>
          <a:p>
            <a:endParaRPr lang="zh-CN" altLang="en-US" sz="1600">
              <a:solidFill>
                <a:schemeClr val="bg1"/>
              </a:solidFill>
            </a:endParaRPr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</p:txBody>
      </p:sp>
      <p:sp>
        <p:nvSpPr>
          <p:cNvPr id="6" name="文本框 5"/>
          <p:cNvSpPr txBox="1"/>
          <p:nvPr/>
        </p:nvSpPr>
        <p:spPr>
          <a:xfrm>
            <a:off x="2122805" y="86360"/>
            <a:ext cx="79457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</a:t>
            </a:r>
            <a:r>
              <a:rPr lang="zh-CN" altLang="en-US" sz="2800" b="1">
                <a:solidFill>
                  <a:schemeClr val="bg1"/>
                </a:solidFill>
              </a:rPr>
              <a:t>由危转机，每一次的磨练都是</a:t>
            </a:r>
            <a:r>
              <a:rPr lang="zh-CN" altLang="en-US" sz="2800" b="1">
                <a:solidFill>
                  <a:schemeClr val="bg1"/>
                </a:solidFill>
              </a:rPr>
              <a:t>为了增强</a:t>
            </a:r>
            <a:r>
              <a:rPr lang="zh-CN" altLang="en-US" sz="2800" b="1">
                <a:solidFill>
                  <a:schemeClr val="bg1"/>
                </a:solidFill>
              </a:rPr>
              <a:t>内功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 useBgFill="1">
        <p:nvSpPr>
          <p:cNvPr id="36" name="矩形: 圆角 35"/>
          <p:cNvSpPr/>
          <p:nvPr>
            <p:custDataLst>
              <p:tags r:id="rId1"/>
            </p:custDataLst>
          </p:nvPr>
        </p:nvSpPr>
        <p:spPr>
          <a:xfrm>
            <a:off x="812800" y="4415155"/>
            <a:ext cx="10810800" cy="1398905"/>
          </a:xfrm>
          <a:prstGeom prst="roundRect">
            <a:avLst/>
          </a:prstGeom>
          <a:ln w="3175" cap="flat" cmpd="sng" algn="ctr">
            <a:solidFill>
              <a:schemeClr val="accent1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0" dist="50800" dir="5400000" algn="ctr" rotWithShape="0">
              <a:schemeClr val="accent1">
                <a:alpha val="20000"/>
              </a:schemeClr>
            </a:outerShdw>
          </a:effectLst>
        </p:spPr>
        <p:txBody>
          <a:bodyPr lIns="0" rIns="0" rtlCol="0" anchor="ctr">
            <a:noAutofit/>
          </a:bodyPr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" name="矩形: 圆角 25"/>
          <p:cNvSpPr/>
          <p:nvPr>
            <p:custDataLst>
              <p:tags r:id="rId2"/>
            </p:custDataLst>
          </p:nvPr>
        </p:nvSpPr>
        <p:spPr>
          <a:xfrm>
            <a:off x="813435" y="4415155"/>
            <a:ext cx="10808970" cy="1398905"/>
          </a:xfrm>
          <a:prstGeom prst="roundRect">
            <a:avLst/>
          </a:prstGeom>
          <a:solidFill>
            <a:schemeClr val="lt1">
              <a:lumMod val="100000"/>
              <a:alpha val="20000"/>
            </a:schemeClr>
          </a:solidFill>
          <a:ln w="3175" cap="flat" cmpd="sng" algn="ctr">
            <a:solidFill>
              <a:schemeClr val="accent1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rIns="0" rtlCol="0" anchor="ctr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sp useBgFill="1">
        <p:nvSpPr>
          <p:cNvPr id="31" name="矩形: 圆角 30"/>
          <p:cNvSpPr/>
          <p:nvPr>
            <p:custDataLst>
              <p:tags r:id="rId3"/>
            </p:custDataLst>
          </p:nvPr>
        </p:nvSpPr>
        <p:spPr>
          <a:xfrm>
            <a:off x="812800" y="2790190"/>
            <a:ext cx="10810800" cy="1398905"/>
          </a:xfrm>
          <a:prstGeom prst="roundRect">
            <a:avLst/>
          </a:prstGeom>
          <a:ln w="3175" cap="flat" cmpd="sng" algn="ctr">
            <a:solidFill>
              <a:schemeClr val="accent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0" dist="50800" dir="5400000" algn="ctr" rotWithShape="0">
              <a:schemeClr val="accent2">
                <a:alpha val="20000"/>
              </a:schemeClr>
            </a:outerShdw>
          </a:effectLst>
        </p:spPr>
        <p:txBody>
          <a:bodyPr lIns="0" rIns="0" rtlCol="0" anchor="ctr">
            <a:noAutofit/>
          </a:bodyPr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矩形: 圆角 25"/>
          <p:cNvSpPr/>
          <p:nvPr>
            <p:custDataLst>
              <p:tags r:id="rId4"/>
            </p:custDataLst>
          </p:nvPr>
        </p:nvSpPr>
        <p:spPr>
          <a:xfrm>
            <a:off x="813435" y="2790190"/>
            <a:ext cx="10808970" cy="1398905"/>
          </a:xfrm>
          <a:prstGeom prst="roundRect">
            <a:avLst/>
          </a:prstGeom>
          <a:solidFill>
            <a:schemeClr val="lt1">
              <a:lumMod val="100000"/>
              <a:alpha val="20000"/>
            </a:schemeClr>
          </a:solidFill>
          <a:ln w="3175" cap="flat" cmpd="sng" algn="ctr">
            <a:solidFill>
              <a:schemeClr val="accent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rIns="0" rtlCol="0" anchor="ctr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sp useBgFill="1">
        <p:nvSpPr>
          <p:cNvPr id="26" name="矩形: 圆角 25"/>
          <p:cNvSpPr/>
          <p:nvPr>
            <p:custDataLst>
              <p:tags r:id="rId5"/>
            </p:custDataLst>
          </p:nvPr>
        </p:nvSpPr>
        <p:spPr>
          <a:xfrm>
            <a:off x="812800" y="1165225"/>
            <a:ext cx="10808970" cy="1398905"/>
          </a:xfrm>
          <a:prstGeom prst="roundRect">
            <a:avLst/>
          </a:prstGeom>
          <a:ln w="3175" cap="flat" cmpd="sng" algn="ctr">
            <a:solidFill>
              <a:schemeClr val="accent1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0" dist="50800" dir="5400000" algn="ctr" rotWithShape="0">
              <a:schemeClr val="accent1">
                <a:alpha val="20000"/>
              </a:schemeClr>
            </a:outerShdw>
          </a:effectLst>
        </p:spPr>
        <p:txBody>
          <a:bodyPr lIns="0" rIns="0" rtlCol="0" anchor="ctr">
            <a:noAutofit/>
          </a:bodyPr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" name="矩形: 圆角 25"/>
          <p:cNvSpPr/>
          <p:nvPr>
            <p:custDataLst>
              <p:tags r:id="rId6"/>
            </p:custDataLst>
          </p:nvPr>
        </p:nvSpPr>
        <p:spPr>
          <a:xfrm>
            <a:off x="814705" y="969010"/>
            <a:ext cx="10808970" cy="1398905"/>
          </a:xfrm>
          <a:prstGeom prst="roundRect">
            <a:avLst/>
          </a:prstGeom>
          <a:solidFill>
            <a:schemeClr val="lt1">
              <a:lumMod val="100000"/>
              <a:alpha val="20000"/>
            </a:schemeClr>
          </a:solidFill>
          <a:ln w="3175" cap="flat" cmpd="sng" algn="ctr">
            <a:solidFill>
              <a:schemeClr val="accent1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rIns="0" rtlCol="0" anchor="ctr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sp>
        <p:nvSpPr>
          <p:cNvPr id="7" name="椭圆 6"/>
          <p:cNvSpPr/>
          <p:nvPr>
            <p:custDataLst>
              <p:tags r:id="rId7"/>
            </p:custDataLst>
          </p:nvPr>
        </p:nvSpPr>
        <p:spPr>
          <a:xfrm>
            <a:off x="1202055" y="1567815"/>
            <a:ext cx="593725" cy="593725"/>
          </a:xfrm>
          <a:prstGeom prst="ellipse">
            <a:avLst/>
          </a:prstGeom>
          <a:gradFill>
            <a:gsLst>
              <a:gs pos="0">
                <a:schemeClr val="accent1">
                  <a:alpha val="100000"/>
                </a:schemeClr>
              </a:gs>
              <a:gs pos="100000">
                <a:schemeClr val="accent1">
                  <a:lumMod val="75000"/>
                  <a:alpha val="100000"/>
                </a:schemeClr>
              </a:gs>
            </a:gsLst>
            <a:lin ang="7686814" scaled="0"/>
          </a:gradFill>
          <a:ln w="25400">
            <a:noFill/>
          </a:ln>
          <a:effectLst>
            <a:outerShdw blurRad="254000" dist="76200" dir="5399998" algn="ctr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anchor="ctr" anchorCtr="0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3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</a:rPr>
              <a:t>01</a:t>
            </a:r>
            <a:endParaRPr lang="en-US" altLang="zh-CN" sz="2300" b="1">
              <a:solidFill>
                <a:schemeClr val="lt1">
                  <a:lumMod val="100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9" name="矩形 8"/>
          <p:cNvSpPr/>
          <p:nvPr>
            <p:custDataLst>
              <p:tags r:id="rId8"/>
            </p:custDataLst>
          </p:nvPr>
        </p:nvSpPr>
        <p:spPr>
          <a:xfrm>
            <a:off x="2122805" y="1567815"/>
            <a:ext cx="9004300" cy="73469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制裁导致中兴通讯约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30%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依赖美国的核心零部件供应中断，主要经营活动被迫暂停，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7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月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12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日，双方正式达成协议，中兴额外缴纳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4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亿美元保证金后，美方解除禁令，制裁倒逼中兴加大研发投入，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2018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年后研发费用占比从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10%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升至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2023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年的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20.35%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，重点布局芯片（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7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纳米自研）和算力服务器领域。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0" name="矩形 9"/>
          <p:cNvSpPr/>
          <p:nvPr>
            <p:custDataLst>
              <p:tags r:id="rId9"/>
            </p:custDataLst>
          </p:nvPr>
        </p:nvSpPr>
        <p:spPr>
          <a:xfrm>
            <a:off x="2122805" y="1108710"/>
            <a:ext cx="9004300" cy="45910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2018</a:t>
            </a: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年对中兴通讯的</a:t>
            </a: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制裁</a:t>
            </a:r>
            <a:endParaRPr lang="zh-CN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1" name="椭圆 10"/>
          <p:cNvSpPr/>
          <p:nvPr>
            <p:custDataLst>
              <p:tags r:id="rId10"/>
            </p:custDataLst>
          </p:nvPr>
        </p:nvSpPr>
        <p:spPr>
          <a:xfrm>
            <a:off x="1202055" y="3192780"/>
            <a:ext cx="593725" cy="593725"/>
          </a:xfrm>
          <a:prstGeom prst="ellipse">
            <a:avLst/>
          </a:prstGeom>
          <a:gradFill>
            <a:gsLst>
              <a:gs pos="0">
                <a:schemeClr val="accent2">
                  <a:alpha val="100000"/>
                </a:schemeClr>
              </a:gs>
              <a:gs pos="100000">
                <a:schemeClr val="accent2">
                  <a:lumMod val="75000"/>
                  <a:alpha val="100000"/>
                </a:schemeClr>
              </a:gs>
            </a:gsLst>
            <a:lin ang="7686814" scaled="0"/>
          </a:gradFill>
          <a:ln w="25400">
            <a:noFill/>
          </a:ln>
          <a:effectLst>
            <a:outerShdw blurRad="254000" dist="76200" dir="5399998" algn="ctr" rotWithShape="0">
              <a:schemeClr val="accent2">
                <a:alpha val="25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none" lIns="0" tIns="0" rIns="0" bIns="0" numCol="1" spcCol="0" rtlCol="0" fromWordArt="0" anchor="ctr" anchorCtr="0" forceAA="0" compatLnSpc="1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3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</a:rPr>
              <a:t>02</a:t>
            </a:r>
            <a:endParaRPr lang="en-US" altLang="zh-CN" sz="2300" b="1">
              <a:solidFill>
                <a:schemeClr val="lt1">
                  <a:lumMod val="100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2" name="矩形 11"/>
          <p:cNvSpPr/>
          <p:nvPr>
            <p:custDataLst>
              <p:tags r:id="rId11"/>
            </p:custDataLst>
          </p:nvPr>
        </p:nvSpPr>
        <p:spPr>
          <a:xfrm>
            <a:off x="2083435" y="3366135"/>
            <a:ext cx="9004300" cy="73469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美国对华为的制裁正式开始于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‌2019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年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5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月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15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日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‌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，这一天美国将华为列入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“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实体清单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”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，标志着对华为的全面打压正式拉开序幕，四年后，华为海思的麒麟芯片设计能力突破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7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纳米制程，完全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实现自主可控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3" name="矩形 12"/>
          <p:cNvSpPr/>
          <p:nvPr>
            <p:custDataLst>
              <p:tags r:id="rId12"/>
            </p:custDataLst>
          </p:nvPr>
        </p:nvSpPr>
        <p:spPr>
          <a:xfrm>
            <a:off x="2083435" y="2874010"/>
            <a:ext cx="9004300" cy="45910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2019</a:t>
            </a:r>
            <a:r>
              <a: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年对华为</a:t>
            </a:r>
            <a:r>
              <a: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制裁</a:t>
            </a:r>
            <a:endParaRPr lang="zh-CN" altLang="en-US" b="1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5" name="椭圆 14"/>
          <p:cNvSpPr/>
          <p:nvPr>
            <p:custDataLst>
              <p:tags r:id="rId13"/>
            </p:custDataLst>
          </p:nvPr>
        </p:nvSpPr>
        <p:spPr>
          <a:xfrm>
            <a:off x="1202055" y="4817745"/>
            <a:ext cx="593725" cy="593725"/>
          </a:xfrm>
          <a:prstGeom prst="ellipse">
            <a:avLst/>
          </a:prstGeom>
          <a:gradFill>
            <a:gsLst>
              <a:gs pos="0">
                <a:schemeClr val="accent1">
                  <a:alpha val="100000"/>
                </a:schemeClr>
              </a:gs>
              <a:gs pos="100000">
                <a:schemeClr val="accent1">
                  <a:lumMod val="75000"/>
                  <a:alpha val="100000"/>
                </a:schemeClr>
              </a:gs>
            </a:gsLst>
            <a:lin ang="7686814" scaled="0"/>
          </a:gradFill>
          <a:ln w="25400">
            <a:noFill/>
          </a:ln>
          <a:effectLst>
            <a:outerShdw blurRad="254000" dist="76200" dir="5399998" algn="ctr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none" lIns="0" tIns="0" rIns="0" bIns="0" numCol="1" spcCol="0" rtlCol="0" fromWordArt="0" anchor="ctr" anchorCtr="0" forceAA="0" compatLnSpc="1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3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</a:rPr>
              <a:t>03</a:t>
            </a:r>
            <a:endParaRPr lang="en-US" altLang="zh-CN" sz="2300" b="1">
              <a:solidFill>
                <a:schemeClr val="lt1">
                  <a:lumMod val="100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6" name="矩形 15"/>
          <p:cNvSpPr/>
          <p:nvPr>
            <p:custDataLst>
              <p:tags r:id="rId14"/>
            </p:custDataLst>
          </p:nvPr>
        </p:nvSpPr>
        <p:spPr>
          <a:xfrm>
            <a:off x="2083435" y="4999990"/>
            <a:ext cx="9004300" cy="73469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国产大飞机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C919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取得适航证，空间站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"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天宫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"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开启长期驻留时代，梁文峰团队的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deepseek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异军突起震惊世界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……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，这些突破不是孤立的技术跃进，而是创新体系全面升级的缩影。</a:t>
            </a:r>
            <a:r>
              <a:rPr lang="zh-CN" altLang="en-US" sz="1400" b="1">
                <a:solidFill>
                  <a:srgbClr val="FF0000"/>
                </a:solidFill>
                <a:latin typeface="+mn-ea"/>
                <a:cs typeface="+mn-ea"/>
              </a:rPr>
              <a:t>贸易战加速了中国制造业向高附加值领域转型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。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3" name="矩形 22"/>
          <p:cNvSpPr/>
          <p:nvPr>
            <p:custDataLst>
              <p:tags r:id="rId15"/>
            </p:custDataLst>
          </p:nvPr>
        </p:nvSpPr>
        <p:spPr>
          <a:xfrm>
            <a:off x="2083435" y="4507865"/>
            <a:ext cx="9004300" cy="45910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由危转</a:t>
            </a:r>
            <a:r>
              <a: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机</a:t>
            </a:r>
            <a:endParaRPr lang="zh-CN" altLang="en-US" b="1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</p:spTree>
    <p:custDataLst>
      <p:tags r:id="rId16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972820" y="686435"/>
            <a:ext cx="11864340" cy="6171565"/>
          </a:xfrm>
          <a:prstGeom prst="rect">
            <a:avLst/>
          </a:prstGeom>
        </p:spPr>
        <p:txBody>
          <a:bodyPr wrap="square">
            <a:noAutofit/>
          </a:bodyPr>
          <a:p>
            <a:r>
              <a:rPr lang="en-US" altLang="zh-CN" sz="1600">
                <a:solidFill>
                  <a:schemeClr val="bg1"/>
                </a:solidFill>
              </a:rPr>
              <a:t>                 </a:t>
            </a:r>
            <a:endParaRPr lang="en-US" altLang="zh-CN" sz="1600">
              <a:solidFill>
                <a:schemeClr val="bg1"/>
              </a:solidFill>
            </a:endParaRPr>
          </a:p>
          <a:p>
            <a:r>
              <a:rPr lang="en-US" altLang="zh-CN" sz="1600">
                <a:solidFill>
                  <a:schemeClr val="bg1"/>
                </a:solidFill>
              </a:rPr>
              <a:t>    </a:t>
            </a:r>
            <a:endParaRPr lang="zh-CN" altLang="en-US" sz="1600">
              <a:solidFill>
                <a:schemeClr val="bg1"/>
              </a:solidFill>
            </a:endParaRPr>
          </a:p>
          <a:p>
            <a:endParaRPr lang="zh-CN" altLang="en-US" sz="1600">
              <a:solidFill>
                <a:schemeClr val="bg1"/>
              </a:solidFill>
            </a:endParaRPr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</p:txBody>
      </p:sp>
      <p:sp>
        <p:nvSpPr>
          <p:cNvPr id="6" name="文本框 5"/>
          <p:cNvSpPr txBox="1"/>
          <p:nvPr/>
        </p:nvSpPr>
        <p:spPr>
          <a:xfrm>
            <a:off x="2122805" y="86360"/>
            <a:ext cx="79457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2275" y="848995"/>
            <a:ext cx="11087735" cy="551307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176905" y="86360"/>
            <a:ext cx="70923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chemeClr val="bg1"/>
                </a:solidFill>
                <a:sym typeface="+mn-ea"/>
              </a:rPr>
              <a:t>群体超跌形成，关注短线超跌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数值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972820" y="686435"/>
            <a:ext cx="11864340" cy="6171565"/>
          </a:xfrm>
          <a:prstGeom prst="rect">
            <a:avLst/>
          </a:prstGeom>
        </p:spPr>
        <p:txBody>
          <a:bodyPr wrap="square">
            <a:noAutofit/>
          </a:bodyPr>
          <a:p>
            <a:r>
              <a:rPr lang="en-US" altLang="zh-CN" sz="1600">
                <a:solidFill>
                  <a:schemeClr val="bg1"/>
                </a:solidFill>
              </a:rPr>
              <a:t>                 </a:t>
            </a:r>
            <a:endParaRPr lang="en-US" altLang="zh-CN" sz="1600">
              <a:solidFill>
                <a:schemeClr val="bg1"/>
              </a:solidFill>
            </a:endParaRPr>
          </a:p>
          <a:p>
            <a:r>
              <a:rPr lang="en-US" altLang="zh-CN" sz="1600">
                <a:solidFill>
                  <a:schemeClr val="bg1"/>
                </a:solidFill>
              </a:rPr>
              <a:t>    </a:t>
            </a:r>
            <a:endParaRPr lang="zh-CN" altLang="en-US" sz="1600">
              <a:solidFill>
                <a:schemeClr val="bg1"/>
              </a:solidFill>
            </a:endParaRPr>
          </a:p>
          <a:p>
            <a:endParaRPr lang="zh-CN" altLang="en-US" sz="1600">
              <a:solidFill>
                <a:schemeClr val="bg1"/>
              </a:solidFill>
            </a:endParaRPr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</p:txBody>
      </p:sp>
      <p:sp>
        <p:nvSpPr>
          <p:cNvPr id="6" name="文本框 5"/>
          <p:cNvSpPr txBox="1"/>
          <p:nvPr/>
        </p:nvSpPr>
        <p:spPr>
          <a:xfrm>
            <a:off x="2122805" y="86360"/>
            <a:ext cx="79457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             </a:t>
            </a:r>
            <a:r>
              <a:rPr lang="zh-CN" altLang="en-US" sz="2800" b="1">
                <a:solidFill>
                  <a:schemeClr val="bg1"/>
                </a:solidFill>
              </a:rPr>
              <a:t>防守与</a:t>
            </a:r>
            <a:r>
              <a:rPr lang="zh-CN" altLang="en-US" sz="2800" b="1">
                <a:solidFill>
                  <a:schemeClr val="bg1"/>
                </a:solidFill>
              </a:rPr>
              <a:t>进攻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19" name="任意多边形: 形状 18"/>
          <p:cNvSpPr/>
          <p:nvPr>
            <p:custDataLst>
              <p:tags r:id="rId1"/>
            </p:custDataLst>
          </p:nvPr>
        </p:nvSpPr>
        <p:spPr>
          <a:xfrm>
            <a:off x="951230" y="1282700"/>
            <a:ext cx="5239350" cy="4264770"/>
          </a:xfrm>
          <a:custGeom>
            <a:avLst/>
            <a:gdLst>
              <a:gd name="connsiteX0" fmla="*/ 4260982 w 5239350"/>
              <a:gd name="connsiteY0" fmla="*/ 4398169 h 4398169"/>
              <a:gd name="connsiteX1" fmla="*/ 0 w 5239350"/>
              <a:gd name="connsiteY1" fmla="*/ 4398169 h 4398169"/>
              <a:gd name="connsiteX2" fmla="*/ 0 w 5239350"/>
              <a:gd name="connsiteY2" fmla="*/ 0 h 4398169"/>
              <a:gd name="connsiteX3" fmla="*/ 4260982 w 5239350"/>
              <a:gd name="connsiteY3" fmla="*/ 0 h 4398169"/>
              <a:gd name="connsiteX4" fmla="*/ 5239350 w 5239350"/>
              <a:gd name="connsiteY4" fmla="*/ 2199085 h 4398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350" h="4398169">
                <a:moveTo>
                  <a:pt x="4260982" y="4398169"/>
                </a:moveTo>
                <a:lnTo>
                  <a:pt x="0" y="4398169"/>
                </a:lnTo>
                <a:lnTo>
                  <a:pt x="0" y="0"/>
                </a:lnTo>
                <a:lnTo>
                  <a:pt x="4260982" y="0"/>
                </a:lnTo>
                <a:lnTo>
                  <a:pt x="5239350" y="2199085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20000"/>
                </a:schemeClr>
              </a:gs>
            </a:gsLst>
            <a:lin ang="0" scaled="1"/>
            <a:tileRect/>
          </a:gradFill>
          <a:ln w="19050" cap="flat">
            <a:gradFill>
              <a:gsLst>
                <a:gs pos="0">
                  <a:schemeClr val="accent1">
                    <a:lumMod val="60000"/>
                    <a:lumOff val="40000"/>
                    <a:alpha val="100000"/>
                  </a:schemeClr>
                </a:gs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10620000" scaled="0"/>
            </a:gradFill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0" name="任意多边形: 形状 19"/>
          <p:cNvSpPr/>
          <p:nvPr>
            <p:custDataLst>
              <p:tags r:id="rId2"/>
            </p:custDataLst>
          </p:nvPr>
        </p:nvSpPr>
        <p:spPr>
          <a:xfrm>
            <a:off x="6190616" y="1282700"/>
            <a:ext cx="5239350" cy="4264770"/>
          </a:xfrm>
          <a:custGeom>
            <a:avLst/>
            <a:gdLst>
              <a:gd name="connsiteX0" fmla="*/ 978369 w 5239350"/>
              <a:gd name="connsiteY0" fmla="*/ 4398169 h 4398169"/>
              <a:gd name="connsiteX1" fmla="*/ 5239350 w 5239350"/>
              <a:gd name="connsiteY1" fmla="*/ 4398169 h 4398169"/>
              <a:gd name="connsiteX2" fmla="*/ 5239350 w 5239350"/>
              <a:gd name="connsiteY2" fmla="*/ 0 h 4398169"/>
              <a:gd name="connsiteX3" fmla="*/ 978369 w 5239350"/>
              <a:gd name="connsiteY3" fmla="*/ 0 h 4398169"/>
              <a:gd name="connsiteX4" fmla="*/ 0 w 5239350"/>
              <a:gd name="connsiteY4" fmla="*/ 2199085 h 4398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350" h="4398169">
                <a:moveTo>
                  <a:pt x="978369" y="4398169"/>
                </a:moveTo>
                <a:lnTo>
                  <a:pt x="5239350" y="4398169"/>
                </a:lnTo>
                <a:lnTo>
                  <a:pt x="5239350" y="0"/>
                </a:lnTo>
                <a:lnTo>
                  <a:pt x="978369" y="0"/>
                </a:lnTo>
                <a:lnTo>
                  <a:pt x="0" y="2199085"/>
                </a:lnTo>
                <a:close/>
              </a:path>
            </a:pathLst>
          </a:custGeom>
          <a:gradFill flip="none" rotWithShape="1">
            <a:gsLst>
              <a:gs pos="84000">
                <a:schemeClr val="accent2">
                  <a:lumMod val="60000"/>
                  <a:lumOff val="40000"/>
                  <a:alpha val="20000"/>
                </a:schemeClr>
              </a:gs>
              <a:gs pos="2000">
                <a:schemeClr val="accent2">
                  <a:lumMod val="60000"/>
                  <a:lumOff val="40000"/>
                  <a:alpha val="0"/>
                </a:schemeClr>
              </a:gs>
            </a:gsLst>
            <a:lin ang="10800000" scaled="1"/>
            <a:tileRect/>
          </a:gradFill>
          <a:ln w="19050" cap="flat">
            <a:gradFill>
              <a:gsLst>
                <a:gs pos="0">
                  <a:schemeClr val="accent2">
                    <a:lumMod val="60000"/>
                    <a:lumOff val="40000"/>
                    <a:alpha val="100000"/>
                  </a:schemeClr>
                </a:gs>
                <a:gs pos="100000">
                  <a:schemeClr val="accent2">
                    <a:lumMod val="60000"/>
                    <a:lumOff val="40000"/>
                    <a:alpha val="0"/>
                  </a:schemeClr>
                </a:gs>
              </a:gsLst>
              <a:lin ang="0" scaled="1"/>
            </a:gra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" name="椭圆 3"/>
          <p:cNvSpPr/>
          <p:nvPr>
            <p:custDataLst>
              <p:tags r:id="rId3"/>
            </p:custDataLst>
          </p:nvPr>
        </p:nvSpPr>
        <p:spPr>
          <a:xfrm>
            <a:off x="5552441" y="2805430"/>
            <a:ext cx="1282698" cy="1282698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0" name="椭圆 9"/>
          <p:cNvSpPr/>
          <p:nvPr>
            <p:custDataLst>
              <p:tags r:id="rId4"/>
            </p:custDataLst>
          </p:nvPr>
        </p:nvSpPr>
        <p:spPr>
          <a:xfrm>
            <a:off x="5448936" y="2701925"/>
            <a:ext cx="1489669" cy="1489669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50000"/>
                </a:schemeClr>
              </a:gs>
              <a:gs pos="100000">
                <a:schemeClr val="accent1">
                  <a:lumMod val="60000"/>
                  <a:lumOff val="40000"/>
                  <a:alpha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" name="椭圆 2"/>
          <p:cNvSpPr/>
          <p:nvPr>
            <p:custDataLst>
              <p:tags r:id="rId5"/>
            </p:custDataLst>
          </p:nvPr>
        </p:nvSpPr>
        <p:spPr>
          <a:xfrm>
            <a:off x="5551806" y="2804795"/>
            <a:ext cx="1283913" cy="1283913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80000"/>
                  <a:lumOff val="20000"/>
                  <a:alpha val="80000"/>
                </a:schemeClr>
              </a:gs>
            </a:gsLst>
            <a:lin ang="10800000" scaled="1"/>
            <a:tileRect/>
          </a:gradFill>
          <a:ln w="1206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972000" rtlCol="0" anchor="t" anchorCtr="0">
            <a:noAutofit/>
          </a:bodyPr>
          <a:lstStyle/>
          <a:p>
            <a:pPr algn="ctr"/>
            <a:r>
              <a:rPr lang="en-US" altLang="zh-CN" sz="5800" b="1" dirty="0">
                <a:solidFill>
                  <a:schemeClr val="lt1"/>
                </a:solidFill>
              </a:rPr>
              <a:t>vs</a:t>
            </a:r>
            <a:endParaRPr lang="en-US" altLang="zh-CN" sz="5800" b="1" dirty="0">
              <a:solidFill>
                <a:schemeClr val="lt1"/>
              </a:solidFill>
            </a:endParaRP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1640205" y="1867535"/>
            <a:ext cx="3106851" cy="3693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zh-CN" altLang="en-US" sz="2200" b="1" dirty="0">
                <a:solidFill>
                  <a:schemeClr val="accent1">
                    <a:lumMod val="95000"/>
                  </a:schemeClr>
                </a:solidFill>
              </a:rPr>
              <a:t>防守方</a:t>
            </a:r>
            <a:endParaRPr lang="zh-CN" altLang="en-US" sz="2200" b="1" dirty="0">
              <a:solidFill>
                <a:schemeClr val="accent1">
                  <a:lumMod val="95000"/>
                </a:schemeClr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7640956" y="1867535"/>
            <a:ext cx="3106851" cy="3693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zh-CN" altLang="en-US" sz="2200" b="1" dirty="0">
                <a:solidFill>
                  <a:schemeClr val="accent2"/>
                </a:solidFill>
              </a:rPr>
              <a:t>进攻方</a:t>
            </a:r>
            <a:endParaRPr lang="zh-CN" altLang="en-US" sz="2200" b="1" dirty="0">
              <a:solidFill>
                <a:schemeClr val="accent2"/>
              </a:solidFill>
            </a:endParaRPr>
          </a:p>
        </p:txBody>
      </p:sp>
      <p:sp>
        <p:nvSpPr>
          <p:cNvPr id="9" name="文本框 34"/>
          <p:cNvSpPr txBox="1"/>
          <p:nvPr>
            <p:custDataLst>
              <p:tags r:id="rId8"/>
            </p:custDataLst>
          </p:nvPr>
        </p:nvSpPr>
        <p:spPr>
          <a:xfrm>
            <a:off x="1332865" y="2465705"/>
            <a:ext cx="3721100" cy="275018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ctr">
              <a:lnSpc>
                <a:spcPct val="2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n"/>
            </a:pPr>
            <a:r>
              <a:rPr lang="en-US" altLang="zh-CN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1</a:t>
            </a: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，反制措施农业，猪肉</a:t>
            </a: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等</a:t>
            </a:r>
            <a:endParaRPr lang="zh-CN" altLang="en-US" sz="14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  <a:p>
            <a:pPr marL="285750" indent="-285750" algn="ctr">
              <a:lnSpc>
                <a:spcPct val="2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n"/>
            </a:pPr>
            <a:r>
              <a:rPr lang="en-US" altLang="zh-CN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2</a:t>
            </a: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，反制措施</a:t>
            </a: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稀土</a:t>
            </a:r>
            <a:endParaRPr lang="zh-CN" altLang="en-US" sz="14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  <a:p>
            <a:pPr marL="285750" indent="-285750" algn="ctr">
              <a:lnSpc>
                <a:spcPct val="2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n"/>
            </a:pPr>
            <a:r>
              <a:rPr lang="en-US" altLang="zh-CN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3</a:t>
            </a: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，扩大内需消费，乳业</a:t>
            </a:r>
            <a:r>
              <a:rPr lang="en-US" altLang="zh-CN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+</a:t>
            </a: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零售</a:t>
            </a:r>
            <a:r>
              <a:rPr lang="en-US" altLang="zh-CN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+</a:t>
            </a: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化妆品</a:t>
            </a:r>
            <a:endParaRPr lang="zh-CN" altLang="en-US" sz="14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  <a:p>
            <a:pPr marL="285750" indent="-285750" algn="ctr">
              <a:lnSpc>
                <a:spcPct val="2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n"/>
            </a:pPr>
            <a:endParaRPr lang="zh-CN" altLang="en-US" sz="14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11" name="文本框 34"/>
          <p:cNvSpPr txBox="1"/>
          <p:nvPr>
            <p:custDataLst>
              <p:tags r:id="rId9"/>
            </p:custDataLst>
          </p:nvPr>
        </p:nvSpPr>
        <p:spPr>
          <a:xfrm>
            <a:off x="7333615" y="2465705"/>
            <a:ext cx="3923665" cy="275018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ctr">
              <a:lnSpc>
                <a:spcPct val="2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85000"/>
              <a:buFont typeface="Wingdings" panose="05000000000000000000" pitchFamily="2" charset="2"/>
              <a:buChar char="n"/>
            </a:pPr>
            <a:r>
              <a:rPr lang="en-US" altLang="zh-CN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1</a:t>
            </a: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，消费电子</a:t>
            </a:r>
            <a:endParaRPr lang="zh-CN" altLang="en-US" sz="14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  <a:p>
            <a:pPr marL="285750" indent="-285750" algn="ctr">
              <a:lnSpc>
                <a:spcPct val="2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85000"/>
              <a:buFont typeface="Wingdings" panose="05000000000000000000" pitchFamily="2" charset="2"/>
              <a:buChar char="n"/>
            </a:pPr>
            <a:r>
              <a:rPr lang="en-US" altLang="zh-CN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2</a:t>
            </a: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，汽车零部件</a:t>
            </a:r>
            <a:endParaRPr lang="zh-CN" altLang="en-US" sz="14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  <a:p>
            <a:pPr marL="285750" indent="-285750" algn="ctr">
              <a:lnSpc>
                <a:spcPct val="2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85000"/>
              <a:buFont typeface="Wingdings" panose="05000000000000000000" pitchFamily="2" charset="2"/>
              <a:buChar char="n"/>
            </a:pPr>
            <a:r>
              <a:rPr lang="en-US" altLang="zh-CN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3</a:t>
            </a: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，</a:t>
            </a: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券商</a:t>
            </a:r>
            <a:endParaRPr lang="zh-CN" altLang="en-US" sz="14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  <a:p>
            <a:pPr marL="285750" indent="-285750" algn="ctr">
              <a:lnSpc>
                <a:spcPct val="2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85000"/>
              <a:buFont typeface="Wingdings" panose="05000000000000000000" pitchFamily="2" charset="2"/>
              <a:buChar char="n"/>
            </a:pPr>
            <a:r>
              <a:rPr lang="en-US" altLang="zh-CN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4</a:t>
            </a: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，</a:t>
            </a: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科创</a:t>
            </a:r>
            <a:endParaRPr lang="zh-CN" altLang="en-US" sz="14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         </a:t>
            </a:r>
            <a:r>
              <a:rPr lang="zh-CN" altLang="en-US" sz="2800" b="1">
                <a:solidFill>
                  <a:schemeClr val="bg1"/>
                </a:solidFill>
              </a:rPr>
              <a:t>防守方代表</a:t>
            </a:r>
            <a:r>
              <a:rPr lang="zh-CN" altLang="en-US" sz="2800" b="1">
                <a:solidFill>
                  <a:schemeClr val="bg1"/>
                </a:solidFill>
              </a:rPr>
              <a:t>公司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7165" y="956310"/>
            <a:ext cx="11934825" cy="51136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         </a:t>
            </a:r>
            <a:r>
              <a:rPr lang="zh-CN" altLang="en-US" sz="2800" b="1">
                <a:solidFill>
                  <a:schemeClr val="bg1"/>
                </a:solidFill>
              </a:rPr>
              <a:t>防守方代表</a:t>
            </a:r>
            <a:r>
              <a:rPr lang="zh-CN" altLang="en-US" sz="2800" b="1">
                <a:solidFill>
                  <a:schemeClr val="bg1"/>
                </a:solidFill>
              </a:rPr>
              <a:t>公司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3870" y="869950"/>
            <a:ext cx="11599545" cy="53149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         </a:t>
            </a:r>
            <a:r>
              <a:rPr lang="zh-CN" altLang="en-US" sz="2800" b="1">
                <a:solidFill>
                  <a:schemeClr val="bg1"/>
                </a:solidFill>
              </a:rPr>
              <a:t>防守方代表</a:t>
            </a:r>
            <a:r>
              <a:rPr lang="zh-CN" altLang="en-US" sz="2800" b="1">
                <a:solidFill>
                  <a:schemeClr val="bg1"/>
                </a:solidFill>
              </a:rPr>
              <a:t>公司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6525" y="948690"/>
            <a:ext cx="11669395" cy="53155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686_3*l_h_f*1_3_1"/>
  <p:tag name="KSO_WM_TEMPLATE_CATEGORY" val="diagram"/>
  <p:tag name="KSO_WM_TEMPLATE_INDEX" val="2023168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3"/>
  <p:tag name="KSO_WM_DIAGRAM_VIRTUALLY_FRAME" val="{&quot;height&quot;:420.69977416992185,&quot;left&quot;:40.40007874015748,&quot;top&quot;:66.80011291503907,&quot;width&quot;:885.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，文字是您思想的提炼，请尽量言简意赅的阐述观点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3_1"/>
  <p:tag name="KSO_WM_UNIT_ID" val="diagram20231686_3*l_h_i*1_3_1"/>
  <p:tag name="KSO_WM_TEMPLATE_CATEGORY" val="diagram"/>
  <p:tag name="KSO_WM_TEMPLATE_INDEX" val="20231686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3"/>
  <p:tag name="KSO_WM_DIAGRAM_VIRTUALLY_FRAME" val="{&quot;height&quot;:420.69977416992185,&quot;left&quot;:40.40007874015748,&quot;top&quot;:66.80011291503907,&quot;width&quot;:885.5}"/>
  <p:tag name="KSO_WM_DIAGRAM_COLOR_MATCH_VALUE" val="{&quot;shape&quot;:{&quot;fill&quot;:{&quot;solid&quot;:{&quot;brightness&quot;:0.25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25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0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86_3*l_h_i*1_4_2"/>
  <p:tag name="KSO_WM_TEMPLATE_CATEGORY" val="diagram"/>
  <p:tag name="KSO_WM_TEMPLATE_INDEX" val="2023168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4_2"/>
  <p:tag name="KSO_WM_DIAGRAM_MAX_ITEMCNT" val="6"/>
  <p:tag name="KSO_WM_DIAGRAM_MIN_ITEMCNT" val="3"/>
  <p:tag name="KSO_WM_DIAGRAM_VIRTUALLY_FRAME" val="{&quot;height&quot;:420.69977416992185,&quot;left&quot;:40.40007874015748,&quot;top&quot;:66.80011291503907,&quot;width&quot;:885.5}"/>
  <p:tag name="KSO_WM_DIAGRAM_COLOR_MATCH_VALUE" val="{&quot;shape&quot;:{&quot;fill&quot;:{&quot;solid&quot;:{&quot;brightness&quot;:0.25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25"/>
  <p:tag name="KSO_WM_DIAGRAM_USE_COLOR_VALUE" val="{&quot;color_scheme&quot;:1,&quot;color_type&quot;:1,&quot;theme_color_indexes&quot;:[5,6,5,6,5,6]}"/>
</p:tagLst>
</file>

<file path=ppt/tags/tag10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4_1"/>
  <p:tag name="KSO_WM_UNIT_ID" val="diagram20231686_3*l_h_a*1_4_1"/>
  <p:tag name="KSO_WM_TEMPLATE_CATEGORY" val="diagram"/>
  <p:tag name="KSO_WM_TEMPLATE_INDEX" val="2023168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3"/>
  <p:tag name="KSO_WM_DIAGRAM_VIRTUALLY_FRAME" val="{&quot;height&quot;:420.69977416992185,&quot;left&quot;:40.40007874015748,&quot;top&quot;:66.80011291503907,&quot;width&quot;:885.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0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4_1"/>
  <p:tag name="KSO_WM_UNIT_ID" val="diagram20231686_3*l_h_f*1_4_1"/>
  <p:tag name="KSO_WM_TEMPLATE_CATEGORY" val="diagram"/>
  <p:tag name="KSO_WM_TEMPLATE_INDEX" val="2023168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3"/>
  <p:tag name="KSO_WM_DIAGRAM_VIRTUALLY_FRAME" val="{&quot;height&quot;:420.69977416992185,&quot;left&quot;:40.40007874015748,&quot;top&quot;:66.80011291503907,&quot;width&quot;:885.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，文字是您思想的提炼，请尽量言简意赅的阐述观点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4_1"/>
  <p:tag name="KSO_WM_UNIT_ID" val="diagram20231686_3*l_h_i*1_4_1"/>
  <p:tag name="KSO_WM_TEMPLATE_CATEGORY" val="diagram"/>
  <p:tag name="KSO_WM_TEMPLATE_INDEX" val="20231686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3"/>
  <p:tag name="KSO_WM_DIAGRAM_VIRTUALLY_FRAME" val="{&quot;height&quot;:420.69977416992185,&quot;left&quot;:40.40007874015748,&quot;top&quot;:66.80011291503907,&quot;width&quot;:885.5}"/>
  <p:tag name="KSO_WM_DIAGRAM_COLOR_MATCH_VALUE" val="{&quot;shape&quot;:{&quot;fill&quot;:{&quot;solid&quot;:{&quot;brightness&quot;:0.25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25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0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86_3*l_h_i*1_5_2"/>
  <p:tag name="KSO_WM_TEMPLATE_CATEGORY" val="diagram"/>
  <p:tag name="KSO_WM_TEMPLATE_INDEX" val="2023168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5_2"/>
  <p:tag name="KSO_WM_DIAGRAM_MAX_ITEMCNT" val="6"/>
  <p:tag name="KSO_WM_DIAGRAM_MIN_ITEMCNT" val="3"/>
  <p:tag name="KSO_WM_DIAGRAM_VIRTUALLY_FRAME" val="{&quot;height&quot;:420.69977416992185,&quot;left&quot;:40.40007874015748,&quot;top&quot;:66.80011291503907,&quot;width&quot;:885.5}"/>
  <p:tag name="KSO_WM_DIAGRAM_COLOR_MATCH_VALUE" val="{&quot;shape&quot;:{&quot;fill&quot;:{&quot;solid&quot;:{&quot;brightness&quot;:0.25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25"/>
  <p:tag name="KSO_WM_DIAGRAM_USE_COLOR_VALUE" val="{&quot;color_scheme&quot;:1,&quot;color_type&quot;:1,&quot;theme_color_indexes&quot;:[5,6,5,6,5,6]}"/>
</p:tagLst>
</file>

<file path=ppt/tags/tag10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5_1"/>
  <p:tag name="KSO_WM_UNIT_ID" val="diagram20231686_3*l_h_a*1_5_1"/>
  <p:tag name="KSO_WM_TEMPLATE_CATEGORY" val="diagram"/>
  <p:tag name="KSO_WM_TEMPLATE_INDEX" val="2023168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3"/>
  <p:tag name="KSO_WM_DIAGRAM_VIRTUALLY_FRAME" val="{&quot;height&quot;:420.69977416992185,&quot;left&quot;:40.40007874015748,&quot;top&quot;:66.80011291503907,&quot;width&quot;:885.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0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5_1"/>
  <p:tag name="KSO_WM_UNIT_ID" val="diagram20231686_3*l_h_f*1_5_1"/>
  <p:tag name="KSO_WM_TEMPLATE_CATEGORY" val="diagram"/>
  <p:tag name="KSO_WM_TEMPLATE_INDEX" val="2023168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3"/>
  <p:tag name="KSO_WM_DIAGRAM_VIRTUALLY_FRAME" val="{&quot;height&quot;:420.69977416992185,&quot;left&quot;:40.40007874015748,&quot;top&quot;:66.80011291503907,&quot;width&quot;:885.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，文字是您思想的提炼，请尽量言简意赅的阐述观点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5_1"/>
  <p:tag name="KSO_WM_UNIT_ID" val="diagram20231686_3*l_h_i*1_5_1"/>
  <p:tag name="KSO_WM_TEMPLATE_CATEGORY" val="diagram"/>
  <p:tag name="KSO_WM_TEMPLATE_INDEX" val="20231686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3"/>
  <p:tag name="KSO_WM_DIAGRAM_VIRTUALLY_FRAME" val="{&quot;height&quot;:420.69977416992185,&quot;left&quot;:40.40007874015748,&quot;top&quot;:66.80011291503907,&quot;width&quot;:885.5}"/>
  <p:tag name="KSO_WM_DIAGRAM_COLOR_MATCH_VALUE" val="{&quot;shape&quot;:{&quot;fill&quot;:{&quot;solid&quot;:{&quot;brightness&quot;:0.25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25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1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86_3*l_h_i*1_3_3"/>
  <p:tag name="KSO_WM_TEMPLATE_CATEGORY" val="diagram"/>
  <p:tag name="KSO_WM_TEMPLATE_INDEX" val="2023168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3_3"/>
  <p:tag name="KSO_WM_DIAGRAM_MAX_ITEMCNT" val="6"/>
  <p:tag name="KSO_WM_DIAGRAM_MIN_ITEMCNT" val="3"/>
  <p:tag name="KSO_WM_DIAGRAM_VIRTUALLY_FRAME" val="{&quot;height&quot;:420.69977416992185,&quot;left&quot;:40.40007874015748,&quot;top&quot;:66.80011291503907,&quot;width&quot;:885.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DIAGRAM_USE_COLOR_VALUE" val="{&quot;color_scheme&quot;:1,&quot;color_type&quot;:1,&quot;theme_color_indexes&quot;:[5,6,5,6,5,6]}"/>
</p:tagLst>
</file>

<file path=ppt/tags/tag11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86_3*l_h_i*1_4_3"/>
  <p:tag name="KSO_WM_TEMPLATE_CATEGORY" val="diagram"/>
  <p:tag name="KSO_WM_TEMPLATE_INDEX" val="2023168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4_3"/>
  <p:tag name="KSO_WM_DIAGRAM_MAX_ITEMCNT" val="6"/>
  <p:tag name="KSO_WM_DIAGRAM_MIN_ITEMCNT" val="3"/>
  <p:tag name="KSO_WM_DIAGRAM_VIRTUALLY_FRAME" val="{&quot;height&quot;:420.69977416992185,&quot;left&quot;:40.40007874015748,&quot;top&quot;:66.80011291503907,&quot;width&quot;:885.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DIAGRAM_USE_COLOR_VALUE" val="{&quot;color_scheme&quot;:1,&quot;color_type&quot;:1,&quot;theme_color_indexes&quot;:[5,6,5,6,5,6]}"/>
</p:tagLst>
</file>

<file path=ppt/tags/tag11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86_3*l_h_i*1_5_3"/>
  <p:tag name="KSO_WM_TEMPLATE_CATEGORY" val="diagram"/>
  <p:tag name="KSO_WM_TEMPLATE_INDEX" val="2023168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5_3"/>
  <p:tag name="KSO_WM_DIAGRAM_MAX_ITEMCNT" val="6"/>
  <p:tag name="KSO_WM_DIAGRAM_MIN_ITEMCNT" val="3"/>
  <p:tag name="KSO_WM_DIAGRAM_VIRTUALLY_FRAME" val="{&quot;height&quot;:420.69977416992185,&quot;left&quot;:40.40007874015748,&quot;top&quot;:66.80011291503907,&quot;width&quot;:885.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DIAGRAM_USE_COLOR_VALUE" val="{&quot;color_scheme&quot;:1,&quot;color_type&quot;:1,&quot;theme_color_indexes&quot;:[5,6,5,6,5,6]}"/>
</p:tagLst>
</file>

<file path=ppt/tags/tag113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9360]}"/>
</p:tagLst>
</file>

<file path=ppt/tags/tag114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9360]}"/>
</p:tagLst>
</file>

<file path=ppt/tags/tag115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9360]}"/>
</p:tagLst>
</file>

<file path=ppt/tags/tag116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VALUE" val="92*74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x"/>
  <p:tag name="KSO_WM_UNIT_INDEX" val="1_1_1"/>
  <p:tag name="KSO_WM_UNIT_ID" val="diagram20234927_3*q_h_x*1_1_1"/>
  <p:tag name="KSO_WM_TEMPLATE_CATEGORY" val="diagram"/>
  <p:tag name="KSO_WM_TEMPLATE_INDEX" val="20234927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68.7250454735944,&quot;left&quot;:74.59999389648438,&quot;top&quot;:106.39999389648438,&quot;width&quot;:816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17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VALUE" val="85*96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x"/>
  <p:tag name="KSO_WM_UNIT_INDEX" val="1_4_1"/>
  <p:tag name="KSO_WM_UNIT_ID" val="diagram20234927_3*q_h_x*1_4_1"/>
  <p:tag name="KSO_WM_TEMPLATE_CATEGORY" val="diagram"/>
  <p:tag name="KSO_WM_TEMPLATE_INDEX" val="20234927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68.7250454735944,&quot;left&quot;:74.59999389648438,&quot;top&quot;:106.39999389648438,&quot;width&quot;:816.2000122070312}"/>
  <p:tag name="KSO_WM_DIAGRAM_COLOR_MATCH_VALUE" val="{&quot;shape&quot;:{&quot;fill&quot;:{&quot;gradient&quot;:[{&quot;brightness&quot;:0,&quot;colorType&quot;:1,&quot;foreColorIndex&quot;:8,&quot;pos&quot;:0,&quot;transparency&quot;:0},{&quot;brightness&quot;:0,&quot;colorType&quot;:1,&quot;foreColorIndex&quot;:8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18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1"/>
  <p:tag name="KSO_WM_UNIT_ID" val="diagram20234927_3*q_h_i*1_1_1"/>
  <p:tag name="KSO_WM_TEMPLATE_CATEGORY" val="diagram"/>
  <p:tag name="KSO_WM_TEMPLATE_INDEX" val="20234927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68.7250454735944,&quot;left&quot;:74.59999389648438,&quot;top&quot;:106.39999389648438,&quot;width&quot;:816.2000122070312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.4000000059604645},{&quot;brightness&quot;:0,&quot;colorType&quot;:1,&quot;foreColorIndex&quot;:5,&quot;pos&quot;:0.80000001192092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19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1"/>
  <p:tag name="KSO_WM_UNIT_ID" val="diagram20234927_3*q_h_i*1_2_1"/>
  <p:tag name="KSO_WM_TEMPLATE_CATEGORY" val="diagram"/>
  <p:tag name="KSO_WM_TEMPLATE_INDEX" val="20234927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68.7250454735944,&quot;left&quot;:74.59999389648438,&quot;top&quot;:106.39999389648438,&quot;width&quot;:816.2000122070312}"/>
  <p:tag name="KSO_WM_DIAGRAM_COLOR_MATCH_VALUE" val="{&quot;shape&quot;:{&quot;fill&quot;:{&quot;type&quot;:0},&quot;glow&quot;:{&quot;colorType&quot;:0},&quot;line&quot;:{&quot;gradient&quot;:[{&quot;brightness&quot;:0,&quot;colorType&quot;:1,&quot;foreColorIndex&quot;:6,&quot;pos&quot;:0,&quot;transparency&quot;:0.4000000059604645},{&quot;brightness&quot;:0,&quot;colorType&quot;:1,&quot;foreColorIndex&quot;:6,&quot;pos&quot;:0.80000001192092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20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1"/>
  <p:tag name="KSO_WM_UNIT_ID" val="diagram20234927_3*q_h_i*1_3_1"/>
  <p:tag name="KSO_WM_TEMPLATE_CATEGORY" val="diagram"/>
  <p:tag name="KSO_WM_TEMPLATE_INDEX" val="20234927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68.7250454735944,&quot;left&quot;:74.59999389648438,&quot;top&quot;:106.39999389648438,&quot;width&quot;:816.2000122070312}"/>
  <p:tag name="KSO_WM_DIAGRAM_COLOR_MATCH_VALUE" val="{&quot;shape&quot;:{&quot;fill&quot;:{&quot;type&quot;:0},&quot;glow&quot;:{&quot;colorType&quot;:0},&quot;line&quot;:{&quot;gradient&quot;:[{&quot;brightness&quot;:0,&quot;colorType&quot;:1,&quot;foreColorIndex&quot;:7,&quot;pos&quot;:0,&quot;transparency&quot;:0.6000000238418579},{&quot;brightness&quot;:0,&quot;colorType&quot;:1,&quot;foreColorIndex&quot;:7,&quot;pos&quot;:0.80000001192092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21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4_1"/>
  <p:tag name="KSO_WM_UNIT_ID" val="diagram20234927_3*q_h_i*1_4_1"/>
  <p:tag name="KSO_WM_TEMPLATE_CATEGORY" val="diagram"/>
  <p:tag name="KSO_WM_TEMPLATE_INDEX" val="20234927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68.7250454735944,&quot;left&quot;:74.59999389648438,&quot;top&quot;:106.39999389648438,&quot;width&quot;:816.2000122070312}"/>
  <p:tag name="KSO_WM_DIAGRAM_COLOR_MATCH_VALUE" val="{&quot;shape&quot;:{&quot;fill&quot;:{&quot;type&quot;:0},&quot;glow&quot;:{&quot;colorType&quot;:0},&quot;line&quot;:{&quot;gradient&quot;:[{&quot;brightness&quot;:0,&quot;colorType&quot;:1,&quot;foreColorIndex&quot;:8,&quot;pos&quot;:0,&quot;transparency&quot;:0.4000000059604645},{&quot;brightness&quot;:0,&quot;colorType&quot;:1,&quot;foreColorIndex&quot;:8,&quot;pos&quot;:0.80000001192092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22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VALUE" val="92*76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x"/>
  <p:tag name="KSO_WM_UNIT_INDEX" val="1_2_1"/>
  <p:tag name="KSO_WM_UNIT_ID" val="diagram20234927_3*q_h_x*1_2_1"/>
  <p:tag name="KSO_WM_TEMPLATE_CATEGORY" val="diagram"/>
  <p:tag name="KSO_WM_TEMPLATE_INDEX" val="20234927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68.7250454735944,&quot;left&quot;:74.59999389648438,&quot;top&quot;:106.39999389648438,&quot;width&quot;:816.2000122070312}"/>
  <p:tag name="KSO_WM_DIAGRAM_COLOR_MATCH_VALUE" val="{&quot;shape&quot;:{&quot;fill&quot;:{&quot;gradient&quot;:[{&quot;brightness&quot;:0,&quot;colorType&quot;:1,&quot;foreColorIndex&quot;:6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23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VALUE" val="90*8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x"/>
  <p:tag name="KSO_WM_UNIT_INDEX" val="1_3_1"/>
  <p:tag name="KSO_WM_UNIT_ID" val="diagram20234927_3*q_h_x*1_3_1"/>
  <p:tag name="KSO_WM_TEMPLATE_CATEGORY" val="diagram"/>
  <p:tag name="KSO_WM_TEMPLATE_INDEX" val="20234927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68.7250454735944,&quot;left&quot;:74.59999389648438,&quot;top&quot;:106.39999389648438,&quot;width&quot;:816.2000122070312}"/>
  <p:tag name="KSO_WM_DIAGRAM_COLOR_MATCH_VALUE" val="{&quot;shape&quot;:{&quot;fill&quot;:{&quot;gradient&quot;:[{&quot;brightness&quot;:0,&quot;colorType&quot;:1,&quot;foreColorIndex&quot;:7,&quot;pos&quot;:0,&quot;transparency&quot;:0},{&quot;brightness&quot;:0,&quot;colorType&quot;:1,&quot;foreColorIndex&quot;:7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2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a"/>
  <p:tag name="KSO_WM_UNIT_INDEX" val="1_1_1"/>
  <p:tag name="KSO_WM_UNIT_ID" val="diagram20234927_3*q_h_a*1_1_1"/>
  <p:tag name="KSO_WM_TEMPLATE_CATEGORY" val="diagram"/>
  <p:tag name="KSO_WM_TEMPLATE_INDEX" val="20234927"/>
  <p:tag name="KSO_WM_UNIT_LAYERLEVEL" val="1_1_1"/>
  <p:tag name="KSO_WM_TAG_VERSION" val="3.0"/>
  <p:tag name="KSO_WM_UNIT_PLACING_PICTURE_USER_VIEWPORT" val="{&quot;height&quot;:1133.8582677165355,&quot;width&quot;:4423}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68.7250454735944,&quot;left&quot;:74.59999389648438,&quot;top&quot;:106.39999389648438,&quot;width&quot;:816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25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3_1"/>
  <p:tag name="KSO_WM_UNIT_ID" val="diagram20234927_3*q_h_f*1_3_1"/>
  <p:tag name="KSO_WM_TEMPLATE_CATEGORY" val="diagram"/>
  <p:tag name="KSO_WM_TEMPLATE_INDEX" val="20234927"/>
  <p:tag name="KSO_WM_UNIT_LAYERLEVEL" val="1_1_1"/>
  <p:tag name="KSO_WM_TAG_VERSION" val="3.0"/>
  <p:tag name="KSO_WM_UNIT_PLACING_PICTURE_USER_VIEWPORT" val="{&quot;height&quot;:1417,&quot;width&quot;:4423}"/>
  <p:tag name="KSO_WM_DIAGRAM_VERSION" val="3"/>
  <p:tag name="KSO_WM_DIAGRAM_COLOR_TRICK" val="4"/>
  <p:tag name="KSO_WM_DIAGRAM_COLOR_TEXT_CAN_REMOVE" val="n"/>
  <p:tag name="KSO_WM_UNIT_VALUE" val="32"/>
  <p:tag name="KSO_WM_DIAGRAM_MAX_ITEMCNT" val="4"/>
  <p:tag name="KSO_WM_DIAGRAM_MIN_ITEMCNT" val="2"/>
  <p:tag name="KSO_WM_DIAGRAM_VIRTUALLY_FRAME" val="{&quot;height&quot;:368.7250454735944,&quot;left&quot;:74.59999389648438,&quot;top&quot;:106.39999389648438,&quot;width&quot;:816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TEXT_LAYER_COUNT" val="1"/>
  <p:tag name="KSO_WM_UNIT_PRESET_TEXT" val="单击此处添加文本具体内容，简明扼要地阐述您的观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2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a"/>
  <p:tag name="KSO_WM_UNIT_INDEX" val="1_2_1"/>
  <p:tag name="KSO_WM_UNIT_ID" val="diagram20234927_3*q_h_a*1_2_1"/>
  <p:tag name="KSO_WM_TEMPLATE_CATEGORY" val="diagram"/>
  <p:tag name="KSO_WM_TEMPLATE_INDEX" val="20234927"/>
  <p:tag name="KSO_WM_UNIT_LAYERLEVEL" val="1_1_1"/>
  <p:tag name="KSO_WM_TAG_VERSION" val="3.0"/>
  <p:tag name="KSO_WM_UNIT_PLACING_PICTURE_USER_VIEWPORT" val="{&quot;height&quot;:1133.8582677165355,&quot;width&quot;:4423}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68.7250454735944,&quot;left&quot;:74.59999389648438,&quot;top&quot;:106.39999389648438,&quot;width&quot;:816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27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2_1"/>
  <p:tag name="KSO_WM_UNIT_ID" val="diagram20234927_3*q_h_f*1_2_1"/>
  <p:tag name="KSO_WM_TEMPLATE_CATEGORY" val="diagram"/>
  <p:tag name="KSO_WM_TEMPLATE_INDEX" val="20234927"/>
  <p:tag name="KSO_WM_UNIT_LAYERLEVEL" val="1_1_1"/>
  <p:tag name="KSO_WM_TAG_VERSION" val="3.0"/>
  <p:tag name="KSO_WM_UNIT_PLACING_PICTURE_USER_VIEWPORT" val="{&quot;height&quot;:1417,&quot;width&quot;:4423}"/>
  <p:tag name="KSO_WM_DIAGRAM_VERSION" val="3"/>
  <p:tag name="KSO_WM_DIAGRAM_COLOR_TRICK" val="4"/>
  <p:tag name="KSO_WM_DIAGRAM_COLOR_TEXT_CAN_REMOVE" val="n"/>
  <p:tag name="KSO_WM_UNIT_VALUE" val="32"/>
  <p:tag name="KSO_WM_DIAGRAM_MAX_ITEMCNT" val="4"/>
  <p:tag name="KSO_WM_DIAGRAM_MIN_ITEMCNT" val="2"/>
  <p:tag name="KSO_WM_DIAGRAM_VIRTUALLY_FRAME" val="{&quot;height&quot;:368.7250454735944,&quot;left&quot;:74.59999389648438,&quot;top&quot;:106.39999389648438,&quot;width&quot;:816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TEXT_LAYER_COUNT" val="1"/>
  <p:tag name="KSO_WM_UNIT_PRESET_TEXT" val="单击此处添加文本具体内容，简明扼要地阐述您的观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2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a"/>
  <p:tag name="KSO_WM_UNIT_INDEX" val="1_4_1"/>
  <p:tag name="KSO_WM_UNIT_ID" val="diagram20234927_3*q_h_a*1_4_1"/>
  <p:tag name="KSO_WM_TEMPLATE_CATEGORY" val="diagram"/>
  <p:tag name="KSO_WM_TEMPLATE_INDEX" val="20234927"/>
  <p:tag name="KSO_WM_UNIT_LAYERLEVEL" val="1_1_1"/>
  <p:tag name="KSO_WM_TAG_VERSION" val="3.0"/>
  <p:tag name="KSO_WM_UNIT_PLACING_PICTURE_USER_VIEWPORT" val="{&quot;height&quot;:1133.8582677165355,&quot;width&quot;:4423}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68.7250454735944,&quot;left&quot;:74.59999389648438,&quot;top&quot;:106.39999389648438,&quot;width&quot;:816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29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4_1"/>
  <p:tag name="KSO_WM_UNIT_ID" val="diagram20234927_3*q_h_f*1_4_1"/>
  <p:tag name="KSO_WM_TEMPLATE_CATEGORY" val="diagram"/>
  <p:tag name="KSO_WM_TEMPLATE_INDEX" val="20234927"/>
  <p:tag name="KSO_WM_UNIT_LAYERLEVEL" val="1_1_1"/>
  <p:tag name="KSO_WM_TAG_VERSION" val="3.0"/>
  <p:tag name="KSO_WM_UNIT_PLACING_PICTURE_USER_VIEWPORT" val="{&quot;height&quot;:1417,&quot;width&quot;:4423}"/>
  <p:tag name="KSO_WM_DIAGRAM_VERSION" val="3"/>
  <p:tag name="KSO_WM_DIAGRAM_COLOR_TRICK" val="4"/>
  <p:tag name="KSO_WM_DIAGRAM_COLOR_TEXT_CAN_REMOVE" val="n"/>
  <p:tag name="KSO_WM_UNIT_VALUE" val="48"/>
  <p:tag name="KSO_WM_DIAGRAM_MAX_ITEMCNT" val="4"/>
  <p:tag name="KSO_WM_DIAGRAM_MIN_ITEMCNT" val="2"/>
  <p:tag name="KSO_WM_DIAGRAM_VIRTUALLY_FRAME" val="{&quot;height&quot;:368.7250454735944,&quot;left&quot;:74.59999389648438,&quot;top&quot;:106.39999389648438,&quot;width&quot;:816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TEXT_LAYER_COUNT" val="1"/>
  <p:tag name="KSO_WM_UNIT_PRESET_TEXT" val="单击此处添加文本具体内容，简明扼要地阐述您的观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a"/>
  <p:tag name="KSO_WM_UNIT_INDEX" val="1_3_1"/>
  <p:tag name="KSO_WM_UNIT_ID" val="diagram20234927_3*q_h_a*1_3_1"/>
  <p:tag name="KSO_WM_TEMPLATE_CATEGORY" val="diagram"/>
  <p:tag name="KSO_WM_TEMPLATE_INDEX" val="20234927"/>
  <p:tag name="KSO_WM_UNIT_LAYERLEVEL" val="1_1_1"/>
  <p:tag name="KSO_WM_TAG_VERSION" val="3.0"/>
  <p:tag name="KSO_WM_UNIT_PLACING_PICTURE_USER_VIEWPORT" val="{&quot;height&quot;:1133.8582677165355,&quot;width&quot;:4423}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68.7250454735944,&quot;left&quot;:74.59999389648438,&quot;top&quot;:106.39999389648438,&quot;width&quot;:816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31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31402]}"/>
</p:tagLst>
</file>

<file path=ppt/tags/tag13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231973_2*l_h_i*1_1_3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2501220703125,&quot;top&quot;:165.37500610351563,&quot;width&quot;:850.3500271630476}"/>
  <p:tag name="KSO_WM_DIAGRAM_COLOR_MATCH_VALUE" val="{&quot;shape&quot;:{&quot;fill&quot;:{&quot;solid&quot;:{&quot;brightness&quot;:0.6000000238418579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6"/>
  <p:tag name="KSO_WM_DIAGRAM_USE_COLOR_VALUE" val="{&quot;color_scheme&quot;:1,&quot;color_type&quot;:1,&quot;theme_color_indexes&quot;:[5,6,5,6,5,6]}"/>
</p:tagLst>
</file>

<file path=ppt/tags/tag13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1973_2*l_h_f*1_1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2501220703125,&quot;top&quot;:165.37500610351563,&quot;width&quot;:850.350027163047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52"/>
  <p:tag name="KSO_WM_UNIT_TEXT_TYPE" val="1"/>
  <p:tag name="KSO_WM_UNIT_TEXT_LAYER_COUNT" val="1"/>
  <p:tag name="KSO_WM_UNIT_PRESET_TEXT" val="单击此处添加文本具体内容，简明扼要地阐述您的观点。根据需要可酌情增减文字，单击此处添加文本具体内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3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20231973_2*l_h_i*1_1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2501220703125,&quot;top&quot;:165.37500610351563,&quot;width&quot;:850.350027163047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01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3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1973_2*l_h_a*1_1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2501220703125,&quot;top&quot;:165.37500610351563,&quot;width&quot;:850.350027163047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10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3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231973_2*l_h_i*1_2_3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2501220703125,&quot;top&quot;:165.37500610351563,&quot;width&quot;:850.3500271630476}"/>
  <p:tag name="KSO_WM_DIAGRAM_COLOR_MATCH_VALUE" val="{&quot;shape&quot;:{&quot;fill&quot;:{&quot;solid&quot;:{&quot;brightness&quot;:0.6000000238418579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6"/>
  <p:tag name="KSO_WM_DIAGRAM_USE_COLOR_VALUE" val="{&quot;color_scheme&quot;:1,&quot;color_type&quot;:1,&quot;theme_color_indexes&quot;:[5,6,5,6,5,6]}"/>
</p:tagLst>
</file>

<file path=ppt/tags/tag13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1973_2*l_h_f*1_2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2501220703125,&quot;top&quot;:165.37500610351563,&quot;width&quot;:850.350027163047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此处添加文本具体内容，简明扼要地阐述您的观点。根据需要可酌情增减文字，单击此处添加文本具体内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3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20231973_2*l_h_i*1_2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2501220703125,&quot;top&quot;:165.37500610351563,&quot;width&quot;:850.350027163047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02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3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1973_2*l_h_a*1_2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2501220703125,&quot;top&quot;:165.37500610351563,&quot;width&quot;:850.350027163047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10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3"/>
  <p:tag name="KSO_WM_UNIT_ID" val="diagram20231973_2*l_h_i*1_3_3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2501220703125,&quot;top&quot;:165.37500610351563,&quot;width&quot;:850.3500271630476}"/>
  <p:tag name="KSO_WM_DIAGRAM_COLOR_MATCH_VALUE" val="{&quot;shape&quot;:{&quot;fill&quot;:{&quot;solid&quot;:{&quot;brightness&quot;:0.6000000238418579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6"/>
  <p:tag name="KSO_WM_DIAGRAM_USE_COLOR_VALUE" val="{&quot;color_scheme&quot;:1,&quot;color_type&quot;:1,&quot;theme_color_indexes&quot;:[5,6,5,6,5,6]}"/>
</p:tagLst>
</file>

<file path=ppt/tags/tag14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1973_2*l_h_f*1_3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2501220703125,&quot;top&quot;:165.37500610351563,&quot;width&quot;:850.350027163047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此处添加文本具体内容，简明扼要地阐述您的观点。根据需要可酌情增减文字，单击此处添加文本具体内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4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diagram20231973_2*l_h_i*1_3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2501220703125,&quot;top&quot;:165.37500610351563,&quot;width&quot;:850.350027163047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03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4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1973_2*l_h_i*1_1_2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2501220703125,&quot;top&quot;:165.37500610351563,&quot;width&quot;:850.3500271630476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5,6,5,6,5,6]}"/>
</p:tagLst>
</file>

<file path=ppt/tags/tag14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1973_2*l_h_i*1_2_2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2501220703125,&quot;top&quot;:165.37500610351563,&quot;width&quot;:850.3500271630476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5,6,5,6,5,6]}"/>
</p:tagLst>
</file>

<file path=ppt/tags/tag14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1973_2*l_h_i*1_3_2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2501220703125,&quot;top&quot;:165.37500610351563,&quot;width&quot;:850.3500271630476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5,6,5,6,5,6]}"/>
</p:tagLst>
</file>

<file path=ppt/tags/tag14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1973_2*l_h_a*1_3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2501220703125,&quot;top&quot;:165.37500610351563,&quot;width&quot;:850.350027163047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10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47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21480]}"/>
</p:tagLst>
</file>

<file path=ppt/tags/tag14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231973_2*l_h_i*1_1_3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2501220703125,&quot;top&quot;:165.37500610351563,&quot;width&quot;:850.3500271630476}"/>
  <p:tag name="KSO_WM_DIAGRAM_COLOR_MATCH_VALUE" val="{&quot;shape&quot;:{&quot;fill&quot;:{&quot;solid&quot;:{&quot;brightness&quot;:0.6000000238418579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6"/>
  <p:tag name="KSO_WM_DIAGRAM_USE_COLOR_VALUE" val="{&quot;color_scheme&quot;:1,&quot;color_type&quot;:1,&quot;theme_color_indexes&quot;:[5,6,5,6,5,6]}"/>
</p:tagLst>
</file>

<file path=ppt/tags/tag14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1973_2*l_h_f*1_1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2501220703125,&quot;top&quot;:165.37500610351563,&quot;width&quot;:850.350027163047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52"/>
  <p:tag name="KSO_WM_UNIT_TEXT_TYPE" val="1"/>
  <p:tag name="KSO_WM_UNIT_TEXT_LAYER_COUNT" val="1"/>
  <p:tag name="KSO_WM_UNIT_PRESET_TEXT" val="单击此处添加文本具体内容，简明扼要地阐述您的观点。根据需要可酌情增减文字，单击此处添加文本具体内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20231973_2*l_h_i*1_1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2501220703125,&quot;top&quot;:165.37500610351563,&quot;width&quot;:850.350027163047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01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5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1973_2*l_h_a*1_1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2501220703125,&quot;top&quot;:165.37500610351563,&quot;width&quot;:850.350027163047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10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5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231973_2*l_h_i*1_2_3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2501220703125,&quot;top&quot;:165.37500610351563,&quot;width&quot;:850.3500271630476}"/>
  <p:tag name="KSO_WM_DIAGRAM_COLOR_MATCH_VALUE" val="{&quot;shape&quot;:{&quot;fill&quot;:{&quot;solid&quot;:{&quot;brightness&quot;:0.6000000238418579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6"/>
  <p:tag name="KSO_WM_DIAGRAM_USE_COLOR_VALUE" val="{&quot;color_scheme&quot;:1,&quot;color_type&quot;:1,&quot;theme_color_indexes&quot;:[5,6,5,6,5,6]}"/>
</p:tagLst>
</file>

<file path=ppt/tags/tag15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1973_2*l_h_f*1_2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2501220703125,&quot;top&quot;:165.37500610351563,&quot;width&quot;:850.350027163047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此处添加文本具体内容，简明扼要地阐述您的观点。根据需要可酌情增减文字，单击此处添加文本具体内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5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20231973_2*l_h_i*1_2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2501220703125,&quot;top&quot;:165.37500610351563,&quot;width&quot;:850.350027163047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02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5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1973_2*l_h_a*1_2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2501220703125,&quot;top&quot;:165.37500610351563,&quot;width&quot;:850.350027163047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10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5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3"/>
  <p:tag name="KSO_WM_UNIT_ID" val="diagram20231973_2*l_h_i*1_3_3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2501220703125,&quot;top&quot;:165.37500610351563,&quot;width&quot;:850.3500271630476}"/>
  <p:tag name="KSO_WM_DIAGRAM_COLOR_MATCH_VALUE" val="{&quot;shape&quot;:{&quot;fill&quot;:{&quot;solid&quot;:{&quot;brightness&quot;:0.6000000238418579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6"/>
  <p:tag name="KSO_WM_DIAGRAM_USE_COLOR_VALUE" val="{&quot;color_scheme&quot;:1,&quot;color_type&quot;:1,&quot;theme_color_indexes&quot;:[5,6,5,6,5,6]}"/>
</p:tagLst>
</file>

<file path=ppt/tags/tag15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1973_2*l_h_f*1_3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2501220703125,&quot;top&quot;:165.37500610351563,&quot;width&quot;:850.350027163047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此处添加文本具体内容，简明扼要地阐述您的观点。根据需要可酌情增减文字，单击此处添加文本具体内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5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diagram20231973_2*l_h_i*1_3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2501220703125,&quot;top&quot;:165.37500610351563,&quot;width&quot;:850.350027163047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03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5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1973_2*l_h_i*1_1_2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2501220703125,&quot;top&quot;:165.37500610351563,&quot;width&quot;:850.3500271630476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5,6,5,6,5,6]}"/>
</p:tagLst>
</file>

<file path=ppt/tags/tag1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16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1973_2*l_h_i*1_2_2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2501220703125,&quot;top&quot;:165.37500610351563,&quot;width&quot;:850.3500271630476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5,6,5,6,5,6]}"/>
</p:tagLst>
</file>

<file path=ppt/tags/tag16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1973_2*l_h_i*1_3_2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2501220703125,&quot;top&quot;:165.37500610351563,&quot;width&quot;:850.3500271630476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5,6,5,6,5,6]}"/>
</p:tagLst>
</file>

<file path=ppt/tags/tag16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1973_2*l_h_a*1_3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2501220703125,&quot;top&quot;:165.37500610351563,&quot;width&quot;:850.350027163047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10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63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21480]}"/>
</p:tagLst>
</file>

<file path=ppt/tags/tag1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67.xml><?xml version="1.0" encoding="utf-8"?>
<p:tagLst xmlns:p="http://schemas.openxmlformats.org/presentationml/2006/main">
  <p:tag name="KSO_WPP_MARK_KEY" val="5d6e9262-ca8a-4070-8ad5-698f89e303ea"/>
  <p:tag name="COMMONDATA" val="eyJoZGlkIjoiZWRlYjNmNTQ1MzZkMTYyOWVmOTkwZmFjYjg5ZTRlZDgifQ=="/>
  <p:tag name="commondata" val="eyJoZGlkIjoiNDI1NGQ4MDY4NjMxYWVlMzc3ODM2NDE0MmU1ODUxYzYifQ=="/>
  <p:tag name="resource_record_key" val="{&quot;19&quot;:[20342742],&quot;70&quot;:[3312563,3314338,3312530,3314312,3324109,3324630,3318477,3315857,3320071,3314290,3323785,3327011,3317789,3330155,3312140,3328082,3314398,3321989,3312345,3319356,3318903,3332761,3321502,3323868,3322475,3316230,3322005,3313621,3318990,3328119,3312479,3312419,3321780,3321442,3312142,3313566,3322195,3318988,3331400,3314227,3318475,3321480,3331402,3403044,3322133,3327686,3319360,3312417,3321782,3330472]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20230945_2*n_h_h_f*1_2_3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DIAGRAM_MAX_ITEMCNT" val="4"/>
  <p:tag name="KSO_WM_DIAGRAM_MIN_ITEMCNT" val="2"/>
  <p:tag name="KSO_WM_DIAGRAM_VIRTUALLY_FRAME" val="{&quot;height&quot;:388.3464660644531,&quot;left&quot;:80.5,&quot;top&quot;:93.47676696777344,&quot;width&quot;:807.50007874015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TEXT_LAYER_COUNT" val="1"/>
  <p:tag name="KSO_WM_UNIT_PRESET_TEXT" val="单击此处输入你的智能图形项正文，文字是您思想的提炼，请尽量言简意赅的阐述观点。单击此处输入你的智能图形项正文，文字是您思想的提炼。单击此处输入你的智能图形项正文，文字是您思想的提炼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3_1"/>
  <p:tag name="KSO_WM_UNIT_ID" val="diagram20230945_2*n_h_h_a*1_2_3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DIAGRAM_MAX_ITEMCNT" val="4"/>
  <p:tag name="KSO_WM_DIAGRAM_MIN_ITEMCNT" val="2"/>
  <p:tag name="KSO_WM_DIAGRAM_VIRTUALLY_FRAME" val="{&quot;height&quot;:388.3464660644531,&quot;left&quot;:80.5,&quot;top&quot;:93.47676696777344,&quot;width&quot;:807.50007874015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3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0945_2*n_h_h_f*1_2_1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DIAGRAM_MAX_ITEMCNT" val="4"/>
  <p:tag name="KSO_WM_DIAGRAM_MIN_ITEMCNT" val="2"/>
  <p:tag name="KSO_WM_DIAGRAM_VIRTUALLY_FRAME" val="{&quot;height&quot;:388.3464660644531,&quot;left&quot;:80.5,&quot;top&quot;:93.47676696777344,&quot;width&quot;:807.50007874015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TEXT_LAYER_COUNT" val="1"/>
  <p:tag name="KSO_WM_UNIT_PRESET_TEXT" val="单击此处输入你的智能图形项正文，文字是您思想的提炼，请尽量言简意赅的阐述观点。单击此处输入你的智能图形项正文，文字是您思想的提炼。 单击此处输入你的智能图形项正文，文字是您思想的提炼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3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0945_2*n_h_h_a*1_2_1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DIAGRAM_MAX_ITEMCNT" val="4"/>
  <p:tag name="KSO_WM_DIAGRAM_MIN_ITEMCNT" val="2"/>
  <p:tag name="KSO_WM_DIAGRAM_VIRTUALLY_FRAME" val="{&quot;height&quot;:388.3464660644531,&quot;left&quot;:80.5,&quot;top&quot;:93.47676696777344,&quot;width&quot;:807.50007874015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3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0945_2*n_h_h_f*1_2_2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DIAGRAM_MAX_ITEMCNT" val="4"/>
  <p:tag name="KSO_WM_DIAGRAM_MIN_ITEMCNT" val="2"/>
  <p:tag name="KSO_WM_DIAGRAM_VIRTUALLY_FRAME" val="{&quot;height&quot;:388.3464660644531,&quot;left&quot;:80.5,&quot;top&quot;:93.47676696777344,&quot;width&quot;:807.50007874015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TEXT_LAYER_COUNT" val="1"/>
  <p:tag name="KSO_WM_UNIT_PRESET_TEXT" val="单击此处输入你的智能图形项正文，文字是您思想的提炼，请尽量言简意赅的阐述观点。单击此处输入你的智能图形项正文，文字是您思想的提炼。单击此处输入你的智能图形项正文，文字是您思想的提炼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3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UNIT_ID" val="diagram20230945_2*n_h_h_a*1_2_2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DIAGRAM_MAX_ITEMCNT" val="4"/>
  <p:tag name="KSO_WM_DIAGRAM_MIN_ITEMCNT" val="2"/>
  <p:tag name="KSO_WM_DIAGRAM_VIRTUALLY_FRAME" val="{&quot;height&quot;:388.3464660644531,&quot;left&quot;:80.5,&quot;top&quot;:93.47676696777344,&quot;width&quot;:807.50007874015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35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FILL_TYPE" val="3"/>
  <p:tag name="KSO_WM_UNIT_TEXT_FILL_FORE_SCHEMECOLOR_INDEX_BRIGHTNESS" val="0"/>
  <p:tag name="KSO_WM_UNIT_TEXT_FILL_TYPE" val="1"/>
  <p:tag name="KSO_WM_UNIT_LINE_FORE_SCHEMECOLOR_INDEX_1_BRIGHTNESS" val="0"/>
  <p:tag name="KSO_WM_UNIT_LINE_FORE_SCHEMECOLOR_INDEX_1" val="5"/>
  <p:tag name="KSO_WM_UNIT_LINE_FORE_SCHEMECOLOR_INDEX_1_POS" val="0"/>
  <p:tag name="KSO_WM_UNIT_LINE_FORE_SCHEMECOLOR_INDEX_1_TRANS" val="1"/>
  <p:tag name="KSO_WM_UNIT_LINE_FORE_SCHEMECOLOR_INDEX_2_BRIGHTNESS" val="0"/>
  <p:tag name="KSO_WM_UNIT_LINE_FORE_SCHEMECOLOR_INDEX_2" val="5"/>
  <p:tag name="KSO_WM_UNIT_LINE_FORE_SCHEMECOLOR_INDEX_2_POS" val="0.64"/>
  <p:tag name="KSO_WM_UNIT_LINE_FORE_SCHEMECOLOR_INDEX_2_TRANS" val="0"/>
  <p:tag name="KSO_WM_UNIT_LINE_FORE_SCHEMECOLOR_INDEX_3_BRIGHTNESS" val="0.8"/>
  <p:tag name="KSO_WM_UNIT_LINE_FORE_SCHEMECOLOR_INDEX_3" val="15"/>
  <p:tag name="KSO_WM_UNIT_LINE_FORE_SCHEMECOLOR_INDEX_3_POS" val="0.9"/>
  <p:tag name="KSO_WM_UNIT_LINE_FORE_SCHEMECOLOR_INDEX_3_TRANS" val="0.53"/>
  <p:tag name="KSO_WM_UNIT_LINE_FORE_SCHEMECOLOR_INDEX_4_BRIGHTNESS" val="0.8"/>
  <p:tag name="KSO_WM_UNIT_LINE_FORE_SCHEMECOLOR_INDEX_4" val="15"/>
  <p:tag name="KSO_WM_UNIT_LINE_FORE_SCHEMECOLOR_INDEX_4_POS" val="0.95"/>
  <p:tag name="KSO_WM_UNIT_LINE_FORE_SCHEMECOLOR_INDEX_4_TRANS" val="0"/>
  <p:tag name="KSO_WM_UNIT_LINE_FORE_SCHEMECOLOR_INDEX_5_BRIGHTNESS" val="0.8"/>
  <p:tag name="KSO_WM_UNIT_LINE_FORE_SCHEMECOLOR_INDEX_5" val="15"/>
  <p:tag name="KSO_WM_UNIT_LINE_FORE_SCHEMECOLOR_INDEX_5_POS" val="1"/>
  <p:tag name="KSO_WM_UNIT_LINE_FORE_SCHEMECOLOR_INDEX_5_TRANS" val="0.9"/>
  <p:tag name="KSO_WM_UNIT_LINE_GRADIENT_TYPE" val="0"/>
  <p:tag name="KSO_WM_UNIT_LINE_GRADIENT_ANGLE" val="0"/>
  <p:tag name="KSO_WM_UNIT_LINE_GRADIENT_DIRECTION" val="3"/>
  <p:tag name="KSO_WM_UNIT_LINE_FILL_TYPE" val="5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2*n_h_i*1_2_1"/>
  <p:tag name="KSO_WM_TEMPLATE_CATEGORY" val="diagram"/>
  <p:tag name="KSO_WM_TEMPLATE_INDEX" val="20230945"/>
  <p:tag name="KSO_WM_UNIT_LAYERLEVEL" val="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TYPE" val="n_h_i"/>
  <p:tag name="KSO_WM_UNIT_INDEX" val="1_2_1"/>
  <p:tag name="KSO_WM_DIAGRAM_MAX_ITEMCNT" val="4"/>
  <p:tag name="KSO_WM_DIAGRAM_MIN_ITEMCNT" val="2"/>
  <p:tag name="KSO_WM_DIAGRAM_VIRTUALLY_FRAME" val="{&quot;height&quot;:388.3464660644531,&quot;left&quot;:80.5,&quot;top&quot;:93.47676696777344,&quot;width&quot;:807.5000787401575}"/>
  <p:tag name="KSO_WM_DIAGRAM_COLOR_MATCH_VALUE" val="{&quot;shape&quot;:{&quot;fill&quot;:{&quot;type&quot;:0},&quot;glow&quot;:{&quot;colorType&quot;:0},&quot;line&quot;:{&quot;gradient&quot;:[{&quot;brightness&quot;:0.5,&quot;colorType&quot;:1,&quot;foreColorIndex&quot;:13,&quot;pos&quot;:1,&quot;transparency&quot;:0.699999988079071},{&quot;brightness&quot;:0.800000011920929,&quot;colorType&quot;:2,&quot;pos&quot;:0.15000000596046448,&quot;rgb&quot;:&quot;#ffffff&quot;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36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2*n_h_h_i*1_2_2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SUBTYPE" val="d"/>
  <p:tag name="KSO_WM_UNIT_TYPE" val="n_h_h_i"/>
  <p:tag name="KSO_WM_UNIT_INDEX" val="1_2_2_1"/>
  <p:tag name="KSO_WM_DIAGRAM_MAX_ITEMCNT" val="4"/>
  <p:tag name="KSO_WM_DIAGRAM_MIN_ITEMCNT" val="2"/>
  <p:tag name="KSO_WM_DIAGRAM_VIRTUALLY_FRAME" val="{&quot;height&quot;:388.3464660644531,&quot;left&quot;:80.5,&quot;top&quot;:93.47676696777344,&quot;width&quot;:807.5000787401575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gradient&quot;:[{&quot;brightness&quot;:0,&quot;colorType&quot;:2,&quot;pos&quot;:0.3700000047683716,&quot;rgb&quot;:&quot;#ffffff&quot;,&quot;transparency&quot;:0},{&quot;brightness&quot;:0.800000011920929,&quot;colorType&quot;:1,&quot;foreColorIndex&quot;:6,&quot;pos&quot;:0,&quot;transparency&quot;:0},{&quot;brightness&quot;:0,&quot;colorType&quot;:2,&quot;pos&quot;:1,&quot;rgb&quot;:&quot;#ffffff&quot;,&quot;transparency&quot;:0},{&quot;brightness&quot;:0.800000011920929,&quot;colorType&quot;:1,&quot;foreColorIndex&quot;:6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1"/>
  <p:tag name="KSO_WM_UNIT_FILL_FORE_SCHEMECOLOR_INDEX" val="6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37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2*n_h_h_i*1_2_1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SUBTYPE" val="d"/>
  <p:tag name="KSO_WM_UNIT_TYPE" val="n_h_h_i"/>
  <p:tag name="KSO_WM_UNIT_INDEX" val="1_2_1_1"/>
  <p:tag name="KSO_WM_DIAGRAM_MAX_ITEMCNT" val="4"/>
  <p:tag name="KSO_WM_DIAGRAM_MIN_ITEMCNT" val="2"/>
  <p:tag name="KSO_WM_DIAGRAM_VIRTUALLY_FRAME" val="{&quot;height&quot;:388.3464660644531,&quot;left&quot;:80.5,&quot;top&quot;:93.47676696777344,&quot;width&quot;:807.50007874015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,&quot;colorType&quot;:2,&quot;pos&quot;:0.3700000047683716,&quot;rgb&quot;:&quot;#ffffff&quot;,&quot;transparency&quot;:0},{&quot;brightness&quot;:0.800000011920929,&quot;colorType&quot;:1,&quot;foreColorIndex&quot;:5,&quot;pos&quot;:0,&quot;transparency&quot;:0},{&quot;brightness&quot;:0,&quot;colorType&quot;:2,&quot;pos&quot;:1,&quot;rgb&quot;:&quot;#ffffff&quot;,&quot;transparency&quot;:0},{&quot;brightness&quot;:0.800000011920929,&quot;colorType&quot;:1,&quot;foreColorIndex&quot;:5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38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2*n_h_h_i*1_2_3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SUBTYPE" val="d"/>
  <p:tag name="KSO_WM_UNIT_TYPE" val="n_h_h_i"/>
  <p:tag name="KSO_WM_UNIT_INDEX" val="1_2_3_1"/>
  <p:tag name="KSO_WM_DIAGRAM_MAX_ITEMCNT" val="4"/>
  <p:tag name="KSO_WM_DIAGRAM_MIN_ITEMCNT" val="2"/>
  <p:tag name="KSO_WM_DIAGRAM_VIRTUALLY_FRAME" val="{&quot;height&quot;:388.3464660644531,&quot;left&quot;:80.5,&quot;top&quot;:93.47676696777344,&quot;width&quot;:807.5000787401575}"/>
  <p:tag name="KSO_WM_DIAGRAM_COLOR_MATCH_VALUE" val="{&quot;shape&quot;:{&quot;fill&quot;:{&quot;solid&quot;:{&quot;brightness&quot;:0,&quot;colorType&quot;:1,&quot;foreColorIndex&quot;:7,&quot;transparency&quot;:0},&quot;type&quot;:1},&quot;glow&quot;:{&quot;colorType&quot;:0},&quot;line&quot;:{&quot;gradient&quot;:[{&quot;brightness&quot;:0,&quot;colorType&quot;:2,&quot;pos&quot;:0.3700000047683716,&quot;rgb&quot;:&quot;#ffffff&quot;,&quot;transparency&quot;:0},{&quot;brightness&quot;:0.800000011920929,&quot;colorType&quot;:1,&quot;foreColorIndex&quot;:10,&quot;pos&quot;:0,&quot;transparency&quot;:0},{&quot;brightness&quot;:0,&quot;colorType&quot;:2,&quot;pos&quot;:1,&quot;rgb&quot;:&quot;#ffffff&quot;,&quot;transparency&quot;:0},{&quot;brightness&quot;:0.800000011920929,&quot;colorType&quot;:1,&quot;foreColorIndex&quot;:7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1"/>
  <p:tag name="KSO_WM_UNIT_FILL_FORE_SCHEMECOLOR_INDEX" val="7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39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2*n_h_a*1_1_1"/>
  <p:tag name="KSO_WM_TEMPLATE_CATEGORY" val="diagram"/>
  <p:tag name="KSO_WM_TEMPLATE_INDEX" val="20230945"/>
  <p:tag name="KSO_WM_UNIT_LAYERLEVEL" val="1_1_1"/>
  <p:tag name="KSO_WM_TAG_VERSION" val="3.0"/>
  <p:tag name="KSO_WM_DIAGRAM_VERSION" val="3"/>
  <p:tag name="KSO_WM_DIAGRAM_COLOR_TRICK" val="3"/>
  <p:tag name="KSO_WM_DIAGRAM_COLOR_TEXT_CAN_REMOVE" val="n"/>
  <p:tag name="KSO_WM_UNIT_ISCONTENTSTITLE" val="0"/>
  <p:tag name="KSO_WM_UNIT_ISNUMDGMTITLE" val="0"/>
  <p:tag name="KSO_WM_UNIT_NOCLEAR" val="0"/>
  <p:tag name="KSO_WM_UNIT_VALUE" val="30"/>
  <p:tag name="KSO_WM_DIAGRAM_GROUP_CODE" val="n1-1"/>
  <p:tag name="KSO_WM_UNIT_TYPE" val="n_h_a"/>
  <p:tag name="KSO_WM_UNIT_INDEX" val="1_1_1"/>
  <p:tag name="KSO_WM_DIAGRAM_MAX_ITEMCNT" val="4"/>
  <p:tag name="KSO_WM_DIAGRAM_MIN_ITEMCNT" val="2"/>
  <p:tag name="KSO_WM_DIAGRAM_VIRTUALLY_FRAME" val="{&quot;height&quot;:388.3464660644531,&quot;left&quot;:80.5,&quot;top&quot;:93.47676696777344,&quot;width&quot;:807.50007874015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,&quot;colorType&quot;:2,&quot;pos&quot;:0.3700000047683716,&quot;rgb&quot;:&quot;#ffffff&quot;,&quot;transparency&quot;:0},{&quot;brightness&quot;:0.550000011920929,&quot;colorType&quot;:1,&quot;foreColorIndex&quot;:5,&quot;pos&quot;:0,&quot;transparency&quot;:0},{&quot;brightness&quot;:0,&quot;colorType&quot;:2,&quot;pos&quot;:1,&quot;rgb&quot;:&quot;#ffffff&quot;,&quot;transparency&quot;:0},{&quot;brightness&quot;:0.699999988079071,&quot;colorType&quot;:1,&quot;foreColorIndex&quot;:5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TEXT_TYPE" val="1"/>
  <p:tag name="KSO_WM_UNIT_PRESET_TEXT" val="单击添加&#10;项标题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2417]}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NDEX" val="1_2_1_1"/>
  <p:tag name="KSO_WM_TEMPLATE_CATEGORY" val="diagram"/>
  <p:tag name="KSO_WM_TEMPLATE_INDEX" val="20233163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99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4"/>
  <p:tag name="KSO_WM_DIAGRAM_VIRTUALLY_FRAME" val="{&quot;height&quot;:388.0832214355469,&quot;left&quot;:34.5390869140625,&quot;top&quot;:90.30838928222656,&quot;width&quot;:863.1285508812131}"/>
  <p:tag name="KSO_WM_UNIT_ISCONTENTSTITLE" val="0"/>
  <p:tag name="KSO_WM_UNIT_ISNUMDGMTITLE" val="0"/>
  <p:tag name="KSO_WM_UNIT_NOCLEAR" val="0"/>
  <p:tag name="KSO_WM_UNIT_TYPE" val="n_h_h_a"/>
  <p:tag name="KSO_WM_UNIT_ID" val="diagram20233163_1*n_h_h_a*1_2_1_1"/>
  <p:tag name="KSO_WM_UNIT_VALUE" val="6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42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1_1"/>
  <p:tag name="KSO_WM_UNIT_ID" val="diagram20233163_1*n_h_h_f*1_2_1_1"/>
  <p:tag name="KSO_WM_TEMPLATE_CATEGORY" val="diagram"/>
  <p:tag name="KSO_WM_TEMPLATE_INDEX" val="20233163"/>
  <p:tag name="KSO_WM_UNIT_LAYERLEVEL" val="1_1_1_1"/>
  <p:tag name="KSO_WM_TAG_VERSION" val="3.0"/>
  <p:tag name="KSO_WM_BEAUTIFY_FLAG" val="#wm#"/>
  <p:tag name="KSO_WM_UNIT_VALUE" val="36"/>
  <p:tag name="KSO_WM_DIAGRAM_VERSION" val="3"/>
  <p:tag name="KSO_WM_DIAGRAM_COLOR_TRICK" val="1"/>
  <p:tag name="KSO_WM_DIAGRAM_COLOR_TEXT_CAN_REMOVE" val="n"/>
  <p:tag name="KSO_WM_DIAGRAM_MAX_ITEMCNT" val="4"/>
  <p:tag name="KSO_WM_DIAGRAM_MIN_ITEMCNT" val="4"/>
  <p:tag name="KSO_WM_DIAGRAM_VIRTUALLY_FRAME" val="{&quot;height&quot;:388.0832214355469,&quot;left&quot;:34.5390869140625,&quot;top&quot;:90.30838928222656,&quot;width&quot;:863.12855088121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文本具体内容，简明扼要地阐述观点。可酌情增减文字，以便观者准确地理解您传达的思想。添加文本具体内容，简明扼要地阐述观点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TEMPLATE_CATEGORY" val="diagram"/>
  <p:tag name="KSO_WM_TEMPLATE_INDEX" val="20233163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99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4"/>
  <p:tag name="KSO_WM_DIAGRAM_VIRTUALLY_FRAME" val="{&quot;height&quot;:388.0832214355469,&quot;left&quot;:34.5390869140625,&quot;top&quot;:90.30838928222656,&quot;width&quot;:863.1285508812131}"/>
  <p:tag name="KSO_WM_UNIT_ISCONTENTSTITLE" val="0"/>
  <p:tag name="KSO_WM_UNIT_ISNUMDGMTITLE" val="0"/>
  <p:tag name="KSO_WM_UNIT_NOCLEAR" val="0"/>
  <p:tag name="KSO_WM_UNIT_TYPE" val="n_h_h_a"/>
  <p:tag name="KSO_WM_UNIT_INDEX" val="1_2_2_1"/>
  <p:tag name="KSO_WM_UNIT_ID" val="diagram20233163_1*n_h_h_a*1_2_2_1"/>
  <p:tag name="KSO_WM_UNIT_VALUE" val="6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44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2_1"/>
  <p:tag name="KSO_WM_UNIT_ID" val="diagram20233163_1*n_h_h_f*1_2_2_1"/>
  <p:tag name="KSO_WM_TEMPLATE_CATEGORY" val="diagram"/>
  <p:tag name="KSO_WM_TEMPLATE_INDEX" val="20233163"/>
  <p:tag name="KSO_WM_UNIT_LAYERLEVEL" val="1_1_1_1"/>
  <p:tag name="KSO_WM_TAG_VERSION" val="3.0"/>
  <p:tag name="KSO_WM_UNIT_VALUE" val="51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4"/>
  <p:tag name="KSO_WM_DIAGRAM_VIRTUALLY_FRAME" val="{&quot;height&quot;:388.0832214355469,&quot;left&quot;:34.5390869140625,&quot;top&quot;:90.30838928222656,&quot;width&quot;:863.12855088121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文本具体内容，简明扼要地阐述观点。可酌情增减文字，以便观者准确地理解您传达的思想。添加文本具体内容，简明扼要地阐述观点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TEMPLATE_CATEGORY" val="diagram"/>
  <p:tag name="KSO_WM_TEMPLATE_INDEX" val="20233163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99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4"/>
  <p:tag name="KSO_WM_DIAGRAM_VIRTUALLY_FRAME" val="{&quot;height&quot;:388.0832214355469,&quot;left&quot;:34.5390869140625,&quot;top&quot;:90.30838928222656,&quot;width&quot;:863.1285508812131}"/>
  <p:tag name="KSO_WM_UNIT_ISCONTENTSTITLE" val="0"/>
  <p:tag name="KSO_WM_UNIT_ISNUMDGMTITLE" val="0"/>
  <p:tag name="KSO_WM_UNIT_NOCLEAR" val="0"/>
  <p:tag name="KSO_WM_UNIT_TYPE" val="n_h_h_a"/>
  <p:tag name="KSO_WM_UNIT_INDEX" val="1_2_3_1"/>
  <p:tag name="KSO_WM_UNIT_ID" val="diagram20233163_1*n_h_h_a*1_2_3_1"/>
  <p:tag name="KSO_WM_UNIT_VALUE" val="6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46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3_1"/>
  <p:tag name="KSO_WM_UNIT_ID" val="diagram20233163_1*n_h_h_f*1_2_3_1"/>
  <p:tag name="KSO_WM_TEMPLATE_CATEGORY" val="diagram"/>
  <p:tag name="KSO_WM_TEMPLATE_INDEX" val="20233163"/>
  <p:tag name="KSO_WM_UNIT_LAYERLEVEL" val="1_1_1_1"/>
  <p:tag name="KSO_WM_TAG_VERSION" val="3.0"/>
  <p:tag name="KSO_WM_BEAUTIFY_FLAG" val="#wm#"/>
  <p:tag name="KSO_WM_UNIT_VALUE" val="36"/>
  <p:tag name="KSO_WM_DIAGRAM_VERSION" val="3"/>
  <p:tag name="KSO_WM_DIAGRAM_COLOR_TRICK" val="1"/>
  <p:tag name="KSO_WM_DIAGRAM_COLOR_TEXT_CAN_REMOVE" val="n"/>
  <p:tag name="KSO_WM_DIAGRAM_MAX_ITEMCNT" val="4"/>
  <p:tag name="KSO_WM_DIAGRAM_MIN_ITEMCNT" val="4"/>
  <p:tag name="KSO_WM_DIAGRAM_VIRTUALLY_FRAME" val="{&quot;height&quot;:388.0832214355469,&quot;left&quot;:34.5390869140625,&quot;top&quot;:90.30838928222656,&quot;width&quot;:863.12855088121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文本具体内容，简明扼要地阐述观点。可酌情增减文字，以便观者准确地理解您传达的思想。添加文本具体内容，简明扼要地阐述观点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2_2"/>
  <p:tag name="KSO_WM_UNIT_ID" val="diagram20233163_1*n_h_i*1_2_2"/>
  <p:tag name="KSO_WM_TEMPLATE_CATEGORY" val="diagram"/>
  <p:tag name="KSO_WM_TEMPLATE_INDEX" val="20233163"/>
  <p:tag name="KSO_WM_UNIT_LAYERLEVEL" val="1_1_1"/>
  <p:tag name="KSO_WM_TAG_VERSION" val="3.0"/>
  <p:tag name="KSO_WM_UNIT_LINE_FORE_SCHEMECOLOR_INDEX_1_BRIGHTNESS" val="0.4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1"/>
  <p:tag name="KSO_WM_UNIT_LINE_FORE_SCHEMECOLOR_INDEX_2_TRANS" val="1"/>
  <p:tag name="KSO_WM_UNIT_LINE_GRADIENT_TYPE" val="0"/>
  <p:tag name="KSO_WM_UNIT_LINE_GRADIENT_ANGLE" val="180"/>
  <p:tag name="KSO_WM_UNIT_LINE_GRADIENT_DIRECTION" val="4"/>
  <p:tag name="KSO_WM_UNIT_LINE_FILL_TYPE" val="5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4"/>
  <p:tag name="KSO_WM_DIAGRAM_VIRTUALLY_FRAME" val="{&quot;height&quot;:388.0832214355469,&quot;left&quot;:34.5390869140625,&quot;top&quot;:90.30838928222656,&quot;width&quot;:863.1285508812131}"/>
  <p:tag name="KSO_WM_DIAGRAM_COLOR_MATCH_VALUE" val="{&quot;shape&quot;:{&quot;fill&quot;:{&quot;type&quot;:0},&quot;glow&quot;:{&quot;colorType&quot;:0},&quot;line&quot;:{&quot;gradient&quot;:[{&quot;brightness&quot;:0.4000000059604645,&quot;colorType&quot;:1,&quot;foreColorIndex&quot;:5,&quot;pos&quot;:0,&quot;transparency&quot;:0.6000000238418579},{&quot;brightness&quot;:0,&quot;colorType&quot;:1,&quot;foreColorIndex&quot;:5,&quot;pos&quot;:0.5099999904632568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48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4_1"/>
  <p:tag name="KSO_WM_UNIT_ID" val="diagram20233163_1*n_h_h_i*1_2_4_1"/>
  <p:tag name="KSO_WM_TEMPLATE_CATEGORY" val="diagram"/>
  <p:tag name="KSO_WM_TEMPLATE_INDEX" val="20233163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4"/>
  <p:tag name="KSO_WM_DIAGRAM_VIRTUALLY_FRAME" val="{&quot;height&quot;:388.0832214355469,&quot;left&quot;:34.5390869140625,&quot;top&quot;:90.30838928222656,&quot;width&quot;:863.1285508812131}"/>
  <p:tag name="KSO_WM_DIAGRAM_COLOR_MATCH_VALUE" val="{&quot;shape&quot;:{&quot;fill&quot;:{&quot;solid&quot;:{&quot;brightness&quot;:0.600000023841857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6"/>
  <p:tag name="KSO_WM_DIAGRAM_USE_COLOR_VALUE" val="{&quot;color_scheme&quot;:1,&quot;color_type&quot;:1,&quot;theme_color_indexes&quot;:[5,6,5,6,5,6]}"/>
</p:tagLst>
</file>

<file path=ppt/tags/tag49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3163_1*n_h_h_i*1_2_1_1"/>
  <p:tag name="KSO_WM_TEMPLATE_CATEGORY" val="diagram"/>
  <p:tag name="KSO_WM_TEMPLATE_INDEX" val="20233163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4"/>
  <p:tag name="KSO_WM_DIAGRAM_VIRTUALLY_FRAME" val="{&quot;height&quot;:388.0832214355469,&quot;left&quot;:34.5390869140625,&quot;top&quot;:90.30838928222656,&quot;width&quot;:863.1285508812131}"/>
  <p:tag name="KSO_WM_DIAGRAM_COLOR_MATCH_VALUE" val="{&quot;shape&quot;:{&quot;fill&quot;:{&quot;solid&quot;:{&quot;brightness&quot;:0.600000023841857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6"/>
  <p:tag name="KSO_WM_DIAGRAM_USE_COLOR_VALUE" val="{&quot;color_scheme&quot;:1,&quot;color_type&quot;:1,&quot;theme_color_indexes&quot;:[5,6,5,6,5,6]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2"/>
  <p:tag name="KSO_WM_UNIT_ID" val="diagram20233163_1*n_h_i*1_1_2"/>
  <p:tag name="KSO_WM_TEMPLATE_CATEGORY" val="diagram"/>
  <p:tag name="KSO_WM_TEMPLATE_INDEX" val="20233163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9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9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4"/>
  <p:tag name="KSO_WM_DIAGRAM_VIRTUALLY_FRAME" val="{&quot;height&quot;:388.0832214355469,&quot;left&quot;:34.5390869140625,&quot;top&quot;:90.30838928222656,&quot;width&quot;:863.1285508812131}"/>
  <p:tag name="KSO_WM_DIAGRAM_COLOR_MATCH_VALUE" val="{&quot;shape&quot;:{&quot;fill&quot;:{&quot;solid&quot;:{&quot;brightness&quot;:0,&quot;colorType&quot;:1,&quot;foreColorIndex&quot;:5,&quot;transparency&quot;:0.8199999928474426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2"/>
  <p:tag name="KSO_WM_UNIT_ID" val="diagram20233163_1*n_h_a*1_1_2"/>
  <p:tag name="KSO_WM_TEMPLATE_CATEGORY" val="diagram"/>
  <p:tag name="KSO_WM_TEMPLATE_INDEX" val="20233163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98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4"/>
  <p:tag name="KSO_WM_DIAGRAM_VIRTUALLY_FRAME" val="{&quot;height&quot;:388.0832214355469,&quot;left&quot;:34.5390869140625,&quot;top&quot;:90.30838928222656,&quot;width&quot;:863.1285508812131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SCONTENTSTITLE" val="0"/>
  <p:tag name="KSO_WM_UNIT_ISNUMDGMTITLE" val="0"/>
  <p:tag name="KSO_WM_UNIT_NOCLEAR" val="0"/>
  <p:tag name="KSO_WM_UNIT_VALUE" val="40"/>
  <p:tag name="KSO_WM_UNIT_TEXT_TYPE" val="1"/>
  <p:tag name="KSO_WM_UNIT_PRESET_TEXT" val="单击此处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2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33163_1*n_h_h_i*1_2_3_1"/>
  <p:tag name="KSO_WM_TEMPLATE_CATEGORY" val="diagram"/>
  <p:tag name="KSO_WM_TEMPLATE_INDEX" val="20233163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4"/>
  <p:tag name="KSO_WM_DIAGRAM_VIRTUALLY_FRAME" val="{&quot;height&quot;:388.0832214355469,&quot;left&quot;:34.5390869140625,&quot;top&quot;:90.30838928222656,&quot;width&quot;:863.1285508812131}"/>
  <p:tag name="KSO_WM_DIAGRAM_COLOR_MATCH_VALUE" val="{&quot;shape&quot;:{&quot;fill&quot;:{&quot;solid&quot;:{&quot;brightness&quot;:0.600000023841857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6"/>
  <p:tag name="KSO_WM_DIAGRAM_USE_COLOR_VALUE" val="{&quot;color_scheme&quot;:1,&quot;color_type&quot;:1,&quot;theme_color_indexes&quot;:[5,6,5,6,5,6]}"/>
</p:tagLst>
</file>

<file path=ppt/tags/tag53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33163_1*n_h_h_i*1_2_2_1"/>
  <p:tag name="KSO_WM_TEMPLATE_CATEGORY" val="diagram"/>
  <p:tag name="KSO_WM_TEMPLATE_INDEX" val="20233163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4"/>
  <p:tag name="KSO_WM_DIAGRAM_VIRTUALLY_FRAME" val="{&quot;height&quot;:388.0832214355469,&quot;left&quot;:34.5390869140625,&quot;top&quot;:90.30838928222656,&quot;width&quot;:863.1285508812131}"/>
  <p:tag name="KSO_WM_DIAGRAM_COLOR_MATCH_VALUE" val="{&quot;shape&quot;:{&quot;fill&quot;:{&quot;solid&quot;:{&quot;brightness&quot;:0.600000023841857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6"/>
  <p:tag name="KSO_WM_DIAGRAM_USE_COLOR_VALUE" val="{&quot;color_scheme&quot;:1,&quot;color_type&quot;:1,&quot;theme_color_indexes&quot;:[5,6,5,6,5,6]}"/>
</p:tagLst>
</file>

<file path=ppt/tags/tag54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22133]}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2462_2*l_h_i*1_3_2"/>
  <p:tag name="KSO_WM_TEMPLATE_CATEGORY" val="diagram"/>
  <p:tag name="KSO_WM_TEMPLATE_INDEX" val="20232462"/>
  <p:tag name="KSO_WM_UNIT_LAYERLEVEL" val="1_1_1"/>
  <p:tag name="KSO_WM_TAG_VERSION" val="3.0"/>
  <p:tag name="KSO_WM_DIAGRAM_GROUP_CODE" val="l1-1"/>
  <p:tag name="KSO_WM_UNIT_TYPE" val="l_h_i"/>
  <p:tag name="KSO_WM_UNIT_INDEX" val="1_3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1.8999969482422,&quot;left&quot;:63.977960205078126,&quot;top&quot;:76.3,&quot;width&quot;:851.2720397949219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800000011920929},&quot;type&quot;:1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2462_2*l_h_i*1_3_3"/>
  <p:tag name="KSO_WM_TEMPLATE_CATEGORY" val="diagram"/>
  <p:tag name="KSO_WM_TEMPLATE_INDEX" val="20232462"/>
  <p:tag name="KSO_WM_UNIT_LAYERLEVEL" val="1_1_1"/>
  <p:tag name="KSO_WM_TAG_VERSION" val="3.0"/>
  <p:tag name="KSO_WM_DIAGRAM_GROUP_CODE" val="l1-1"/>
  <p:tag name="KSO_WM_UNIT_TYPE" val="l_h_i"/>
  <p:tag name="KSO_WM_UNIT_INDEX" val="1_3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1.8999969482422,&quot;left&quot;:63.977960205078126,&quot;top&quot;:76.3,&quot;width&quot;:851.2720397949219}"/>
  <p:tag name="KSO_WM_DIAGRAM_COLOR_MATCH_VALUE" val="{&quot;shape&quot;:{&quot;fill&quot;:{&quot;solid&quot;:{&quot;brightness&quot;:0,&quot;colorType&quot;:1,&quot;foreColorIndex&quot;:2,&quot;transparency&quot;:0.800000011920929},&quot;type&quot;:1},&quot;glow&quot;:{&quot;colorType&quot;:0},&quot;line&quot;:{&quot;solidLine&quot;:{&quot;brightness&quot;:0,&quot;colorType&quot;:1,&quot;foreColorIndex&quot;:5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2"/>
  <p:tag name="KSO_WM_UNIT_FILL_FORE_SCHEMECOLOR_INDEX_BRIGHTNESS" val="0"/>
  <p:tag name="KSO_WM_UNIT_LINE_FORE_SCHEMECOLOR_INDEX" val="5"/>
  <p:tag name="KSO_WM_DIAGRAM_USE_COLOR_VALUE" val="{&quot;color_scheme&quot;:1,&quot;color_type&quot;:1,&quot;theme_color_indexes&quot;:[5,6,5,6,5,6]}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2462_2*l_h_i*1_2_2"/>
  <p:tag name="KSO_WM_TEMPLATE_CATEGORY" val="diagram"/>
  <p:tag name="KSO_WM_TEMPLATE_INDEX" val="20232462"/>
  <p:tag name="KSO_WM_UNIT_LAYERLEVEL" val="1_1_1"/>
  <p:tag name="KSO_WM_TAG_VERSION" val="3.0"/>
  <p:tag name="KSO_WM_DIAGRAM_GROUP_CODE" val="l1-1"/>
  <p:tag name="KSO_WM_UNIT_TYPE" val="l_h_i"/>
  <p:tag name="KSO_WM_UNIT_INDEX" val="1_2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1.8999969482422,&quot;left&quot;:63.977960205078126,&quot;top&quot;:76.3,&quot;width&quot;:851.2720397949219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800000011920929},&quot;type&quot;:1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2462_2*l_h_i*1_2_3"/>
  <p:tag name="KSO_WM_TEMPLATE_CATEGORY" val="diagram"/>
  <p:tag name="KSO_WM_TEMPLATE_INDEX" val="20232462"/>
  <p:tag name="KSO_WM_UNIT_LAYERLEVEL" val="1_1_1"/>
  <p:tag name="KSO_WM_TAG_VERSION" val="3.0"/>
  <p:tag name="KSO_WM_DIAGRAM_GROUP_CODE" val="l1-1"/>
  <p:tag name="KSO_WM_UNIT_TYPE" val="l_h_i"/>
  <p:tag name="KSO_WM_UNIT_INDEX" val="1_2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1.8999969482422,&quot;left&quot;:63.977960205078126,&quot;top&quot;:76.3,&quot;width&quot;:851.2720397949219}"/>
  <p:tag name="KSO_WM_DIAGRAM_COLOR_MATCH_VALUE" val="{&quot;shape&quot;:{&quot;fill&quot;:{&quot;solid&quot;:{&quot;brightness&quot;:0,&quot;colorType&quot;:1,&quot;foreColorIndex&quot;:2,&quot;transparency&quot;:0.800000011920929},&quot;type&quot;:1},&quot;glow&quot;:{&quot;colorType&quot;:0},&quot;line&quot;:{&quot;solidLine&quot;:{&quot;brightness&quot;:0,&quot;colorType&quot;:1,&quot;foreColorIndex&quot;:5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2"/>
  <p:tag name="KSO_WM_UNIT_FILL_FORE_SCHEMECOLOR_INDEX_BRIGHTNESS" val="0"/>
  <p:tag name="KSO_WM_UNIT_LINE_FORE_SCHEMECOLOR_INDEX" val="5"/>
  <p:tag name="KSO_WM_DIAGRAM_USE_COLOR_VALUE" val="{&quot;color_scheme&quot;:1,&quot;color_type&quot;:1,&quot;theme_color_indexes&quot;:[5,6,5,6,5,6]}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2462_2*l_h_i*1_1_2"/>
  <p:tag name="KSO_WM_TEMPLATE_CATEGORY" val="diagram"/>
  <p:tag name="KSO_WM_TEMPLATE_INDEX" val="20232462"/>
  <p:tag name="KSO_WM_UNIT_LAYERLEVEL" val="1_1_1"/>
  <p:tag name="KSO_WM_TAG_VERSION" val="3.0"/>
  <p:tag name="KSO_WM_DIAGRAM_GROUP_CODE" val="l1-1"/>
  <p:tag name="KSO_WM_UNIT_TYPE" val="l_h_i"/>
  <p:tag name="KSO_WM_UNIT_INDEX" val="1_1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1.8999969482422,&quot;left&quot;:63.977960205078126,&quot;top&quot;:76.3,&quot;width&quot;:851.2720397949219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800000011920929},&quot;type&quot;:1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2462_2*l_h_i*1_1_3"/>
  <p:tag name="KSO_WM_TEMPLATE_CATEGORY" val="diagram"/>
  <p:tag name="KSO_WM_TEMPLATE_INDEX" val="20232462"/>
  <p:tag name="KSO_WM_UNIT_LAYERLEVEL" val="1_1_1"/>
  <p:tag name="KSO_WM_TAG_VERSION" val="3.0"/>
  <p:tag name="KSO_WM_DIAGRAM_GROUP_CODE" val="l1-1"/>
  <p:tag name="KSO_WM_UNIT_TYPE" val="l_h_i"/>
  <p:tag name="KSO_WM_UNIT_INDEX" val="1_1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1.8999969482422,&quot;left&quot;:63.977960205078126,&quot;top&quot;:76.3,&quot;width&quot;:851.2720397949219}"/>
  <p:tag name="KSO_WM_DIAGRAM_COLOR_MATCH_VALUE" val="{&quot;shape&quot;:{&quot;fill&quot;:{&quot;solid&quot;:{&quot;brightness&quot;:0,&quot;colorType&quot;:1,&quot;foreColorIndex&quot;:2,&quot;transparency&quot;:0.800000011920929},&quot;type&quot;:1},&quot;glow&quot;:{&quot;colorType&quot;:0},&quot;line&quot;:{&quot;solidLine&quot;:{&quot;brightness&quot;:0,&quot;colorType&quot;:1,&quot;foreColorIndex&quot;:5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2"/>
  <p:tag name="KSO_WM_UNIT_FILL_FORE_SCHEMECOLOR_INDEX_BRIGHTNESS" val="0"/>
  <p:tag name="KSO_WM_UNIT_LINE_FORE_SCHEMECOLOR_INDEX" val="5"/>
  <p:tag name="KSO_WM_DIAGRAM_USE_COLOR_VALUE" val="{&quot;color_scheme&quot;:1,&quot;color_type&quot;:1,&quot;theme_color_indexes&quot;:[5,6,5,6,5,6]}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1"/>
  <p:tag name="KSO_WM_UNIT_ID" val="diagram20232462_2*l_h_i*1_1_1"/>
  <p:tag name="KSO_WM_TEMPLATE_CATEGORY" val="diagram"/>
  <p:tag name="KSO_WM_TEMPLATE_INDEX" val="20232462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1.8999969482422,&quot;left&quot;:63.977960205078126,&quot;top&quot;:76.3,&quot;width&quot;:851.2720397949219}"/>
  <p:tag name="KSO_WM_DIAGRAM_COLOR_MATCH_VALUE" val="{&quot;shape&quot;:{&quot;fill&quot;:{&quot;gradient&quot;:[{&quot;brightness&quot;:0,&quot;colorType&quot;:1,&quot;foreColorIndex&quot;:5,&quot;pos&quot;:0,&quot;transparency&quot;:0},{&quot;brightness&quot;:-0.25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7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2462_2*l_h_f*1_1_1"/>
  <p:tag name="KSO_WM_TEMPLATE_CATEGORY" val="diagram"/>
  <p:tag name="KSO_WM_TEMPLATE_INDEX" val="20232462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1.8999969482422,&quot;left&quot;:63.977960205078126,&quot;top&quot;:76.3,&quot;width&quot;:851.272039794921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输入正文，文字是您思想的提炼，请尽量言简意赅的阐述观点。单击此处输入正文，文字是您思想的提炼，请尽量言简意赅的阐述观点。单击此处输入您的项正文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2462_2*l_h_a*1_1_1"/>
  <p:tag name="KSO_WM_TEMPLATE_CATEGORY" val="diagram"/>
  <p:tag name="KSO_WM_TEMPLATE_INDEX" val="20232462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1.8999969482422,&quot;left&quot;:63.977960205078126,&quot;top&quot;:76.3,&quot;width&quot;:851.272039794921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单击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1"/>
  <p:tag name="KSO_WM_UNIT_ID" val="diagram20232462_2*l_h_i*1_2_1"/>
  <p:tag name="KSO_WM_TEMPLATE_CATEGORY" val="diagram"/>
  <p:tag name="KSO_WM_TEMPLATE_INDEX" val="20232462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1.8999969482422,&quot;left&quot;:63.977960205078126,&quot;top&quot;:76.3,&quot;width&quot;:851.2720397949219}"/>
  <p:tag name="KSO_WM_DIAGRAM_COLOR_MATCH_VALUE" val="{&quot;shape&quot;:{&quot;fill&quot;:{&quot;gradient&quot;:[{&quot;brightness&quot;:0,&quot;colorType&quot;:1,&quot;foreColorIndex&quot;:5,&quot;pos&quot;:0,&quot;transparency&quot;:0},{&quot;brightness&quot;:-0.25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7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2462_2*l_h_f*1_2_1"/>
  <p:tag name="KSO_WM_TEMPLATE_CATEGORY" val="diagram"/>
  <p:tag name="KSO_WM_TEMPLATE_INDEX" val="20232462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1.8999969482422,&quot;left&quot;:63.977960205078126,&quot;top&quot;:76.3,&quot;width&quot;:851.272039794921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输入您的项正文，文字是您思想的提炼，请尽量言简意赅的阐述观点。单击此处输入您的项正文，文字是您思想的提炼，请尽量言简意赅的阐述观点。单击此处输入您的项正文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2462_2*l_h_a*1_2_1"/>
  <p:tag name="KSO_WM_TEMPLATE_CATEGORY" val="diagram"/>
  <p:tag name="KSO_WM_TEMPLATE_INDEX" val="20232462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1.8999969482422,&quot;left&quot;:63.977960205078126,&quot;top&quot;:76.3,&quot;width&quot;:851.272039794921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单击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3_1"/>
  <p:tag name="KSO_WM_UNIT_ID" val="diagram20232462_2*l_h_i*1_3_1"/>
  <p:tag name="KSO_WM_TEMPLATE_CATEGORY" val="diagram"/>
  <p:tag name="KSO_WM_TEMPLATE_INDEX" val="20232462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1.8999969482422,&quot;left&quot;:63.977960205078126,&quot;top&quot;:76.3,&quot;width&quot;:851.2720397949219}"/>
  <p:tag name="KSO_WM_DIAGRAM_COLOR_MATCH_VALUE" val="{&quot;shape&quot;:{&quot;fill&quot;:{&quot;gradient&quot;:[{&quot;brightness&quot;:0,&quot;colorType&quot;:1,&quot;foreColorIndex&quot;:5,&quot;pos&quot;:0,&quot;transparency&quot;:0},{&quot;brightness&quot;:-0.25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7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2462_2*l_h_f*1_3_1"/>
  <p:tag name="KSO_WM_TEMPLATE_CATEGORY" val="diagram"/>
  <p:tag name="KSO_WM_TEMPLATE_INDEX" val="20232462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1.8999969482422,&quot;left&quot;:63.977960205078126,&quot;top&quot;:76.3,&quot;width&quot;:851.272039794921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输入您的项正文，文字是您思想的提炼，请尽量言简意赅的阐述观点。单击此处输入您的项正文，文字是您思想的提炼，请尽量言简意赅的阐述观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2462_2*l_h_a*1_3_1"/>
  <p:tag name="KSO_WM_TEMPLATE_CATEGORY" val="diagram"/>
  <p:tag name="KSO_WM_TEMPLATE_INDEX" val="20232462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1.8999969482422,&quot;left&quot;:63.977960205078126,&quot;top&quot;:76.3,&quot;width&quot;:851.272039794921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单击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21782]}"/>
</p:tagLst>
</file>

<file path=ppt/tags/tag71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19&quot;:[20342742],&quot;70&quot;:[3322475]}"/>
</p:tagLst>
</file>

<file path=ppt/tags/tag72.xml><?xml version="1.0" encoding="utf-8"?>
<p:tagLst xmlns:p="http://schemas.openxmlformats.org/presentationml/2006/main"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4"/>
  <p:tag name="KSO_WM_UNIT_ID" val="diagram20236955_1*l_h_i*1_1_4"/>
  <p:tag name="KSO_WM_TEMPLATE_CATEGORY" val="diagram"/>
  <p:tag name="KSO_WM_TEMPLATE_INDEX" val="20236955"/>
  <p:tag name="KSO_WM_UNIT_LAYERLEVEL" val="1_1_1"/>
  <p:tag name="KSO_WM_TAG_VERSION" val="3.0"/>
  <p:tag name="KSO_WM_BEAUTIFY_FLAG" val="#wm#"/>
  <p:tag name="KSO_WM_UNIT_FILL_TYPE" val="3"/>
  <p:tag name="KSO_WM_DIAGRAM_MAX_ITEMCNT" val="2"/>
  <p:tag name="KSO_WM_DIAGRAM_MIN_ITEMCNT" val="2"/>
  <p:tag name="KSO_WM_DIAGRAM_VIRTUALLY_FRAME" val="{&quot;height&quot;:335.8129888099009,&quot;left&quot;:74.9,&quot;top&quot;:100.99567260742188,&quot;width&quot;:825.0973228346456}"/>
  <p:tag name="KSO_WM_DIAGRAM_COLOR_MATCH_VALUE" val="{&quot;shape&quot;:{&quot;fill&quot;:{&quot;gradient&quot;:[{&quot;brightness&quot;:0.4000000059604645,&quot;colorType&quot;:1,&quot;foreColorIndex&quot;:5,&quot;pos&quot;:0,&quot;transparency&quot;:1},{&quot;brightness&quot;:0.4000000059604645,&quot;colorType&quot;:1,&quot;foreColorIndex&quot;:5,&quot;pos&quot;:1,&quot;transparency&quot;:0.800000011920929}],&quot;type&quot;:3},&quot;glow&quot;:{&quot;colorType&quot;:0},&quot;line&quot;:{&quot;gradient&quot;:[{&quot;brightness&quot;:0.4000000059604645,&quot;colorType&quot;:1,&quot;foreColorIndex&quot;:5,&quot;pos&quot;:0,&quot;transparency&quot;:0},{&quot;brightness&quot;:0.4000000059604645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73.xml><?xml version="1.0" encoding="utf-8"?>
<p:tagLst xmlns:p="http://schemas.openxmlformats.org/presentationml/2006/main"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6955_1*l_h_i*1_2_1"/>
  <p:tag name="KSO_WM_TEMPLATE_CATEGORY" val="diagram"/>
  <p:tag name="KSO_WM_TEMPLATE_INDEX" val="20236955"/>
  <p:tag name="KSO_WM_UNIT_LAYERLEVEL" val="1_1_1"/>
  <p:tag name="KSO_WM_TAG_VERSION" val="3.0"/>
  <p:tag name="KSO_WM_BEAUTIFY_FLAG" val="#wm#"/>
  <p:tag name="KSO_WM_UNIT_FILL_TYPE" val="3"/>
  <p:tag name="KSO_WM_DIAGRAM_MAX_ITEMCNT" val="2"/>
  <p:tag name="KSO_WM_DIAGRAM_MIN_ITEMCNT" val="2"/>
  <p:tag name="KSO_WM_DIAGRAM_VIRTUALLY_FRAME" val="{&quot;height&quot;:335.8129888099009,&quot;left&quot;:74.9,&quot;top&quot;:100.99567260742188,&quot;width&quot;:825.0973228346456}"/>
  <p:tag name="KSO_WM_DIAGRAM_COLOR_MATCH_VALUE" val="{&quot;shape&quot;:{&quot;fill&quot;:{&quot;gradient&quot;:[{&quot;brightness&quot;:0.4000000059604645,&quot;colorType&quot;:1,&quot;foreColorIndex&quot;:8,&quot;pos&quot;:0.8399999737739563,&quot;transparency&quot;:0.800000011920929},{&quot;brightness&quot;:0.4000000059604645,&quot;colorType&quot;:1,&quot;foreColorIndex&quot;:8,&quot;pos&quot;:0.019999999552965164,&quot;transparency&quot;:1}],&quot;type&quot;:3},&quot;glow&quot;:{&quot;colorType&quot;:0},&quot;line&quot;:{&quot;gradient&quot;:[{&quot;brightness&quot;:0.4000000059604645,&quot;colorType&quot;:1,&quot;foreColorIndex&quot;:8,&quot;pos&quot;:0,&quot;transparency&quot;:0},{&quot;brightness&quot;:0.4000000059604645,&quot;colorType&quot;:1,&quot;foreColorIndex&quot;:8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74.xml><?xml version="1.0" encoding="utf-8"?>
<p:tagLst xmlns:p="http://schemas.openxmlformats.org/presentationml/2006/main"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"/>
  <p:tag name="KSO_WM_UNIT_ID" val="diagram20236955_1*l_i*1_1"/>
  <p:tag name="KSO_WM_TEMPLATE_CATEGORY" val="diagram"/>
  <p:tag name="KSO_WM_TEMPLATE_INDEX" val="20236955"/>
  <p:tag name="KSO_WM_UNIT_LAYERLEVEL" val="1_1"/>
  <p:tag name="KSO_WM_TAG_VERSION" val="3.0"/>
  <p:tag name="KSO_WM_BEAUTIFY_FLAG" val="#wm#"/>
  <p:tag name="KSO_WM_UNIT_FILL_TYPE" val="1"/>
  <p:tag name="KSO_WM_UNIT_FILL_FORE_SCHEMECOLOR_INDEX" val="16"/>
  <p:tag name="KSO_WM_UNIT_FILL_FORE_SCHEMECOLOR_INDEX_BRIGHTNESS" val="0"/>
  <p:tag name="KSO_WM_DIAGRAM_MAX_ITEMCNT" val="2"/>
  <p:tag name="KSO_WM_DIAGRAM_MIN_ITEMCNT" val="2"/>
  <p:tag name="KSO_WM_DIAGRAM_VIRTUALLY_FRAME" val="{&quot;height&quot;:335.8129888099009,&quot;left&quot;:74.9,&quot;top&quot;:100.99567260742188,&quot;width&quot;:825.0973228346456}"/>
  <p:tag name="KSO_WM_DIAGRAM_COLOR_MATCH_VALUE" val="{&quot;shape&quot;:{&quot;fill&quot;:{&quot;solid&quot;:{&quot;brightness&quot;:0,&quot;colorType&quot;:1,&quot;foreColorIndex&quot;:1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75.xml><?xml version="1.0" encoding="utf-8"?>
<p:tagLst xmlns:p="http://schemas.openxmlformats.org/presentationml/2006/main"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2"/>
  <p:tag name="KSO_WM_UNIT_ID" val="diagram20236955_1*l_i*1_2"/>
  <p:tag name="KSO_WM_TEMPLATE_CATEGORY" val="diagram"/>
  <p:tag name="KSO_WM_TEMPLATE_INDEX" val="20236955"/>
  <p:tag name="KSO_WM_UNIT_LAYERLEVEL" val="1_1"/>
  <p:tag name="KSO_WM_TAG_VERSION" val="3.0"/>
  <p:tag name="KSO_WM_BEAUTIFY_FLAG" val="#wm#"/>
  <p:tag name="KSO_WM_UNIT_FILL_TYPE" val="3"/>
  <p:tag name="KSO_WM_DIAGRAM_MAX_ITEMCNT" val="2"/>
  <p:tag name="KSO_WM_DIAGRAM_MIN_ITEMCNT" val="2"/>
  <p:tag name="KSO_WM_DIAGRAM_VIRTUALLY_FRAME" val="{&quot;height&quot;:335.8129888099009,&quot;left&quot;:74.9,&quot;top&quot;:100.99567260742188,&quot;width&quot;:825.0973228346456}"/>
  <p:tag name="KSO_WM_DIAGRAM_COLOR_MATCH_VALUE" val="{&quot;shape&quot;:{&quot;fill&quot;:{&quot;gradient&quot;:[{&quot;brightness&quot;:0.4000000059604645,&quot;colorType&quot;:1,&quot;foreColorIndex&quot;:5,&quot;pos&quot;:0,&quot;transparency&quot;:0.5},{&quot;brightness&quot;:0.4000000059604645,&quot;colorType&quot;:1,&quot;foreColorIndex&quot;:8,&quot;pos&quot;:1,&quot;transparency&quot;:0.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76.xml><?xml version="1.0" encoding="utf-8"?>
<p:tagLst xmlns:p="http://schemas.openxmlformats.org/presentationml/2006/main"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3"/>
  <p:tag name="KSO_WM_UNIT_ID" val="diagram20236955_1*l_i*1_3"/>
  <p:tag name="KSO_WM_TEMPLATE_CATEGORY" val="diagram"/>
  <p:tag name="KSO_WM_TEMPLATE_INDEX" val="20236955"/>
  <p:tag name="KSO_WM_UNIT_LAYERLEVEL" val="1_1"/>
  <p:tag name="KSO_WM_TAG_VERSION" val="3.0"/>
  <p:tag name="KSO_WM_BEAUTIFY_FLAG" val="#wm#"/>
  <p:tag name="KSO_WM_UNIT_FILL_TYPE" val="3"/>
  <p:tag name="KSO_WM_UNIT_TEXT_FILL_FORE_SCHEMECOLOR_INDEX" val="1"/>
  <p:tag name="KSO_WM_UNIT_TEXT_FILL_TYPE" val="1"/>
  <p:tag name="KSO_WM_DIAGRAM_MAX_ITEMCNT" val="2"/>
  <p:tag name="KSO_WM_DIAGRAM_MIN_ITEMCNT" val="2"/>
  <p:tag name="KSO_WM_DIAGRAM_VIRTUALLY_FRAME" val="{&quot;height&quot;:335.8129888099009,&quot;left&quot;:74.9,&quot;top&quot;:100.99567260742188,&quot;width&quot;:825.0973228346456}"/>
  <p:tag name="KSO_WM_DIAGRAM_COLOR_MATCH_VALUE" val="{&quot;shape&quot;:{&quot;fill&quot;:{&quot;gradient&quot;:[{&quot;brightness&quot;:0,&quot;colorType&quot;:1,&quot;foreColorIndex&quot;:5,&quot;pos&quot;:1,&quot;transparency&quot;:0.20000000298023224},{&quot;brightness&quot;:0.20000000298023224,&quot;colorType&quot;:1,&quot;foreColorIndex&quot;:8,&quot;pos&quot;:0,&quot;transparency&quot;:0.20000000298023224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77.xml><?xml version="1.0" encoding="utf-8"?>
<p:tagLst xmlns:p="http://schemas.openxmlformats.org/presentationml/2006/main">
  <p:tag name="KSO_WM_DIAGRAM_VIRTUALLY_FRAME" val="{&quot;height&quot;:335.8129888099009,&quot;left&quot;:74.9,&quot;top&quot;:100.99567260742188,&quot;width&quot;:825.0973228346456}"/>
  <p:tag name="KSO_WM_DIAGRAM_VERSION" val="3"/>
  <p:tag name="KSO_WM_DIAGRAM_COLOR_TRICK" val="2"/>
  <p:tag name="KSO_WM_DIAGRAM_COLOR_TEXT_CAN_REMOVE" val="n"/>
  <p:tag name="KSO_WM_UNIT_SUBTYPE" val="a"/>
  <p:tag name="KSO_WM_UNIT_NOCLEAR" val="0"/>
  <p:tag name="KSO_WM_UNIT_VALUE" val="1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6955_1*l_h_f*1_1_1"/>
  <p:tag name="KSO_WM_TEMPLATE_CATEGORY" val="diagram"/>
  <p:tag name="KSO_WM_TEMPLATE_INDEX" val="20236955"/>
  <p:tag name="KSO_WM_UNIT_LAYERLEVEL" val="1_1_1"/>
  <p:tag name="KSO_WM_TAG_VERSION" val="3.0"/>
  <p:tag name="KSO_WM_BEAUTIFY_FLAG" val="#wm#"/>
  <p:tag name="KSO_WM_UNIT_TEXT_FILL_FORE_SCHEMECOLOR_INDEX" val="1"/>
  <p:tag name="KSO_WM_UNIT_TEXT_FILL_TYPE" val="1"/>
  <p:tag name="KSO_WM_UNIT_PRESET_TEXT" val="单击添加项标题"/>
  <p:tag name="KSO_WM_DIAGRAM_MAX_ITEMCNT" val="2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-0.05000000074505806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DIAGRAM_USE_COLOR_VALUE" val="{&quot;color_scheme&quot;:1,&quot;color_type&quot;:1,&quot;theme_color_indexes&quot;:[5,6,5,6,5,6]}"/>
</p:tagLst>
</file>

<file path=ppt/tags/tag78.xml><?xml version="1.0" encoding="utf-8"?>
<p:tagLst xmlns:p="http://schemas.openxmlformats.org/presentationml/2006/main">
  <p:tag name="KSO_WM_DIAGRAM_VIRTUALLY_FRAME" val="{&quot;height&quot;:335.8129888099009,&quot;left&quot;:74.9,&quot;top&quot;:100.99567260742188,&quot;width&quot;:825.0973228346456}"/>
  <p:tag name="KSO_WM_DIAGRAM_VERSION" val="3"/>
  <p:tag name="KSO_WM_DIAGRAM_COLOR_TRICK" val="2"/>
  <p:tag name="KSO_WM_DIAGRAM_COLOR_TEXT_CAN_REMOVE" val="n"/>
  <p:tag name="KSO_WM_UNIT_SUBTYPE" val="a"/>
  <p:tag name="KSO_WM_UNIT_NOCLEAR" val="0"/>
  <p:tag name="KSO_WM_UNIT_VALUE" val="1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6955_1*l_h_f*1_2_1"/>
  <p:tag name="KSO_WM_TEMPLATE_CATEGORY" val="diagram"/>
  <p:tag name="KSO_WM_TEMPLATE_INDEX" val="20236955"/>
  <p:tag name="KSO_WM_UNIT_LAYERLEVEL" val="1_1_1"/>
  <p:tag name="KSO_WM_TAG_VERSION" val="3.0"/>
  <p:tag name="KSO_WM_BEAUTIFY_FLAG" val="#wm#"/>
  <p:tag name="KSO_WM_UNIT_TEXT_FILL_FORE_SCHEMECOLOR_INDEX" val="1"/>
  <p:tag name="KSO_WM_UNIT_TEXT_FILL_TYPE" val="1"/>
  <p:tag name="KSO_WM_UNIT_PRESET_TEXT" val="单击添加项标题"/>
  <p:tag name="KSO_WM_DIAGRAM_MAX_ITEMCNT" val="2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DIAGRAM_USE_COLOR_VALUE" val="{&quot;color_scheme&quot;:1,&quot;color_type&quot;:1,&quot;theme_color_indexes&quot;:[5,6,5,6,5,6]}"/>
</p:tagLst>
</file>

<file path=ppt/tags/tag79.xml><?xml version="1.0" encoding="utf-8"?>
<p:tagLst xmlns:p="http://schemas.openxmlformats.org/presentationml/2006/main">
  <p:tag name="KSO_WM_DIAGRAM_VIRTUALLY_FRAME" val="{&quot;height&quot;:335.8129888099009,&quot;left&quot;:74.9,&quot;top&quot;:100.99567260742188,&quot;width&quot;:825.0973228346456}"/>
  <p:tag name="KSO_WM_DIAGRAM_VERSION" val="3"/>
  <p:tag name="KSO_WM_DIAGRAM_COLOR_TRICK" val="2"/>
  <p:tag name="KSO_WM_DIAGRAM_COLOR_TEXT_CAN_REMOVE" val="n"/>
  <p:tag name="KSO_WM_UNIT_SUBTYPE" val="a"/>
  <p:tag name="KSO_WM_UNIT_NOCLEAR" val="0"/>
  <p:tag name="KSO_WM_UNIT_VALUE" val="8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2"/>
  <p:tag name="KSO_WM_UNIT_ID" val="diagram20236955_1*l_h_f*1_1_2"/>
  <p:tag name="KSO_WM_TEMPLATE_CATEGORY" val="diagram"/>
  <p:tag name="KSO_WM_TEMPLATE_INDEX" val="20236955"/>
  <p:tag name="KSO_WM_UNIT_LAYERLEVEL" val="1_1_1"/>
  <p:tag name="KSO_WM_TAG_VERSION" val="3.0"/>
  <p:tag name="KSO_WM_BEAUTIFY_FLAG" val="#wm#"/>
  <p:tag name="KSO_WM_UNIT_TEXT_FILL_FORE_SCHEMECOLOR_INDEX" val="1"/>
  <p:tag name="KSO_WM_UNIT_TEXT_FILL_TYPE" val="1"/>
  <p:tag name="KSO_WM_UNIT_PRESET_TEXT" val="单击此处添加文本，简明阐述您的观点&#10;单击此处添加文本，简明阐述您的观点&#10;单击此处添加文本，简明阐述您的观点&#10;单击此处添加文本，简明阐述您的观点&#10;"/>
  <p:tag name="KSO_WM_DIAGRAM_MAX_ITEMCNT" val="2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DIAGRAM_USE_COLOR_VALUE" val="{&quot;color_scheme&quot;:1,&quot;color_type&quot;:1,&quot;theme_color_indexes&quot;:[5,6,5,6,5,6]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DIAGRAM_VIRTUALLY_FRAME" val="{&quot;height&quot;:335.8129888099009,&quot;left&quot;:74.9,&quot;top&quot;:100.99567260742188,&quot;width&quot;:825.0973228346456}"/>
  <p:tag name="KSO_WM_DIAGRAM_VERSION" val="3"/>
  <p:tag name="KSO_WM_DIAGRAM_COLOR_TRICK" val="2"/>
  <p:tag name="KSO_WM_DIAGRAM_COLOR_TEXT_CAN_REMOVE" val="n"/>
  <p:tag name="KSO_WM_UNIT_SUBTYPE" val="a"/>
  <p:tag name="KSO_WM_UNIT_NOCLEAR" val="0"/>
  <p:tag name="KSO_WM_UNIT_VALUE" val="8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2"/>
  <p:tag name="KSO_WM_UNIT_ID" val="diagram20236955_1*l_h_f*1_2_2"/>
  <p:tag name="KSO_WM_TEMPLATE_CATEGORY" val="diagram"/>
  <p:tag name="KSO_WM_TEMPLATE_INDEX" val="20236955"/>
  <p:tag name="KSO_WM_UNIT_LAYERLEVEL" val="1_1_1"/>
  <p:tag name="KSO_WM_TAG_VERSION" val="3.0"/>
  <p:tag name="KSO_WM_BEAUTIFY_FLAG" val="#wm#"/>
  <p:tag name="KSO_WM_UNIT_TEXT_FILL_FORE_SCHEMECOLOR_INDEX" val="1"/>
  <p:tag name="KSO_WM_UNIT_TEXT_FILL_TYPE" val="1"/>
  <p:tag name="KSO_WM_UNIT_PRESET_TEXT" val="单击此处添加文本，简明阐述您的观点&#10;单击此处添加文本，简明阐述您的观点&#10;单击此处添加文本，简明阐述您的观点&#10;单击此处添加文本，简明阐述您的观点&#10;"/>
  <p:tag name="KSO_WM_DIAGRAM_MAX_ITEMCNT" val="2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DIAGRAM_USE_COLOR_VALUE" val="{&quot;color_scheme&quot;:1,&quot;color_type&quot;:1,&quot;theme_color_indexes&quot;:[5,6,5,6,5,6]}"/>
</p:tagLst>
</file>

<file path=ppt/tags/tag81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30472]}"/>
</p:tagLst>
</file>

<file path=ppt/tags/tag82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19&quot;:[20342742],&quot;70&quot;:[3322475]}"/>
</p:tagLst>
</file>

<file path=ppt/tags/tag83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19&quot;:[20342742],&quot;70&quot;:[3322475]}"/>
</p:tagLst>
</file>

<file path=ppt/tags/tag84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19&quot;:[20342742],&quot;70&quot;:[3322475]}"/>
</p:tagLst>
</file>

<file path=ppt/tags/tag85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19&quot;:[20342742],&quot;70&quot;:[3322475]}"/>
</p:tagLst>
</file>

<file path=ppt/tags/tag86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19&quot;:[20342742],&quot;70&quot;:[3322475]}"/>
</p:tagLst>
</file>

<file path=ppt/tags/tag87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19&quot;:[20342742],&quot;70&quot;:[3322475]}"/>
</p:tagLst>
</file>

<file path=ppt/tags/tag88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19&quot;:[20342742],&quot;70&quot;:[3322475]}"/>
</p:tagLst>
</file>

<file path=ppt/tags/tag8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86_3*l_h_i*1_2_3"/>
  <p:tag name="KSO_WM_TEMPLATE_CATEGORY" val="diagram"/>
  <p:tag name="KSO_WM_TEMPLATE_INDEX" val="2023168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2_3"/>
  <p:tag name="KSO_WM_DIAGRAM_MAX_ITEMCNT" val="6"/>
  <p:tag name="KSO_WM_DIAGRAM_MIN_ITEMCNT" val="3"/>
  <p:tag name="KSO_WM_DIAGRAM_VIRTUALLY_FRAME" val="{&quot;height&quot;:420.69977416992185,&quot;left&quot;:40.40007874015748,&quot;top&quot;:66.80011291503907,&quot;width&quot;:885.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DIAGRAM_USE_COLOR_VALUE" val="{&quot;color_scheme&quot;:1,&quot;color_type&quot;:1,&quot;theme_color_indexes&quot;:[5,6,5,6,5,6]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86_3*l_h_i*1_1_2"/>
  <p:tag name="KSO_WM_TEMPLATE_CATEGORY" val="diagram"/>
  <p:tag name="KSO_WM_TEMPLATE_INDEX" val="2023168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1_2"/>
  <p:tag name="KSO_WM_DIAGRAM_MAX_ITEMCNT" val="6"/>
  <p:tag name="KSO_WM_DIAGRAM_MIN_ITEMCNT" val="3"/>
  <p:tag name="KSO_WM_DIAGRAM_VIRTUALLY_FRAME" val="{&quot;height&quot;:420.69977416992185,&quot;left&quot;:40.40007874015748,&quot;top&quot;:66.80011291503907,&quot;width&quot;:885.5}"/>
  <p:tag name="KSO_WM_DIAGRAM_COLOR_MATCH_VALUE" val="{&quot;shape&quot;:{&quot;fill&quot;:{&quot;solid&quot;:{&quot;brightness&quot;:0.25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25"/>
  <p:tag name="KSO_WM_DIAGRAM_USE_COLOR_VALUE" val="{&quot;color_scheme&quot;:1,&quot;color_type&quot;:1,&quot;theme_color_indexes&quot;:[5,6,5,6,5,6]}"/>
</p:tagLst>
</file>

<file path=ppt/tags/tag9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686_3*l_h_a*1_1_1"/>
  <p:tag name="KSO_WM_TEMPLATE_CATEGORY" val="diagram"/>
  <p:tag name="KSO_WM_TEMPLATE_INDEX" val="2023168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3"/>
  <p:tag name="KSO_WM_DIAGRAM_VIRTUALLY_FRAME" val="{&quot;height&quot;:420.69977416992185,&quot;left&quot;:40.40007874015748,&quot;top&quot;:66.80011291503907,&quot;width&quot;:885.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9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686_3*l_h_f*1_1_1"/>
  <p:tag name="KSO_WM_TEMPLATE_CATEGORY" val="diagram"/>
  <p:tag name="KSO_WM_TEMPLATE_INDEX" val="2023168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3"/>
  <p:tag name="KSO_WM_DIAGRAM_VIRTUALLY_FRAME" val="{&quot;height&quot;:420.69977416992185,&quot;left&quot;:40.40007874015748,&quot;top&quot;:66.80011291503907,&quot;width&quot;:885.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，文字是您思想的提炼，请尽量言简意赅的阐述观点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1"/>
  <p:tag name="KSO_WM_UNIT_ID" val="diagram20231686_3*l_h_i*1_1_1"/>
  <p:tag name="KSO_WM_TEMPLATE_CATEGORY" val="diagram"/>
  <p:tag name="KSO_WM_TEMPLATE_INDEX" val="20231686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3"/>
  <p:tag name="KSO_WM_DIAGRAM_VIRTUALLY_FRAME" val="{&quot;height&quot;:420.69977416992185,&quot;left&quot;:40.40007874015748,&quot;top&quot;:66.80011291503907,&quot;width&quot;:885.5}"/>
  <p:tag name="KSO_WM_DIAGRAM_COLOR_MATCH_VALUE" val="{&quot;shape&quot;:{&quot;fill&quot;:{&quot;solid&quot;:{&quot;brightness&quot;:0.25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25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9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86_3*l_h_i*1_2_2"/>
  <p:tag name="KSO_WM_TEMPLATE_CATEGORY" val="diagram"/>
  <p:tag name="KSO_WM_TEMPLATE_INDEX" val="2023168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2_2"/>
  <p:tag name="KSO_WM_DIAGRAM_MAX_ITEMCNT" val="6"/>
  <p:tag name="KSO_WM_DIAGRAM_MIN_ITEMCNT" val="3"/>
  <p:tag name="KSO_WM_DIAGRAM_VIRTUALLY_FRAME" val="{&quot;height&quot;:420.69977416992185,&quot;left&quot;:40.40007874015748,&quot;top&quot;:66.80011291503907,&quot;width&quot;:885.5}"/>
  <p:tag name="KSO_WM_DIAGRAM_COLOR_MATCH_VALUE" val="{&quot;shape&quot;:{&quot;fill&quot;:{&quot;solid&quot;:{&quot;brightness&quot;:0.25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25"/>
  <p:tag name="KSO_WM_DIAGRAM_USE_COLOR_VALUE" val="{&quot;color_scheme&quot;:1,&quot;color_type&quot;:1,&quot;theme_color_indexes&quot;:[5,6,5,6,5,6]}"/>
</p:tagLst>
</file>

<file path=ppt/tags/tag9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686_3*l_h_a*1_2_1"/>
  <p:tag name="KSO_WM_TEMPLATE_CATEGORY" val="diagram"/>
  <p:tag name="KSO_WM_TEMPLATE_INDEX" val="2023168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3"/>
  <p:tag name="KSO_WM_DIAGRAM_VIRTUALLY_FRAME" val="{&quot;height&quot;:420.69977416992185,&quot;left&quot;:40.40007874015748,&quot;top&quot;:66.80011291503907,&quot;width&quot;:885.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9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686_3*l_h_f*1_2_1"/>
  <p:tag name="KSO_WM_TEMPLATE_CATEGORY" val="diagram"/>
  <p:tag name="KSO_WM_TEMPLATE_INDEX" val="2023168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3"/>
  <p:tag name="KSO_WM_DIAGRAM_VIRTUALLY_FRAME" val="{&quot;height&quot;:420.69977416992185,&quot;left&quot;:40.40007874015748,&quot;top&quot;:66.80011291503907,&quot;width&quot;:885.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，文字是您思想的提炼，请尽量言简意赅的阐述观点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1"/>
  <p:tag name="KSO_WM_UNIT_ID" val="diagram20231686_3*l_h_i*1_2_1"/>
  <p:tag name="KSO_WM_TEMPLATE_CATEGORY" val="diagram"/>
  <p:tag name="KSO_WM_TEMPLATE_INDEX" val="20231686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3"/>
  <p:tag name="KSO_WM_DIAGRAM_VIRTUALLY_FRAME" val="{&quot;height&quot;:420.69977416992185,&quot;left&quot;:40.40007874015748,&quot;top&quot;:66.80011291503907,&quot;width&quot;:885.5}"/>
  <p:tag name="KSO_WM_DIAGRAM_COLOR_MATCH_VALUE" val="{&quot;shape&quot;:{&quot;fill&quot;:{&quot;solid&quot;:{&quot;brightness&quot;:0.25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25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9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86_3*l_h_i*1_3_2"/>
  <p:tag name="KSO_WM_TEMPLATE_CATEGORY" val="diagram"/>
  <p:tag name="KSO_WM_TEMPLATE_INDEX" val="2023168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3_2"/>
  <p:tag name="KSO_WM_DIAGRAM_MAX_ITEMCNT" val="6"/>
  <p:tag name="KSO_WM_DIAGRAM_MIN_ITEMCNT" val="3"/>
  <p:tag name="KSO_WM_DIAGRAM_VIRTUALLY_FRAME" val="{&quot;height&quot;:420.69977416992185,&quot;left&quot;:40.40007874015748,&quot;top&quot;:66.80011291503907,&quot;width&quot;:885.5}"/>
  <p:tag name="KSO_WM_DIAGRAM_COLOR_MATCH_VALUE" val="{&quot;shape&quot;:{&quot;fill&quot;:{&quot;solid&quot;:{&quot;brightness&quot;:0.25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25"/>
  <p:tag name="KSO_WM_DIAGRAM_USE_COLOR_VALUE" val="{&quot;color_scheme&quot;:1,&quot;color_type&quot;:1,&quot;theme_color_indexes&quot;:[5,6,5,6,5,6]}"/>
</p:tagLst>
</file>

<file path=ppt/tags/tag9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686_3*l_h_a*1_3_1"/>
  <p:tag name="KSO_WM_TEMPLATE_CATEGORY" val="diagram"/>
  <p:tag name="KSO_WM_TEMPLATE_INDEX" val="2023168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3"/>
  <p:tag name="KSO_WM_DIAGRAM_VIRTUALLY_FRAME" val="{&quot;height&quot;:420.69977416992185,&quot;left&quot;:40.40007874015748,&quot;top&quot;:66.80011291503907,&quot;width&quot;:885.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2807</Words>
  <Application>WPS 演示</Application>
  <PresentationFormat>宽屏</PresentationFormat>
  <Paragraphs>246</Paragraphs>
  <Slides>22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39" baseType="lpstr">
      <vt:lpstr>Arial</vt:lpstr>
      <vt:lpstr>宋体</vt:lpstr>
      <vt:lpstr>Wingdings</vt:lpstr>
      <vt:lpstr>微软雅黑</vt:lpstr>
      <vt:lpstr>Wingdings</vt:lpstr>
      <vt:lpstr>方正宝黑体 简 Light</vt:lpstr>
      <vt:lpstr>思源黑体 CN Normal</vt:lpstr>
      <vt:lpstr>黑体</vt:lpstr>
      <vt:lpstr>思源黑体 CN Medium</vt:lpstr>
      <vt:lpstr>思源黑体 CN Heavy</vt:lpstr>
      <vt:lpstr>江城圆体 400W</vt:lpstr>
      <vt:lpstr>Arial Unicode MS</vt:lpstr>
      <vt:lpstr>Calibri</vt:lpstr>
      <vt:lpstr>思源黑体 CN Light</vt:lpstr>
      <vt:lpstr>思源黑体 CN Bold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俏俏</cp:lastModifiedBy>
  <cp:revision>406</cp:revision>
  <dcterms:created xsi:type="dcterms:W3CDTF">2022-12-31T05:43:00Z</dcterms:created>
  <dcterms:modified xsi:type="dcterms:W3CDTF">2025-04-08T11:06:10Z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ICV">
    <vt:lpwstr>1B837C66323547C59950810FEC86F846_13</vt:lpwstr>
  </property>
</Properties>
</file>