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354" r:id="rId6"/>
    <p:sldId id="1368" r:id="rId8"/>
    <p:sldId id="1373" r:id="rId9"/>
    <p:sldId id="607" r:id="rId10"/>
    <p:sldId id="1384" r:id="rId11"/>
    <p:sldId id="1385" r:id="rId12"/>
    <p:sldId id="1382" r:id="rId13"/>
    <p:sldId id="1253" r:id="rId14"/>
    <p:sldId id="1075" r:id="rId15"/>
    <p:sldId id="1355" r:id="rId16"/>
    <p:sldId id="1369" r:id="rId17"/>
    <p:sldId id="1386" r:id="rId18"/>
    <p:sldId id="1357" r:id="rId19"/>
    <p:sldId id="1379" r:id="rId20"/>
    <p:sldId id="614" r:id="rId21"/>
    <p:sldId id="615" r:id="rId22"/>
    <p:sldId id="635" r:id="rId23"/>
    <p:sldId id="616" r:id="rId24"/>
    <p:sldId id="1387" r:id="rId25"/>
    <p:sldId id="1381" r:id="rId26"/>
    <p:sldId id="1380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2" userDrawn="1">
          <p15:clr>
            <a:srgbClr val="A4A3A4"/>
          </p15:clr>
        </p15:guide>
        <p15:guide id="2" pos="3892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72"/>
        <p:guide pos="3892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7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tags" Target="../tags/tag65.xml"/><Relationship Id="rId4" Type="http://schemas.openxmlformats.org/officeDocument/2006/relationships/image" Target="../media/image32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71.xml"/><Relationship Id="rId7" Type="http://schemas.openxmlformats.org/officeDocument/2006/relationships/image" Target="../media/image36.png"/><Relationship Id="rId6" Type="http://schemas.openxmlformats.org/officeDocument/2006/relationships/tags" Target="../tags/tag70.xml"/><Relationship Id="rId5" Type="http://schemas.openxmlformats.org/officeDocument/2006/relationships/image" Target="../media/image35.png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2.xml"/><Relationship Id="rId1" Type="http://schemas.openxmlformats.org/officeDocument/2006/relationships/tags" Target="../tags/tag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3.xml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4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8675" y="1501140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强化提升②：支撑与压力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了解支撑和压力的转换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740" y="987425"/>
            <a:ext cx="10918825" cy="50660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54655" y="6137910"/>
            <a:ext cx="7407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看支撑压力，只是方便自己提前挂单价格，参考做好交易计划！！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判断底部启动（圆弧底、首板）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7875" y="1371600"/>
            <a:ext cx="7393940" cy="4476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判断底部启动（圆弧底、首板）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95505" cy="6848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业绩高增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行业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0" y="838835"/>
            <a:ext cx="6079490" cy="5748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662545" y="2891155"/>
            <a:ext cx="4232275" cy="18148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/>
              <a:t>行业受关税影响相对较小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关注【反制方向（比如稀土）</a:t>
            </a:r>
            <a:r>
              <a:rPr lang="en-US" altLang="zh-CN" sz="1600"/>
              <a:t>+</a:t>
            </a:r>
            <a:r>
              <a:rPr lang="zh-CN" altLang="en-US" sz="1600"/>
              <a:t>自主可控（国产替代）</a:t>
            </a:r>
            <a:r>
              <a:rPr lang="en-US" altLang="zh-CN" sz="1600"/>
              <a:t>+</a:t>
            </a:r>
            <a:r>
              <a:rPr lang="zh-CN" altLang="en-US" sz="1600"/>
              <a:t>内需消费（农业、养殖业、大消费品）</a:t>
            </a:r>
            <a:r>
              <a:rPr lang="en-US" altLang="zh-CN" sz="1600"/>
              <a:t> </a:t>
            </a:r>
            <a:br>
              <a:rPr lang="en-US" altLang="zh-CN" sz="1600"/>
            </a:br>
            <a:br>
              <a:rPr lang="en-US" altLang="zh-CN" sz="1600"/>
            </a:br>
            <a:r>
              <a:rPr lang="zh-CN" altLang="en-US" sz="1600"/>
              <a:t>贸易战不稳定，重点留意国家怎么出招</a:t>
            </a:r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识别圆弧底，底部启动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70" y="860425"/>
            <a:ext cx="10640060" cy="5763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识别圆弧底，底部启动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857250"/>
            <a:ext cx="10485755" cy="5680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1740" y="898525"/>
            <a:ext cx="577596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31695"/>
            <a:ext cx="7903845" cy="42957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60452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</a:t>
            </a:r>
            <a:r>
              <a:rPr 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看</a:t>
            </a:r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F10---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经营分析</a:t>
            </a:r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境外</a:t>
            </a:r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国外</a:t>
            </a:r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出口地区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02385" y="112268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关税大棒影响</a:t>
            </a:r>
            <a:endParaRPr lang="zh-CN" altLang="en-US" sz="2400" b="1">
              <a:highlight>
                <a:srgbClr val="FFFF00"/>
              </a:highlight>
            </a:endParaRPr>
          </a:p>
          <a:p>
            <a:r>
              <a:rPr lang="zh-CN" altLang="en-US" sz="2400" b="1">
                <a:highlight>
                  <a:srgbClr val="FFFF00"/>
                </a:highlight>
              </a:rPr>
              <a:t>选股注意回避中期风险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89465" y="21316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连续跌停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6548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特别提醒</a:t>
            </a:r>
            <a:endParaRPr lang="zh-CN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19325" y="2253615"/>
            <a:ext cx="90335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1</a:t>
            </a:r>
            <a:r>
              <a:rPr lang="zh-CN" altLang="en-US" sz="2000"/>
              <a:t>、底部从来不是某一个点，是一个过程，交易跟随趋势向上；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2000"/>
              <a:t>2</a:t>
            </a:r>
            <a:r>
              <a:rPr lang="zh-CN" altLang="en-US" sz="2000"/>
              <a:t>、选一个好的行业和热门主题，也相当重要；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2000"/>
              <a:t>3</a:t>
            </a:r>
            <a:r>
              <a:rPr lang="zh-CN" altLang="en-US" sz="2000"/>
              <a:t>、提前做好备选，每次市场下跌调整后，比较好识别底部启动（</a:t>
            </a:r>
            <a:r>
              <a:rPr lang="en-US" altLang="zh-CN" sz="2000"/>
              <a:t>1</a:t>
            </a:r>
            <a:r>
              <a:rPr lang="zh-CN" altLang="en-US" sz="2000"/>
              <a:t>成仓位）；</a:t>
            </a:r>
            <a:endParaRPr lang="zh-CN" altLang="en-US" sz="2000"/>
          </a:p>
          <a:p>
            <a:endParaRPr lang="en-US" altLang="zh-CN" sz="2000"/>
          </a:p>
          <a:p>
            <a:r>
              <a:rPr lang="en-US" altLang="zh-CN" sz="2000"/>
              <a:t>4</a:t>
            </a:r>
            <a:r>
              <a:rPr lang="zh-CN" altLang="en-US" sz="2000"/>
              <a:t>、资金阶段新高</a:t>
            </a:r>
            <a:r>
              <a:rPr lang="en-US" altLang="zh-CN" sz="2000"/>
              <a:t>+L2</a:t>
            </a:r>
            <a:r>
              <a:rPr lang="zh-CN" altLang="en-US" sz="2000"/>
              <a:t>主力动向大单</a:t>
            </a:r>
            <a:r>
              <a:rPr lang="en-US" altLang="zh-CN" sz="2000"/>
              <a:t>+</a:t>
            </a:r>
            <a:r>
              <a:rPr lang="zh-CN" altLang="en-US" sz="2000"/>
              <a:t>控盘</a:t>
            </a:r>
            <a:r>
              <a:rPr lang="en-US" altLang="zh-CN" sz="2000"/>
              <a:t>+</a:t>
            </a:r>
            <a:r>
              <a:rPr lang="zh-CN" altLang="en-US" sz="2000"/>
              <a:t>业绩，配合热点方向会更佳</a:t>
            </a:r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715" y="805815"/>
            <a:ext cx="10681335" cy="5786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极限超跌，短线反弹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23515" y="4149090"/>
            <a:ext cx="7522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支撑位：下方平台是</a:t>
            </a:r>
            <a:r>
              <a:rPr lang="en-US" altLang="zh-CN" b="1">
                <a:highlight>
                  <a:srgbClr val="FFFF00"/>
                </a:highlight>
              </a:rPr>
              <a:t>924</a:t>
            </a:r>
            <a:r>
              <a:rPr lang="zh-CN" altLang="en-US" b="1">
                <a:highlight>
                  <a:srgbClr val="FFFF00"/>
                </a:highlight>
              </a:rPr>
              <a:t>行情第一波回档支撑位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压力位：熊线跌多少反弹多少，上涨三天不创新高时，看压力短线离场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45" y="5249545"/>
            <a:ext cx="5667375" cy="1285875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遵守信号，时刻提醒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545" y="811530"/>
            <a:ext cx="4554855" cy="5780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5" y="865505"/>
            <a:ext cx="5525135" cy="1454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45" y="2319655"/>
            <a:ext cx="2954020" cy="1000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875" y="2324735"/>
            <a:ext cx="3585845" cy="1016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45" y="3293745"/>
            <a:ext cx="5425440" cy="12388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345" y="4392930"/>
            <a:ext cx="4987290" cy="14071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12465" y="33204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月份遵守信号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躲过了牛线下移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08185" y="23247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-5</a:t>
            </a:r>
            <a:r>
              <a:rPr lang="zh-CN" altLang="en-US" b="1">
                <a:highlight>
                  <a:srgbClr val="FFFF00"/>
                </a:highlight>
              </a:rPr>
              <a:t>月份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参与超跌反弹布局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92185" y="5951855"/>
            <a:ext cx="262636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zh-CN" altLang="en-US" sz="10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以上为部分客户较好的反馈展示，个别情况不代表普遍现象。市场有风险，投资需谨慎！</a:t>
            </a:r>
            <a:endParaRPr lang="zh-CN" altLang="en-US" sz="1000" b="0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644900" y="84455"/>
            <a:ext cx="4901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参与拐点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，抄底思路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68525" y="1998345"/>
            <a:ext cx="847471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、超跌反弹信号（日线）：平均股价牛线由跌走平，横向统计超跌蓝色线开始拐头向下，捕捞季节出现日线金叉，就是第一次</a:t>
            </a:r>
            <a:r>
              <a:rPr lang="zh-CN" altLang="en-US">
                <a:highlight>
                  <a:srgbClr val="FFFF00"/>
                </a:highlight>
              </a:rPr>
              <a:t>抄底信号</a:t>
            </a:r>
            <a:r>
              <a:rPr lang="zh-CN" altLang="en-US"/>
              <a:t>。三者同时出现！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、符合一个信号，抄底是</a:t>
            </a:r>
            <a:r>
              <a:rPr lang="zh-CN" altLang="en-US">
                <a:highlight>
                  <a:srgbClr val="FFFF00"/>
                </a:highlight>
              </a:rPr>
              <a:t>【一成仓】</a:t>
            </a:r>
            <a:r>
              <a:rPr lang="zh-CN" altLang="en-US"/>
              <a:t>，符合三个信号，抄底是</a:t>
            </a:r>
            <a:r>
              <a:rPr lang="zh-CN" altLang="en-US">
                <a:highlight>
                  <a:srgbClr val="FFFF00"/>
                </a:highlight>
              </a:rPr>
              <a:t>【三成仓】</a:t>
            </a:r>
            <a:r>
              <a:rPr lang="zh-CN" altLang="en-US"/>
              <a:t>；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zh-CN" altLang="en-US">
                <a:sym typeface="+mn-ea"/>
              </a:rPr>
              <a:t>短线操作，参与后的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三天</a:t>
            </a:r>
            <a:r>
              <a:rPr lang="zh-CN" altLang="en-US">
                <a:sym typeface="+mn-ea"/>
              </a:rPr>
              <a:t>股价不创新高，马上走人！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、只适合围绕一些</a:t>
            </a:r>
            <a:r>
              <a:rPr lang="en-US" altLang="zh-CN"/>
              <a:t> </a:t>
            </a:r>
            <a:r>
              <a:rPr lang="zh-CN" altLang="en-US"/>
              <a:t>对等关税</a:t>
            </a:r>
            <a:r>
              <a:rPr lang="en-US" altLang="zh-CN"/>
              <a:t> </a:t>
            </a:r>
            <a:r>
              <a:rPr lang="zh-CN" altLang="en-US">
                <a:highlight>
                  <a:srgbClr val="FFFF00"/>
                </a:highlight>
              </a:rPr>
              <a:t>影响较小</a:t>
            </a:r>
            <a:r>
              <a:rPr lang="zh-CN" altLang="en-US"/>
              <a:t>的板块方向，找个股的止跌企稳信号；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、</a:t>
            </a:r>
            <a:r>
              <a:rPr lang="zh-CN" altLang="en-US">
                <a:highlight>
                  <a:srgbClr val="FFFF00"/>
                </a:highlight>
              </a:rPr>
              <a:t>超跌反弹，快进快出</a:t>
            </a:r>
            <a:r>
              <a:rPr lang="zh-CN" altLang="en-US"/>
              <a:t>。</a:t>
            </a:r>
            <a:r>
              <a:rPr lang="en-US" altLang="zh-CN"/>
              <a:t> </a:t>
            </a:r>
            <a:r>
              <a:rPr lang="zh-CN" altLang="en-US"/>
              <a:t>严格执行短线，到手</a:t>
            </a:r>
            <a:r>
              <a:rPr lang="en-US" altLang="zh-CN"/>
              <a:t>5</a:t>
            </a:r>
            <a:r>
              <a:rPr lang="zh-CN" altLang="en-US"/>
              <a:t>个点</a:t>
            </a:r>
            <a:r>
              <a:rPr lang="en-US" altLang="zh-CN"/>
              <a:t>  </a:t>
            </a:r>
            <a:r>
              <a:rPr lang="zh-CN" altLang="en-US">
                <a:highlight>
                  <a:srgbClr val="FFFF00"/>
                </a:highlight>
              </a:rPr>
              <a:t>不能格局</a:t>
            </a:r>
            <a:r>
              <a:rPr lang="zh-CN" altLang="en-US"/>
              <a:t>；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了解支撑和压力的转换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345" y="769620"/>
            <a:ext cx="10790555" cy="5845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726690" y="6055995"/>
            <a:ext cx="6539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趋势强势股不会轻易跌破【熊线支撑】</a:t>
            </a:r>
            <a:r>
              <a:rPr lang="en-US" altLang="zh-CN" b="1">
                <a:highlight>
                  <a:srgbClr val="FFFF00"/>
                </a:highlight>
              </a:rPr>
              <a:t>/</a:t>
            </a:r>
            <a:r>
              <a:rPr lang="zh-CN" altLang="en-US" b="1">
                <a:highlight>
                  <a:srgbClr val="FFFF00"/>
                </a:highlight>
              </a:rPr>
              <a:t>【智能辅助线支撑】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了解支撑和压力的转换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769620"/>
            <a:ext cx="10793095" cy="5846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680970" y="6075680"/>
            <a:ext cx="8291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破位弱势股每一次反弹遇上方压力【智能辅助线压力】</a:t>
            </a:r>
            <a:r>
              <a:rPr lang="en-US" altLang="zh-CN" b="1">
                <a:highlight>
                  <a:srgbClr val="FFFF00"/>
                </a:highlight>
              </a:rPr>
              <a:t>/</a:t>
            </a:r>
            <a:r>
              <a:rPr lang="zh-CN" altLang="en-US" b="1">
                <a:highlight>
                  <a:srgbClr val="FFFF00"/>
                </a:highlight>
              </a:rPr>
              <a:t>【熊线压力】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1592</Words>
  <Application>WPS 演示</Application>
  <PresentationFormat>宽屏</PresentationFormat>
  <Paragraphs>129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1379</cp:revision>
  <dcterms:created xsi:type="dcterms:W3CDTF">2019-06-19T02:08:00Z</dcterms:created>
  <dcterms:modified xsi:type="dcterms:W3CDTF">2025-04-08T09:07:03Z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98B0645011BC43B0BFB9BFC8374894E3</vt:lpwstr>
  </property>
</Properties>
</file>