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0" r:id="rId3"/>
    <p:sldId id="321" r:id="rId4"/>
    <p:sldId id="322" r:id="rId5"/>
    <p:sldId id="325" r:id="rId6"/>
    <p:sldId id="324" r:id="rId7"/>
    <p:sldId id="313" r:id="rId8"/>
    <p:sldId id="314" r:id="rId9"/>
    <p:sldId id="315" r:id="rId10"/>
    <p:sldId id="317" r:id="rId11"/>
    <p:sldId id="264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0"/>
  <p:cmAuthor id="2" name="十二 猪肠" initials="十二" lastIdx="0" clrIdx="1"/>
  <p:cmAuthor id="3" name="Administra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B"/>
    <a:srgbClr val="ED0415"/>
    <a:srgbClr val="E90212"/>
    <a:srgbClr val="644242"/>
    <a:srgbClr val="8D2F2F"/>
    <a:srgbClr val="6A2323"/>
    <a:srgbClr val="571D1D"/>
    <a:srgbClr val="FFFCD8"/>
    <a:srgbClr val="FFF1B7"/>
    <a:srgbClr val="FFE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8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626485" y="65811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298450" y="6499225"/>
            <a:ext cx="104120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【经传多赢投资顾问曾文龙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(A1120620070001)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，观点基于软件数据和理论模型分析，仅供参考，不构成投资建议，市场有风险，投资需谨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!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60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tags" Target="../tags/tag5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image" Target="../media/image8.png"/><Relationship Id="rId15" Type="http://schemas.openxmlformats.org/officeDocument/2006/relationships/slideLayout" Target="../slideLayouts/slideLayout6.xml"/><Relationship Id="rId14" Type="http://schemas.openxmlformats.org/officeDocument/2006/relationships/tags" Target="../tags/tag69.xml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0.png"/><Relationship Id="rId1" Type="http://schemas.openxmlformats.org/officeDocument/2006/relationships/tags" Target="../tags/tag6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6.xml"/><Relationship Id="rId13" Type="http://schemas.openxmlformats.org/officeDocument/2006/relationships/tags" Target="../tags/tag78.xml"/><Relationship Id="rId12" Type="http://schemas.openxmlformats.org/officeDocument/2006/relationships/image" Target="../media/image16.png"/><Relationship Id="rId11" Type="http://schemas.openxmlformats.org/officeDocument/2006/relationships/image" Target="../media/image15.png"/><Relationship Id="rId10" Type="http://schemas.openxmlformats.org/officeDocument/2006/relationships/image" Target="../media/image10.png"/><Relationship Id="rId1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87.xml"/><Relationship Id="rId11" Type="http://schemas.openxmlformats.org/officeDocument/2006/relationships/image" Target="../media/image17.png"/><Relationship Id="rId10" Type="http://schemas.openxmlformats.org/officeDocument/2006/relationships/image" Target="../media/image10.png"/><Relationship Id="rId1" Type="http://schemas.openxmlformats.org/officeDocument/2006/relationships/tags" Target="../tags/tag79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89.xml"/><Relationship Id="rId2" Type="http://schemas.openxmlformats.org/officeDocument/2006/relationships/image" Target="../media/image18.png"/><Relationship Id="rId1" Type="http://schemas.openxmlformats.org/officeDocument/2006/relationships/tags" Target="../tags/tag8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91.xml"/><Relationship Id="rId2" Type="http://schemas.openxmlformats.org/officeDocument/2006/relationships/image" Target="../media/image19.png"/><Relationship Id="rId1" Type="http://schemas.openxmlformats.org/officeDocument/2006/relationships/tags" Target="../tags/tag9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image" Target="../media/image22.png"/><Relationship Id="rId7" Type="http://schemas.openxmlformats.org/officeDocument/2006/relationships/tags" Target="../tags/tag96.xml"/><Relationship Id="rId6" Type="http://schemas.openxmlformats.org/officeDocument/2006/relationships/image" Target="../media/image21.png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image" Target="../media/image20.png"/><Relationship Id="rId2" Type="http://schemas.openxmlformats.org/officeDocument/2006/relationships/tags" Target="../tags/tag93.xml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image" Target="../media/image23.png"/><Relationship Id="rId1" Type="http://schemas.openxmlformats.org/officeDocument/2006/relationships/tags" Target="../tags/tag92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103.xml"/><Relationship Id="rId4" Type="http://schemas.openxmlformats.org/officeDocument/2006/relationships/image" Target="../media/image14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tags" Target="../tags/tag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480310" y="2893695"/>
            <a:ext cx="72243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200">
                <a:gradFill>
                  <a:gsLst>
                    <a:gs pos="0">
                      <a:srgbClr val="FAFAFA"/>
                    </a:gs>
                    <a:gs pos="100000">
                      <a:srgbClr val="FFF1B7"/>
                    </a:gs>
                  </a:gsLst>
                  <a:lin ang="5400000" scaled="0"/>
                </a:gra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波段先锋营</a:t>
            </a:r>
            <a:endParaRPr lang="zh-CN" sz="4200">
              <a:gradFill>
                <a:gsLst>
                  <a:gs pos="0">
                    <a:srgbClr val="FAFAFA"/>
                  </a:gs>
                  <a:gs pos="100000">
                    <a:srgbClr val="FFF1B7"/>
                  </a:gs>
                </a:gsLst>
                <a:lin ang="5400000" scaled="0"/>
              </a:gra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176145" y="3871595"/>
            <a:ext cx="8042275" cy="398780"/>
            <a:chOff x="4869" y="6097"/>
            <a:chExt cx="9097" cy="628"/>
          </a:xfrm>
        </p:grpSpPr>
        <p:sp>
          <p:nvSpPr>
            <p:cNvPr id="10" name="文本框 9"/>
            <p:cNvSpPr txBox="1"/>
            <p:nvPr>
              <p:custDataLst>
                <p:tags r:id="rId2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经传多赢投资投顾：曾文龙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0508" y="962025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8825" y="1525270"/>
            <a:ext cx="10667365" cy="1368425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83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反复</a:t>
            </a:r>
            <a:endParaRPr lang="zh-CN" altLang="en-US" sz="83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455" y="3126740"/>
            <a:ext cx="336550" cy="292735"/>
          </a:xfrm>
          <a:prstGeom prst="rect">
            <a:avLst/>
          </a:prstGeom>
        </p:spPr>
      </p:pic>
      <p:pic>
        <p:nvPicPr>
          <p:cNvPr id="6" name="图片 5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385060" y="3115945"/>
            <a:ext cx="336550" cy="292735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2176145" y="4511040"/>
            <a:ext cx="8042275" cy="398780"/>
            <a:chOff x="4869" y="6097"/>
            <a:chExt cx="9097" cy="628"/>
          </a:xfrm>
        </p:grpSpPr>
        <p:sp>
          <p:nvSpPr>
            <p:cNvPr id="11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经传多赢基金从业人员：曾文龙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8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A20250619007559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</p:spTree>
    <p:custDataLst>
      <p:tags r:id="rId9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波段交易模式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99960" y="1395095"/>
            <a:ext cx="4991735" cy="4728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40" y="2230120"/>
            <a:ext cx="6538595" cy="4085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/>
        </p:nvSpPr>
        <p:spPr>
          <a:xfrm>
            <a:off x="0" y="473075"/>
            <a:ext cx="1209357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波段交易：介于短线交易与长线交易之间，以捕捉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“中期趋势段”</a:t>
            </a:r>
            <a:r>
              <a:rPr lang="zh-CN" altLang="en-US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为目标，通过在相对低位买入，在相对高位卖出，从而获取差价收益的一种交易策略。</a:t>
            </a:r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低买高卖</a:t>
            </a:r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endParaRPr lang="en-US" altLang="zh-CN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不同市场环境下的波段策略的胜率差异：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上升趋势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低买高卖＞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震荡趋势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箱体上下沿操作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＞</a:t>
            </a:r>
            <a:r>
              <a:rPr lang="zh-CN" altLang="en-US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下降趋势</a:t>
            </a:r>
            <a:r>
              <a:rPr lang="en-US" altLang="zh-CN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超跌反弹，需要更加谨慎。</a:t>
            </a:r>
            <a:endParaRPr lang="zh-CN" altLang="en-US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80225" y="2230120"/>
            <a:ext cx="4762500" cy="3815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/>
              <a:t>波段交易</a:t>
            </a:r>
            <a:r>
              <a:rPr lang="en-US" altLang="zh-CN" sz="2200" b="1"/>
              <a:t>→</a:t>
            </a:r>
            <a:r>
              <a:rPr lang="zh-CN" altLang="en-US" sz="2200" b="1"/>
              <a:t>胜率优化</a:t>
            </a:r>
            <a:r>
              <a:rPr lang="en-US" altLang="zh-CN" sz="2200" b="1"/>
              <a:t>→</a:t>
            </a:r>
            <a:r>
              <a:rPr lang="zh-CN" altLang="en-US" sz="2200" b="1"/>
              <a:t>三位一体：</a:t>
            </a:r>
            <a:endParaRPr lang="zh-CN" altLang="en-US" sz="2200" b="1"/>
          </a:p>
          <a:p>
            <a:endParaRPr lang="zh-CN" altLang="en-US" sz="2200" b="1"/>
          </a:p>
          <a:p>
            <a:r>
              <a:rPr lang="zh-CN" altLang="en-US" sz="2200" b="1"/>
              <a:t>大盘：</a:t>
            </a:r>
            <a:endParaRPr lang="zh-CN" altLang="en-US" sz="2200" b="1"/>
          </a:p>
          <a:p>
            <a:r>
              <a:rPr lang="zh-CN" altLang="en-US" sz="2200" b="1">
                <a:solidFill>
                  <a:srgbClr val="FF0000"/>
                </a:solidFill>
              </a:rPr>
              <a:t>短线上攻，</a:t>
            </a:r>
            <a:r>
              <a:rPr lang="zh-CN" altLang="en-US" sz="2200" b="1">
                <a:solidFill>
                  <a:schemeClr val="tx1"/>
                </a:solidFill>
              </a:rPr>
              <a:t>中线上攻；</a:t>
            </a:r>
            <a:r>
              <a:rPr lang="zh-CN" altLang="en-US" sz="2200" b="1">
                <a:solidFill>
                  <a:srgbClr val="FF0000"/>
                </a:solidFill>
              </a:rPr>
              <a:t>流动资金</a:t>
            </a:r>
            <a:r>
              <a:rPr lang="zh-CN" altLang="en-US" sz="2200" b="1"/>
              <a:t>。</a:t>
            </a:r>
            <a:endParaRPr lang="zh-CN" altLang="en-US" sz="2200" b="1"/>
          </a:p>
          <a:p>
            <a:endParaRPr lang="zh-CN" altLang="en-US" sz="2200" b="1"/>
          </a:p>
          <a:p>
            <a:r>
              <a:rPr lang="zh-CN" altLang="en-US" sz="2200" b="1"/>
              <a:t>板块：</a:t>
            </a:r>
            <a:endParaRPr lang="zh-CN" altLang="en-US" sz="2200" b="1"/>
          </a:p>
          <a:p>
            <a:r>
              <a:rPr lang="zh-CN" altLang="en-US" sz="2200" b="1">
                <a:solidFill>
                  <a:srgbClr val="FF0000"/>
                </a:solidFill>
              </a:rPr>
              <a:t>主线</a:t>
            </a:r>
            <a:r>
              <a:rPr lang="en-US" altLang="zh-CN" sz="2200" b="1">
                <a:solidFill>
                  <a:srgbClr val="FF0000"/>
                </a:solidFill>
              </a:rPr>
              <a:t>→</a:t>
            </a:r>
            <a:r>
              <a:rPr lang="zh-CN" altLang="en-US" sz="2200" b="1">
                <a:solidFill>
                  <a:srgbClr val="FF0000"/>
                </a:solidFill>
              </a:rPr>
              <a:t>持续性</a:t>
            </a:r>
            <a:r>
              <a:rPr lang="zh-CN" altLang="en-US" sz="2200" b="1">
                <a:solidFill>
                  <a:schemeClr val="tx1"/>
                </a:solidFill>
              </a:rPr>
              <a:t>。</a:t>
            </a:r>
            <a:endParaRPr lang="zh-CN" altLang="en-US" sz="2200" b="1">
              <a:solidFill>
                <a:schemeClr val="tx1"/>
              </a:solidFill>
            </a:endParaRPr>
          </a:p>
          <a:p>
            <a:endParaRPr lang="zh-CN" altLang="en-US" sz="2200" b="1"/>
          </a:p>
          <a:p>
            <a:r>
              <a:rPr lang="zh-CN" altLang="en-US" sz="2200" b="1"/>
              <a:t>个股：</a:t>
            </a:r>
            <a:endParaRPr lang="zh-CN" altLang="en-US" sz="2200" b="1"/>
          </a:p>
          <a:p>
            <a:r>
              <a:rPr lang="zh-CN" altLang="en-US" sz="2200" b="1"/>
              <a:t>资金</a:t>
            </a:r>
            <a:r>
              <a:rPr lang="en-US" altLang="zh-CN" sz="2200" b="1"/>
              <a:t>→</a:t>
            </a:r>
            <a:r>
              <a:rPr lang="zh-CN" altLang="en-US" sz="2200" b="1"/>
              <a:t>流动资金翻红；红肥绿瘦。</a:t>
            </a:r>
            <a:endParaRPr lang="zh-CN" altLang="en-US" sz="2200" b="1"/>
          </a:p>
          <a:p>
            <a:r>
              <a:rPr lang="zh-CN" altLang="en-US" sz="2200" b="1"/>
              <a:t>趋势</a:t>
            </a:r>
            <a:r>
              <a:rPr lang="en-US" altLang="zh-CN" sz="2200" b="1"/>
              <a:t>→</a:t>
            </a:r>
            <a:r>
              <a:rPr lang="zh-CN" altLang="en-US" sz="2200" b="1"/>
              <a:t>智能辅助之上。</a:t>
            </a:r>
            <a:endParaRPr lang="zh-CN" altLang="en-US" sz="2200" b="1"/>
          </a:p>
        </p:txBody>
      </p:sp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短线买卖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99960" y="1395095"/>
            <a:ext cx="4991735" cy="4728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33350" y="546735"/>
            <a:ext cx="6228715" cy="38163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82360" y="530225"/>
            <a:ext cx="6165850" cy="3835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文本框 16"/>
          <p:cNvSpPr txBox="1"/>
          <p:nvPr/>
        </p:nvSpPr>
        <p:spPr>
          <a:xfrm>
            <a:off x="0" y="4501515"/>
            <a:ext cx="7701915" cy="1506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红色区域</a:t>
            </a:r>
            <a:r>
              <a:rPr lang="en-US" altLang="zh-CN" b="1">
                <a:solidFill>
                  <a:srgbClr val="FF0000"/>
                </a:solidFill>
              </a:rPr>
              <a:t>=</a:t>
            </a:r>
            <a:r>
              <a:rPr lang="zh-CN" altLang="en-US" b="1">
                <a:solidFill>
                  <a:srgbClr val="FF0000"/>
                </a:solidFill>
              </a:rPr>
              <a:t>短线强势</a:t>
            </a:r>
            <a:r>
              <a:rPr lang="zh-CN" altLang="en-US"/>
              <a:t>阶段：机会大于风险，可以操作；</a:t>
            </a:r>
            <a:endParaRPr lang="zh-CN" altLang="en-US"/>
          </a:p>
          <a:p>
            <a:r>
              <a:rPr lang="zh-CN" altLang="en-US">
                <a:solidFill>
                  <a:srgbClr val="00B050"/>
                </a:solidFill>
              </a:rPr>
              <a:t>绿色区域</a:t>
            </a:r>
            <a:r>
              <a:rPr lang="en-US" altLang="zh-CN">
                <a:solidFill>
                  <a:srgbClr val="00B050"/>
                </a:solidFill>
              </a:rPr>
              <a:t>=</a:t>
            </a:r>
            <a:r>
              <a:rPr lang="zh-CN" altLang="en-US">
                <a:solidFill>
                  <a:srgbClr val="00B050"/>
                </a:solidFill>
              </a:rPr>
              <a:t>短线弱势</a:t>
            </a:r>
            <a:r>
              <a:rPr lang="zh-CN" altLang="en-US"/>
              <a:t>阶段：风险大于机会，尽量观望。</a:t>
            </a:r>
            <a:endParaRPr lang="zh-CN" altLang="en-US"/>
          </a:p>
          <a:p>
            <a:r>
              <a:rPr lang="zh-CN" altLang="en-US"/>
              <a:t>短线</a:t>
            </a:r>
            <a:r>
              <a:rPr lang="zh-CN" altLang="en-US">
                <a:solidFill>
                  <a:srgbClr val="FF0000"/>
                </a:solidFill>
              </a:rPr>
              <a:t>启动点</a:t>
            </a:r>
            <a:r>
              <a:rPr lang="en-US" altLang="en-US"/>
              <a:t>→</a:t>
            </a:r>
            <a:r>
              <a:rPr lang="zh-CN" altLang="en-US"/>
              <a:t>波段先锋出「</a:t>
            </a:r>
            <a:r>
              <a:rPr lang="zh-CN" altLang="en-US" b="1">
                <a:solidFill>
                  <a:srgbClr val="FF0000"/>
                </a:solidFill>
              </a:rPr>
              <a:t>进</a:t>
            </a:r>
            <a:r>
              <a:rPr lang="zh-CN" altLang="en-US"/>
              <a:t>」信号；</a:t>
            </a:r>
            <a:endParaRPr lang="zh-CN" altLang="en-US"/>
          </a:p>
          <a:p>
            <a:r>
              <a:rPr lang="zh-CN" altLang="en-US"/>
              <a:t>短线</a:t>
            </a:r>
            <a:r>
              <a:rPr lang="zh-CN" altLang="en-US">
                <a:solidFill>
                  <a:srgbClr val="00B050"/>
                </a:solidFill>
              </a:rPr>
              <a:t>兑现点</a:t>
            </a:r>
            <a:r>
              <a:rPr lang="en-US" altLang="en-US"/>
              <a:t>→</a:t>
            </a:r>
            <a:r>
              <a:rPr lang="zh-CN" altLang="en-US"/>
              <a:t>波段先锋出「</a:t>
            </a:r>
            <a:r>
              <a:rPr lang="zh-CN" altLang="en-US">
                <a:solidFill>
                  <a:srgbClr val="00B050"/>
                </a:solidFill>
              </a:rPr>
              <a:t>出</a:t>
            </a:r>
            <a:r>
              <a:rPr lang="zh-CN" altLang="en-US"/>
              <a:t>」信号。</a:t>
            </a:r>
            <a:endParaRPr lang="zh-CN" altLang="en-US"/>
          </a:p>
          <a:p>
            <a:r>
              <a:rPr lang="zh-CN" altLang="en-US" b="1"/>
              <a:t>短线操作频率越高，越要遵循交易模式，波段先锋高胜率信号：</a:t>
            </a:r>
            <a:r>
              <a:rPr lang="zh-CN" altLang="en-US" sz="2000" b="1">
                <a:solidFill>
                  <a:srgbClr val="FF0000"/>
                </a:solidFill>
              </a:rPr>
              <a:t>红阶</a:t>
            </a:r>
            <a:r>
              <a:rPr lang="en-US" altLang="zh-CN" sz="2000" b="1">
                <a:solidFill>
                  <a:srgbClr val="FF0000"/>
                </a:solidFill>
              </a:rPr>
              <a:t>+</a:t>
            </a:r>
            <a:r>
              <a:rPr lang="zh-CN" altLang="en-US" sz="2000" b="1">
                <a:solidFill>
                  <a:srgbClr val="FF0000"/>
                </a:solidFill>
              </a:rPr>
              <a:t>进！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49715" y="4375785"/>
            <a:ext cx="2432050" cy="22993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-133350" y="6008370"/>
            <a:ext cx="920750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200" b="1">
                <a:solidFill>
                  <a:srgbClr val="FF0000"/>
                </a:solidFill>
              </a:rPr>
              <a:t>418</a:t>
            </a:r>
            <a:r>
              <a:rPr lang="zh-CN" altLang="en-US" sz="2200" b="1">
                <a:solidFill>
                  <a:srgbClr val="FF0000"/>
                </a:solidFill>
              </a:rPr>
              <a:t>福利来袭：年度版</a:t>
            </a:r>
            <a:r>
              <a:rPr lang="en-US" altLang="zh-CN" sz="2200" b="1">
                <a:solidFill>
                  <a:srgbClr val="FF0000"/>
                </a:solidFill>
              </a:rPr>
              <a:t>8.8</a:t>
            </a:r>
            <a:r>
              <a:rPr lang="zh-CN" altLang="en-US" sz="2200" b="1">
                <a:solidFill>
                  <a:srgbClr val="FF0000"/>
                </a:solidFill>
              </a:rPr>
              <a:t>折</a:t>
            </a:r>
            <a:r>
              <a:rPr lang="en-US" altLang="zh-CN" sz="2200" b="1">
                <a:solidFill>
                  <a:srgbClr val="FF0000"/>
                </a:solidFill>
              </a:rPr>
              <a:t>872</a:t>
            </a:r>
            <a:r>
              <a:rPr lang="zh-CN" altLang="en-US" sz="2200" b="1">
                <a:solidFill>
                  <a:srgbClr val="FF0000"/>
                </a:solidFill>
              </a:rPr>
              <a:t>元</a:t>
            </a:r>
            <a:r>
              <a:rPr lang="en-US" altLang="zh-CN" sz="2200" b="1">
                <a:solidFill>
                  <a:schemeClr val="tx1"/>
                </a:solidFill>
              </a:rPr>
              <a:t>→</a:t>
            </a:r>
            <a:r>
              <a:rPr lang="en-US" altLang="zh-CN" sz="2200" b="1">
                <a:solidFill>
                  <a:srgbClr val="FF0000"/>
                </a:solidFill>
              </a:rPr>
              <a:t>768</a:t>
            </a:r>
            <a:r>
              <a:rPr lang="zh-CN" altLang="en-US" sz="2200" b="1">
                <a:solidFill>
                  <a:srgbClr val="FF0000"/>
                </a:solidFill>
              </a:rPr>
              <a:t>元，</a:t>
            </a:r>
            <a:r>
              <a:rPr lang="en-US" altLang="zh-CN" sz="2200" b="1">
                <a:solidFill>
                  <a:srgbClr val="FF0000"/>
                </a:solidFill>
              </a:rPr>
              <a:t>2</a:t>
            </a:r>
            <a:r>
              <a:rPr lang="zh-CN" altLang="en-US" sz="2200" b="1">
                <a:solidFill>
                  <a:srgbClr val="FF0000"/>
                </a:solidFill>
              </a:rPr>
              <a:t>年版</a:t>
            </a:r>
            <a:r>
              <a:rPr lang="en-US" altLang="zh-CN" sz="2200" b="1">
                <a:solidFill>
                  <a:srgbClr val="FF0000"/>
                </a:solidFill>
              </a:rPr>
              <a:t>7.5</a:t>
            </a:r>
            <a:r>
              <a:rPr lang="zh-CN" altLang="en-US" sz="2200" b="1">
                <a:solidFill>
                  <a:srgbClr val="FF0000"/>
                </a:solidFill>
              </a:rPr>
              <a:t>折</a:t>
            </a:r>
            <a:r>
              <a:rPr lang="en-US" altLang="zh-CN" sz="2200" b="1">
                <a:solidFill>
                  <a:srgbClr val="FF0000"/>
                </a:solidFill>
              </a:rPr>
              <a:t>1744</a:t>
            </a:r>
            <a:r>
              <a:rPr lang="zh-CN" altLang="en-US" sz="2200" b="1">
                <a:solidFill>
                  <a:srgbClr val="FF0000"/>
                </a:solidFill>
              </a:rPr>
              <a:t>元</a:t>
            </a:r>
            <a:r>
              <a:rPr lang="en-US" altLang="zh-CN" sz="2200" b="1">
                <a:sym typeface="+mn-ea"/>
              </a:rPr>
              <a:t>→</a:t>
            </a:r>
            <a:r>
              <a:rPr lang="en-US" altLang="zh-CN" sz="2200" b="1">
                <a:solidFill>
                  <a:srgbClr val="FF0000"/>
                </a:solidFill>
              </a:rPr>
              <a:t>1308</a:t>
            </a:r>
            <a:r>
              <a:rPr lang="zh-CN" altLang="en-US" sz="2200" b="1">
                <a:solidFill>
                  <a:srgbClr val="FF0000"/>
                </a:solidFill>
              </a:rPr>
              <a:t>元。</a:t>
            </a:r>
            <a:endParaRPr lang="zh-CN" altLang="en-US" sz="2200" b="1">
              <a:solidFill>
                <a:srgbClr val="FF0000"/>
              </a:solidFill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大盘分析</a:t>
            </a:r>
            <a:endParaRPr lang="en-US" alt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-64770" y="5237480"/>
            <a:ext cx="9968865" cy="7080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周三预期打满，半年线压力位置，周四缩量</a:t>
            </a:r>
            <a:r>
              <a:rPr lang="en-US" altLang="zh-CN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3000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亿，短线上攻维持向上</a:t>
            </a:r>
            <a:r>
              <a:rPr lang="en-US" altLang="zh-CN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--AI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科技。</a:t>
            </a:r>
            <a:endParaRPr lang="zh-CN" altLang="en-US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4770" y="618490"/>
            <a:ext cx="7017385" cy="44221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51675" y="702310"/>
            <a:ext cx="5207000" cy="24041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板块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科技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8315" y="4356735"/>
            <a:ext cx="11490325" cy="21024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活跃资金主要在科技板块内部进行高低切换与补涨操作，并未出现资金大规模偏离科技主线的情况，板块内部轮动有序，进一步夯实了科技主线的运行基础。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CPO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板块：震荡分歧，结构完好；光纤板块：尾盘修复，补涨动能凸显。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140" y="542925"/>
            <a:ext cx="11982450" cy="35344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风险！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9860" y="990600"/>
            <a:ext cx="4250055" cy="5057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抱团股如何判断走弱信号：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震荡期间，调整时间长，但是不能在时间长的基础上，</a:t>
            </a:r>
            <a:r>
              <a:rPr lang="en-US" altLang="zh-CN" sz="1600"/>
              <a:t>K</a:t>
            </a:r>
            <a:r>
              <a:rPr lang="zh-CN" altLang="en-US" sz="1600"/>
              <a:t>线越走越弱（阴多阳少），越跌越多。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出现缩量，已经调整充分的，尝试反弹还继续杀跌（放量长阴），意味着筹码可能松动。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持续走弱</a:t>
            </a:r>
            <a:r>
              <a:rPr lang="en-US" altLang="zh-CN" sz="1600"/>
              <a:t>--</a:t>
            </a:r>
            <a:r>
              <a:rPr lang="zh-CN" altLang="en-US" sz="1600"/>
              <a:t>控盘减少、或者流动资金持续翻绿；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确定走弱</a:t>
            </a:r>
            <a:r>
              <a:rPr lang="en-US" altLang="zh-CN" sz="1600"/>
              <a:t>--</a:t>
            </a:r>
            <a:r>
              <a:rPr lang="zh-CN" altLang="en-US" sz="1600"/>
              <a:t>跌破智能辅助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节奏</a:t>
            </a:r>
            <a:r>
              <a:rPr lang="en-US" altLang="zh-CN" sz="1600"/>
              <a:t>--</a:t>
            </a:r>
            <a:r>
              <a:rPr lang="zh-CN" altLang="en-US" sz="1600"/>
              <a:t>上影线是放量的，代表振幅加大，共识分歧；</a:t>
            </a:r>
            <a:endParaRPr lang="zh-CN" altLang="en-US" sz="1600"/>
          </a:p>
          <a:p>
            <a:r>
              <a:rPr lang="zh-CN" altLang="en-US" sz="1600"/>
              <a:t>十字是缩量的，代表振幅降低，共识更容易达成；</a:t>
            </a:r>
            <a:endParaRPr lang="zh-CN" altLang="en-US" sz="1600"/>
          </a:p>
          <a:p>
            <a:r>
              <a:rPr lang="zh-CN" altLang="en-US" sz="1600"/>
              <a:t>上影线都是高抛的，十字都是低吸的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" y="1121410"/>
            <a:ext cx="7222490" cy="4415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资金走弱不加仓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" y="1040765"/>
            <a:ext cx="7898130" cy="4777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379460" y="2212975"/>
            <a:ext cx="35642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放量中大阴或者长上影线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流动资金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持续翻绿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绿肥红瘦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主力控盘递减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43380" y="3873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2255" y="3744595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47790" y="374459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6535420" y="5895975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262255" y="589597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6535420" y="33458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1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182880" y="0"/>
            <a:ext cx="11823065" cy="630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优惠福利！！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370" y="630555"/>
            <a:ext cx="6885940" cy="3514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631190"/>
            <a:ext cx="4937125" cy="5797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715" y="4145280"/>
            <a:ext cx="2432050" cy="22802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6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7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8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9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4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5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6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7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8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9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1074</Words>
  <Application>WPS 演示</Application>
  <PresentationFormat>宽屏</PresentationFormat>
  <Paragraphs>146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31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42" baseType="lpstr">
      <vt:lpstr>Arial</vt:lpstr>
      <vt:lpstr>宋体</vt:lpstr>
      <vt:lpstr>Wingdings</vt:lpstr>
      <vt:lpstr>Wingdings</vt:lpstr>
      <vt:lpstr>微软雅黑</vt:lpstr>
      <vt:lpstr>思源黑体 Medium</vt:lpstr>
      <vt:lpstr>黑体</vt:lpstr>
      <vt:lpstr>思源黑体 CN Regular</vt:lpstr>
      <vt:lpstr>思源黑体 CN Light</vt:lpstr>
      <vt:lpstr>思源黑体 CN Bold</vt:lpstr>
      <vt:lpstr>思源黑体 CN Medium</vt:lpstr>
      <vt:lpstr>思源黑体 CN Heavy</vt:lpstr>
      <vt:lpstr>思源黑体 CN Normal</vt:lpstr>
      <vt:lpstr>KSOF28C8607A</vt:lpstr>
      <vt:lpstr>ksdb</vt:lpstr>
      <vt:lpstr>Arial Unicode MS</vt:lpstr>
      <vt:lpstr>Calibri</vt:lpstr>
      <vt:lpstr>KSOFBD28ECAF</vt:lpstr>
      <vt:lpstr>KSOFDDF4E7ED</vt:lpstr>
      <vt:lpstr>思源黑体 CN Bold</vt:lpstr>
      <vt:lpstr>思源黑体 CN Heavy</vt:lpstr>
      <vt:lpstr>思源黑体 CN Light</vt:lpstr>
      <vt:lpstr>思源黑体 CN Medium</vt:lpstr>
      <vt:lpstr>思源黑体 CN Normal</vt:lpstr>
      <vt:lpstr>思源黑体 CN Regular</vt:lpstr>
      <vt:lpstr>思源黑体 Medium</vt:lpstr>
      <vt:lpstr>KSOFD723FC5D</vt:lpstr>
      <vt:lpstr>方正宝黑体 简 Medium</vt:lpstr>
      <vt:lpstr>方正大黑体_GBK</vt:lpstr>
      <vt:lpstr>方正宝黑体 简 Light</vt:lpstr>
      <vt:lpstr>文道潮黑体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曾文龙</cp:lastModifiedBy>
  <cp:revision>275</cp:revision>
  <dcterms:created xsi:type="dcterms:W3CDTF">2019-06-19T02:08:00Z</dcterms:created>
  <dcterms:modified xsi:type="dcterms:W3CDTF">2026-04-09T12:52:42Z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1F47C7CA8E2D49A59D725D019986734A_13</vt:lpwstr>
  </property>
</Properties>
</file>