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3"/>
    <p:sldId id="321" r:id="rId4"/>
    <p:sldId id="322" r:id="rId5"/>
    <p:sldId id="325" r:id="rId6"/>
    <p:sldId id="324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9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7.xml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7.png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8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21.png"/><Relationship Id="rId7" Type="http://schemas.openxmlformats.org/officeDocument/2006/relationships/tags" Target="../tags/tag96.xml"/><Relationship Id="rId6" Type="http://schemas.openxmlformats.org/officeDocument/2006/relationships/image" Target="../media/image20.png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image" Target="../media/image19.png"/><Relationship Id="rId2" Type="http://schemas.openxmlformats.org/officeDocument/2006/relationships/tags" Target="../tags/tag93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image" Target="../media/image22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3.xml"/><Relationship Id="rId4" Type="http://schemas.openxmlformats.org/officeDocument/2006/relationships/image" Target="../media/image14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修复意义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波段交易模式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0" y="2230120"/>
            <a:ext cx="6538595" cy="408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0" y="473075"/>
            <a:ext cx="120935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波段交易：介于短线交易与长线交易之间，以捕捉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“中期趋势段”</a:t>
            </a: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为目标，通过在相对低位买入，在相对高位卖出，从而获取差价收益的一种交易策略。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</a:t>
            </a: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不同市场环境下的波段策略的胜率差异：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上升趋势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低买高卖＞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震荡趋势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箱体上下沿操作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＞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下降趋势</a:t>
            </a:r>
            <a:r>
              <a:rPr lang="en-US" altLang="zh-CN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超跌反弹，需要更加谨慎。</a:t>
            </a:r>
            <a:endParaRPr lang="zh-CN" altLang="en-US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0225" y="2230120"/>
            <a:ext cx="476250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/>
              <a:t>波段交易</a:t>
            </a:r>
            <a:r>
              <a:rPr lang="en-US" altLang="zh-CN" sz="2200" b="1"/>
              <a:t>→</a:t>
            </a:r>
            <a:r>
              <a:rPr lang="zh-CN" altLang="en-US" sz="2200" b="1"/>
              <a:t>胜率优化</a:t>
            </a:r>
            <a:r>
              <a:rPr lang="en-US" altLang="zh-CN" sz="2200" b="1"/>
              <a:t>→</a:t>
            </a:r>
            <a:r>
              <a:rPr lang="zh-CN" altLang="en-US" sz="2200" b="1"/>
              <a:t>三位一体：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大盘：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短线上攻，</a:t>
            </a:r>
            <a:r>
              <a:rPr lang="zh-CN" altLang="en-US" sz="2200" b="1">
                <a:solidFill>
                  <a:schemeClr val="tx1"/>
                </a:solidFill>
              </a:rPr>
              <a:t>中线上攻；</a:t>
            </a:r>
            <a:r>
              <a:rPr lang="zh-CN" altLang="en-US" sz="2200" b="1">
                <a:solidFill>
                  <a:srgbClr val="FF0000"/>
                </a:solidFill>
              </a:rPr>
              <a:t>流动资金</a:t>
            </a:r>
            <a:r>
              <a:rPr lang="zh-CN" altLang="en-US" sz="2200" b="1"/>
              <a:t>。</a:t>
            </a:r>
            <a:endParaRPr lang="zh-CN" altLang="en-US" sz="2200" b="1"/>
          </a:p>
          <a:p>
            <a:endParaRPr lang="zh-CN" altLang="en-US" sz="2200" b="1"/>
          </a:p>
          <a:p>
            <a:r>
              <a:rPr lang="zh-CN" altLang="en-US" sz="2200" b="1"/>
              <a:t>板块：</a:t>
            </a:r>
            <a:endParaRPr lang="zh-CN" altLang="en-US" sz="2200" b="1"/>
          </a:p>
          <a:p>
            <a:r>
              <a:rPr lang="zh-CN" altLang="en-US" sz="2200" b="1">
                <a:solidFill>
                  <a:srgbClr val="FF0000"/>
                </a:solidFill>
              </a:rPr>
              <a:t>主线</a:t>
            </a:r>
            <a:r>
              <a:rPr lang="en-US" altLang="zh-CN" sz="2200" b="1">
                <a:solidFill>
                  <a:srgbClr val="FF0000"/>
                </a:solidFill>
              </a:rPr>
              <a:t>→</a:t>
            </a:r>
            <a:r>
              <a:rPr lang="zh-CN" altLang="en-US" sz="2200" b="1">
                <a:solidFill>
                  <a:srgbClr val="FF0000"/>
                </a:solidFill>
              </a:rPr>
              <a:t>持续性</a:t>
            </a:r>
            <a:r>
              <a:rPr lang="zh-CN" altLang="en-US" sz="2200" b="1">
                <a:solidFill>
                  <a:schemeClr val="tx1"/>
                </a:solidFill>
              </a:rPr>
              <a:t>。</a:t>
            </a:r>
            <a:endParaRPr lang="zh-CN" altLang="en-US" sz="2200" b="1">
              <a:solidFill>
                <a:schemeClr val="tx1"/>
              </a:solidFill>
            </a:endParaRPr>
          </a:p>
          <a:p>
            <a:endParaRPr lang="zh-CN" altLang="en-US" sz="2200" b="1"/>
          </a:p>
          <a:p>
            <a:r>
              <a:rPr lang="zh-CN" altLang="en-US" sz="2200" b="1"/>
              <a:t>个股：</a:t>
            </a:r>
            <a:endParaRPr lang="zh-CN" altLang="en-US" sz="2200" b="1"/>
          </a:p>
          <a:p>
            <a:r>
              <a:rPr lang="zh-CN" altLang="en-US" sz="2200" b="1"/>
              <a:t>资金</a:t>
            </a:r>
            <a:r>
              <a:rPr lang="en-US" altLang="zh-CN" sz="2200" b="1"/>
              <a:t>→</a:t>
            </a:r>
            <a:r>
              <a:rPr lang="zh-CN" altLang="en-US" sz="2200" b="1"/>
              <a:t>流动资金翻红；红肥绿瘦。</a:t>
            </a:r>
            <a:endParaRPr lang="zh-CN" altLang="en-US" sz="2200" b="1"/>
          </a:p>
          <a:p>
            <a:r>
              <a:rPr lang="zh-CN" altLang="en-US" sz="2200" b="1"/>
              <a:t>趋势</a:t>
            </a:r>
            <a:r>
              <a:rPr lang="en-US" altLang="zh-CN" sz="2200" b="1"/>
              <a:t>→</a:t>
            </a:r>
            <a:r>
              <a:rPr lang="zh-CN" altLang="en-US" sz="2200" b="1"/>
              <a:t>智能辅助之上。</a:t>
            </a:r>
            <a:endParaRPr lang="zh-CN" altLang="en-US" sz="2200" b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短线买卖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endParaRPr 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39509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33350" y="546735"/>
            <a:ext cx="6228715" cy="381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2360" y="530225"/>
            <a:ext cx="6165850" cy="383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0" y="4501515"/>
            <a:ext cx="7701915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红色区域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短线强势</a:t>
            </a:r>
            <a:r>
              <a:rPr lang="zh-CN" altLang="en-US"/>
              <a:t>阶段：机会大于风险，可以操作；</a:t>
            </a:r>
            <a:endParaRPr lang="zh-CN" altLang="en-US"/>
          </a:p>
          <a:p>
            <a:r>
              <a:rPr lang="zh-CN" altLang="en-US">
                <a:solidFill>
                  <a:srgbClr val="00B050"/>
                </a:solidFill>
              </a:rPr>
              <a:t>绿色区域</a:t>
            </a:r>
            <a:r>
              <a:rPr lang="en-US" altLang="zh-CN">
                <a:solidFill>
                  <a:srgbClr val="00B050"/>
                </a:solidFill>
              </a:rPr>
              <a:t>=</a:t>
            </a:r>
            <a:r>
              <a:rPr lang="zh-CN" altLang="en-US">
                <a:solidFill>
                  <a:srgbClr val="00B050"/>
                </a:solidFill>
              </a:rPr>
              <a:t>短线弱势</a:t>
            </a:r>
            <a:r>
              <a:rPr lang="zh-CN" altLang="en-US"/>
              <a:t>阶段：风险大于机会，尽量观望。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FF0000"/>
                </a:solidFill>
              </a:rPr>
              <a:t>启动点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 b="1">
                <a:solidFill>
                  <a:srgbClr val="FF0000"/>
                </a:solidFill>
              </a:rPr>
              <a:t>进</a:t>
            </a:r>
            <a:r>
              <a:rPr lang="zh-CN" altLang="en-US"/>
              <a:t>」信号；</a:t>
            </a:r>
            <a:endParaRPr lang="zh-CN" altLang="en-US"/>
          </a:p>
          <a:p>
            <a:r>
              <a:rPr lang="zh-CN" altLang="en-US"/>
              <a:t>短线</a:t>
            </a:r>
            <a:r>
              <a:rPr lang="zh-CN" altLang="en-US">
                <a:solidFill>
                  <a:srgbClr val="00B050"/>
                </a:solidFill>
              </a:rPr>
              <a:t>兑现点</a:t>
            </a:r>
            <a:r>
              <a:rPr lang="en-US" altLang="en-US"/>
              <a:t>→</a:t>
            </a:r>
            <a:r>
              <a:rPr lang="zh-CN" altLang="en-US"/>
              <a:t>波段先锋出「</a:t>
            </a:r>
            <a:r>
              <a:rPr lang="zh-CN" altLang="en-US">
                <a:solidFill>
                  <a:srgbClr val="00B050"/>
                </a:solidFill>
              </a:rPr>
              <a:t>出</a:t>
            </a:r>
            <a:r>
              <a:rPr lang="zh-CN" altLang="en-US"/>
              <a:t>」信号。</a:t>
            </a:r>
            <a:endParaRPr lang="zh-CN" altLang="en-US"/>
          </a:p>
          <a:p>
            <a:r>
              <a:rPr lang="zh-CN" altLang="en-US" b="1"/>
              <a:t>短线操作频率越高，越要遵循交易模式，波段先锋高胜率信号：</a:t>
            </a:r>
            <a:r>
              <a:rPr lang="zh-CN" altLang="en-US" sz="2000" b="1">
                <a:solidFill>
                  <a:srgbClr val="FF0000"/>
                </a:solidFill>
              </a:rPr>
              <a:t>红阶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进！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9715" y="4375785"/>
            <a:ext cx="2432050" cy="2299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-133350" y="6008370"/>
            <a:ext cx="92075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 b="1">
                <a:solidFill>
                  <a:srgbClr val="FF0000"/>
                </a:solidFill>
              </a:rPr>
              <a:t>418</a:t>
            </a:r>
            <a:r>
              <a:rPr lang="zh-CN" altLang="en-US" sz="2200" b="1">
                <a:solidFill>
                  <a:srgbClr val="FF0000"/>
                </a:solidFill>
              </a:rPr>
              <a:t>福利来袭：年度版</a:t>
            </a:r>
            <a:r>
              <a:rPr lang="en-US" altLang="zh-CN" sz="2200" b="1">
                <a:solidFill>
                  <a:srgbClr val="FF0000"/>
                </a:solidFill>
              </a:rPr>
              <a:t>8.8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872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olidFill>
                  <a:schemeClr val="tx1"/>
                </a:solidFill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768</a:t>
            </a:r>
            <a:r>
              <a:rPr lang="zh-CN" altLang="en-US" sz="2200" b="1">
                <a:solidFill>
                  <a:srgbClr val="FF0000"/>
                </a:solidFill>
              </a:rPr>
              <a:t>元，</a:t>
            </a:r>
            <a:r>
              <a:rPr lang="en-US" altLang="zh-CN" sz="2200" b="1">
                <a:solidFill>
                  <a:srgbClr val="FF0000"/>
                </a:solidFill>
              </a:rPr>
              <a:t>2</a:t>
            </a:r>
            <a:r>
              <a:rPr lang="zh-CN" altLang="en-US" sz="2200" b="1">
                <a:solidFill>
                  <a:srgbClr val="FF0000"/>
                </a:solidFill>
              </a:rPr>
              <a:t>年版</a:t>
            </a:r>
            <a:r>
              <a:rPr lang="en-US" altLang="zh-CN" sz="2200" b="1">
                <a:solidFill>
                  <a:srgbClr val="FF0000"/>
                </a:solidFill>
              </a:rPr>
              <a:t>7.5</a:t>
            </a:r>
            <a:r>
              <a:rPr lang="zh-CN" altLang="en-US" sz="2200" b="1">
                <a:solidFill>
                  <a:srgbClr val="FF0000"/>
                </a:solidFill>
              </a:rPr>
              <a:t>折</a:t>
            </a:r>
            <a:r>
              <a:rPr lang="en-US" altLang="zh-CN" sz="2200" b="1">
                <a:solidFill>
                  <a:srgbClr val="FF0000"/>
                </a:solidFill>
              </a:rPr>
              <a:t>1744</a:t>
            </a:r>
            <a:r>
              <a:rPr lang="zh-CN" altLang="en-US" sz="2200" b="1">
                <a:solidFill>
                  <a:srgbClr val="FF0000"/>
                </a:solidFill>
              </a:rPr>
              <a:t>元</a:t>
            </a:r>
            <a:r>
              <a:rPr lang="en-US" altLang="zh-CN" sz="2200" b="1">
                <a:sym typeface="+mn-ea"/>
              </a:rPr>
              <a:t>→</a:t>
            </a:r>
            <a:r>
              <a:rPr lang="en-US" altLang="zh-CN" sz="2200" b="1">
                <a:solidFill>
                  <a:srgbClr val="FF0000"/>
                </a:solidFill>
              </a:rPr>
              <a:t>1308</a:t>
            </a:r>
            <a:r>
              <a:rPr lang="zh-CN" altLang="en-US" sz="2200" b="1">
                <a:solidFill>
                  <a:srgbClr val="FF0000"/>
                </a:solidFill>
              </a:rPr>
              <a:t>元。</a:t>
            </a:r>
            <a:endParaRPr lang="zh-CN" altLang="en-US" sz="2200" b="1">
              <a:solidFill>
                <a:srgbClr val="FF0000"/>
              </a:solidFill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en-US" altLang="zh-CN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741545"/>
            <a:ext cx="10831195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创业板预期走势：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一是类似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月行情，震荡整理后继续向上突破；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二是类似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月末格局，先向下调整再开启新波段上涨。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今日修复行情已排除第二种可能，调整次日反包修复凸显市场强势，后续大概率震荡消化短期获利盘后，择机继续上行。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9060" y="569595"/>
            <a:ext cx="8944610" cy="39554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板块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科技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250" y="1192530"/>
            <a:ext cx="4846320" cy="4352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5621020" y="2191385"/>
            <a:ext cx="5995035" cy="20300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Calibri" panose="020F0502020204030204"/>
                <a:ea typeface="宋体" panose="02010600030101010101" pitchFamily="2" charset="-122"/>
              </a:rPr>
              <a:t>周四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领涨板块为算力，强度中等，本质是补涨标的表现更强，领涨标的在关键压力位略显乏力。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日市场共振反弹以来的核心主线，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CPO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板块地位和影响力居首，代表为易中天。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算力与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CPO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板块内部均呈现高低切换的补涨特征，而非打高度式修复，说明当前市场尚未形成明确持续上行合力。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630555"/>
            <a:ext cx="688594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631190"/>
            <a:ext cx="4937125" cy="5797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715" y="4145280"/>
            <a:ext cx="2432050" cy="22802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WPS 演示</Application>
  <PresentationFormat>宽屏</PresentationFormat>
  <Paragraphs>150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KSOFD723FC5D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278</cp:revision>
  <dcterms:created xsi:type="dcterms:W3CDTF">2019-06-19T02:08:00Z</dcterms:created>
  <dcterms:modified xsi:type="dcterms:W3CDTF">2026-04-16T09:17:30Z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4B7435DC798345F0B0534C7F18F03070_13</vt:lpwstr>
  </property>
</Properties>
</file>