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0" r:id="rId3"/>
    <p:sldId id="321" r:id="rId4"/>
    <p:sldId id="322" r:id="rId5"/>
    <p:sldId id="325" r:id="rId6"/>
    <p:sldId id="324" r:id="rId7"/>
    <p:sldId id="313" r:id="rId8"/>
    <p:sldId id="314" r:id="rId9"/>
    <p:sldId id="315" r:id="rId10"/>
    <p:sldId id="317" r:id="rId11"/>
    <p:sldId id="26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8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60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image" Target="../media/image8.png"/><Relationship Id="rId15" Type="http://schemas.openxmlformats.org/officeDocument/2006/relationships/slideLayout" Target="../slideLayouts/slideLayout6.xml"/><Relationship Id="rId14" Type="http://schemas.openxmlformats.org/officeDocument/2006/relationships/tags" Target="../tags/tag69.xml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0.png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78.xml"/><Relationship Id="rId11" Type="http://schemas.openxmlformats.org/officeDocument/2006/relationships/image" Target="../media/image15.png"/><Relationship Id="rId10" Type="http://schemas.openxmlformats.org/officeDocument/2006/relationships/image" Target="../media/image10.png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87.xml"/><Relationship Id="rId11" Type="http://schemas.openxmlformats.org/officeDocument/2006/relationships/image" Target="../media/image16.png"/><Relationship Id="rId10" Type="http://schemas.openxmlformats.org/officeDocument/2006/relationships/image" Target="../media/image10.png"/><Relationship Id="rId1" Type="http://schemas.openxmlformats.org/officeDocument/2006/relationships/tags" Target="../tags/tag7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9.xml"/><Relationship Id="rId2" Type="http://schemas.openxmlformats.org/officeDocument/2006/relationships/image" Target="../media/image17.png"/><Relationship Id="rId1" Type="http://schemas.openxmlformats.org/officeDocument/2006/relationships/tags" Target="../tags/tag8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91.xml"/><Relationship Id="rId2" Type="http://schemas.openxmlformats.org/officeDocument/2006/relationships/image" Target="../media/image18.png"/><Relationship Id="rId1" Type="http://schemas.openxmlformats.org/officeDocument/2006/relationships/tags" Target="../tags/tag9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image" Target="../media/image21.png"/><Relationship Id="rId7" Type="http://schemas.openxmlformats.org/officeDocument/2006/relationships/tags" Target="../tags/tag96.xml"/><Relationship Id="rId6" Type="http://schemas.openxmlformats.org/officeDocument/2006/relationships/image" Target="../media/image20.png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image" Target="../media/image19.png"/><Relationship Id="rId2" Type="http://schemas.openxmlformats.org/officeDocument/2006/relationships/tags" Target="../tags/tag93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image" Target="../media/image22.png"/><Relationship Id="rId1" Type="http://schemas.openxmlformats.org/officeDocument/2006/relationships/tags" Target="../tags/tag9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103.xml"/><Relationship Id="rId4" Type="http://schemas.openxmlformats.org/officeDocument/2006/relationships/image" Target="../media/image14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波段先锋营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76145" y="3871595"/>
            <a:ext cx="804227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经传多赢投资投顾：曾文龙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修复意义</a:t>
            </a:r>
            <a:endParaRPr lang="zh-CN" altLang="en-US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2176145" y="4511040"/>
            <a:ext cx="8042275" cy="398780"/>
            <a:chOff x="4869" y="6097"/>
            <a:chExt cx="9097" cy="628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经传多赢基金从业人员：曾文龙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A20250619007559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波段交易模式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960" y="1395095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40" y="2230120"/>
            <a:ext cx="6538595" cy="4085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0" y="473075"/>
            <a:ext cx="1209357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波段交易：介于短线交易与长线交易之间，以捕捉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“中期趋势段”</a:t>
            </a: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为目标，通过在相对低位买入，在相对高位卖出，从而获取差价收益的一种交易策略。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低买高卖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不同市场环境下的波段策略的胜率差异：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上升趋势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低买高卖＞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震荡趋势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箱体上下沿操作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＞</a:t>
            </a:r>
            <a:r>
              <a:rPr lang="zh-CN" altLang="en-US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下降趋势</a:t>
            </a:r>
            <a:r>
              <a:rPr lang="en-US" altLang="zh-CN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超跌反弹，需要更加谨慎。</a:t>
            </a:r>
            <a:endParaRPr lang="zh-CN" altLang="en-US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80225" y="2230120"/>
            <a:ext cx="4762500" cy="3815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/>
              <a:t>波段交易</a:t>
            </a:r>
            <a:r>
              <a:rPr lang="en-US" altLang="zh-CN" sz="2200" b="1"/>
              <a:t>→</a:t>
            </a:r>
            <a:r>
              <a:rPr lang="zh-CN" altLang="en-US" sz="2200" b="1"/>
              <a:t>胜率优化</a:t>
            </a:r>
            <a:r>
              <a:rPr lang="en-US" altLang="zh-CN" sz="2200" b="1"/>
              <a:t>→</a:t>
            </a:r>
            <a:r>
              <a:rPr lang="zh-CN" altLang="en-US" sz="2200" b="1"/>
              <a:t>三位一体：</a:t>
            </a:r>
            <a:endParaRPr lang="zh-CN" altLang="en-US" sz="2200" b="1"/>
          </a:p>
          <a:p>
            <a:endParaRPr lang="zh-CN" altLang="en-US" sz="2200" b="1"/>
          </a:p>
          <a:p>
            <a:r>
              <a:rPr lang="zh-CN" altLang="en-US" sz="2200" b="1"/>
              <a:t>大盘：</a:t>
            </a:r>
            <a:endParaRPr lang="zh-CN" altLang="en-US" sz="2200" b="1"/>
          </a:p>
          <a:p>
            <a:r>
              <a:rPr lang="zh-CN" altLang="en-US" sz="2200" b="1">
                <a:solidFill>
                  <a:srgbClr val="FF0000"/>
                </a:solidFill>
              </a:rPr>
              <a:t>短线上攻，</a:t>
            </a:r>
            <a:r>
              <a:rPr lang="zh-CN" altLang="en-US" sz="2200" b="1">
                <a:solidFill>
                  <a:schemeClr val="tx1"/>
                </a:solidFill>
              </a:rPr>
              <a:t>中线上攻；</a:t>
            </a:r>
            <a:r>
              <a:rPr lang="zh-CN" altLang="en-US" sz="2200" b="1">
                <a:solidFill>
                  <a:srgbClr val="FF0000"/>
                </a:solidFill>
              </a:rPr>
              <a:t>流动资金</a:t>
            </a:r>
            <a:r>
              <a:rPr lang="zh-CN" altLang="en-US" sz="2200" b="1"/>
              <a:t>。</a:t>
            </a:r>
            <a:endParaRPr lang="zh-CN" altLang="en-US" sz="2200" b="1"/>
          </a:p>
          <a:p>
            <a:endParaRPr lang="zh-CN" altLang="en-US" sz="2200" b="1"/>
          </a:p>
          <a:p>
            <a:r>
              <a:rPr lang="zh-CN" altLang="en-US" sz="2200" b="1"/>
              <a:t>板块：</a:t>
            </a:r>
            <a:endParaRPr lang="zh-CN" altLang="en-US" sz="2200" b="1"/>
          </a:p>
          <a:p>
            <a:r>
              <a:rPr lang="zh-CN" altLang="en-US" sz="2200" b="1">
                <a:solidFill>
                  <a:srgbClr val="FF0000"/>
                </a:solidFill>
              </a:rPr>
              <a:t>主线</a:t>
            </a:r>
            <a:r>
              <a:rPr lang="en-US" altLang="zh-CN" sz="2200" b="1">
                <a:solidFill>
                  <a:srgbClr val="FF0000"/>
                </a:solidFill>
              </a:rPr>
              <a:t>→</a:t>
            </a:r>
            <a:r>
              <a:rPr lang="zh-CN" altLang="en-US" sz="2200" b="1">
                <a:solidFill>
                  <a:srgbClr val="FF0000"/>
                </a:solidFill>
              </a:rPr>
              <a:t>持续性</a:t>
            </a:r>
            <a:r>
              <a:rPr lang="zh-CN" altLang="en-US" sz="2200" b="1">
                <a:solidFill>
                  <a:schemeClr val="tx1"/>
                </a:solidFill>
              </a:rPr>
              <a:t>。</a:t>
            </a:r>
            <a:endParaRPr lang="zh-CN" altLang="en-US" sz="2200" b="1">
              <a:solidFill>
                <a:schemeClr val="tx1"/>
              </a:solidFill>
            </a:endParaRPr>
          </a:p>
          <a:p>
            <a:endParaRPr lang="zh-CN" altLang="en-US" sz="2200" b="1"/>
          </a:p>
          <a:p>
            <a:r>
              <a:rPr lang="zh-CN" altLang="en-US" sz="2200" b="1"/>
              <a:t>个股：</a:t>
            </a:r>
            <a:endParaRPr lang="zh-CN" altLang="en-US" sz="2200" b="1"/>
          </a:p>
          <a:p>
            <a:r>
              <a:rPr lang="zh-CN" altLang="en-US" sz="2200" b="1"/>
              <a:t>资金</a:t>
            </a:r>
            <a:r>
              <a:rPr lang="en-US" altLang="zh-CN" sz="2200" b="1"/>
              <a:t>→</a:t>
            </a:r>
            <a:r>
              <a:rPr lang="zh-CN" altLang="en-US" sz="2200" b="1"/>
              <a:t>流动资金翻红；红肥绿瘦。</a:t>
            </a:r>
            <a:endParaRPr lang="zh-CN" altLang="en-US" sz="2200" b="1"/>
          </a:p>
          <a:p>
            <a:r>
              <a:rPr lang="zh-CN" altLang="en-US" sz="2200" b="1"/>
              <a:t>趋势</a:t>
            </a:r>
            <a:r>
              <a:rPr lang="en-US" altLang="zh-CN" sz="2200" b="1"/>
              <a:t>→</a:t>
            </a:r>
            <a:r>
              <a:rPr lang="zh-CN" altLang="en-US" sz="2200" b="1"/>
              <a:t>智能辅助之上。</a:t>
            </a:r>
            <a:endParaRPr lang="zh-CN" altLang="en-US" sz="2200" b="1"/>
          </a:p>
        </p:txBody>
      </p:sp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短线买卖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960" y="1395095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33350" y="546735"/>
            <a:ext cx="6228715" cy="3816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2360" y="530225"/>
            <a:ext cx="6165850" cy="3835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文本框 16"/>
          <p:cNvSpPr txBox="1"/>
          <p:nvPr/>
        </p:nvSpPr>
        <p:spPr>
          <a:xfrm>
            <a:off x="0" y="4501515"/>
            <a:ext cx="7701915" cy="1506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红色区域</a:t>
            </a:r>
            <a:r>
              <a:rPr lang="en-US" altLang="zh-CN" b="1">
                <a:solidFill>
                  <a:srgbClr val="FF0000"/>
                </a:solidFill>
              </a:rPr>
              <a:t>=</a:t>
            </a:r>
            <a:r>
              <a:rPr lang="zh-CN" altLang="en-US" b="1">
                <a:solidFill>
                  <a:srgbClr val="FF0000"/>
                </a:solidFill>
              </a:rPr>
              <a:t>短线强势</a:t>
            </a:r>
            <a:r>
              <a:rPr lang="zh-CN" altLang="en-US"/>
              <a:t>阶段：机会大于风险，可以操作；</a:t>
            </a:r>
            <a:endParaRPr lang="zh-CN" altLang="en-US"/>
          </a:p>
          <a:p>
            <a:r>
              <a:rPr lang="zh-CN" altLang="en-US">
                <a:solidFill>
                  <a:srgbClr val="00B050"/>
                </a:solidFill>
              </a:rPr>
              <a:t>绿色区域</a:t>
            </a:r>
            <a:r>
              <a:rPr lang="en-US" altLang="zh-CN">
                <a:solidFill>
                  <a:srgbClr val="00B050"/>
                </a:solidFill>
              </a:rPr>
              <a:t>=</a:t>
            </a:r>
            <a:r>
              <a:rPr lang="zh-CN" altLang="en-US">
                <a:solidFill>
                  <a:srgbClr val="00B050"/>
                </a:solidFill>
              </a:rPr>
              <a:t>短线弱势</a:t>
            </a:r>
            <a:r>
              <a:rPr lang="zh-CN" altLang="en-US"/>
              <a:t>阶段：风险大于机会，尽量观望。</a:t>
            </a:r>
            <a:endParaRPr lang="zh-CN" altLang="en-US"/>
          </a:p>
          <a:p>
            <a:r>
              <a:rPr lang="zh-CN" altLang="en-US"/>
              <a:t>短线</a:t>
            </a:r>
            <a:r>
              <a:rPr lang="zh-CN" altLang="en-US">
                <a:solidFill>
                  <a:srgbClr val="FF0000"/>
                </a:solidFill>
              </a:rPr>
              <a:t>启动点</a:t>
            </a:r>
            <a:r>
              <a:rPr lang="en-US" altLang="en-US"/>
              <a:t>→</a:t>
            </a:r>
            <a:r>
              <a:rPr lang="zh-CN" altLang="en-US"/>
              <a:t>波段先锋出「</a:t>
            </a:r>
            <a:r>
              <a:rPr lang="zh-CN" altLang="en-US" b="1">
                <a:solidFill>
                  <a:srgbClr val="FF0000"/>
                </a:solidFill>
              </a:rPr>
              <a:t>进</a:t>
            </a:r>
            <a:r>
              <a:rPr lang="zh-CN" altLang="en-US"/>
              <a:t>」信号；</a:t>
            </a:r>
            <a:endParaRPr lang="zh-CN" altLang="en-US"/>
          </a:p>
          <a:p>
            <a:r>
              <a:rPr lang="zh-CN" altLang="en-US"/>
              <a:t>短线</a:t>
            </a:r>
            <a:r>
              <a:rPr lang="zh-CN" altLang="en-US">
                <a:solidFill>
                  <a:srgbClr val="00B050"/>
                </a:solidFill>
              </a:rPr>
              <a:t>兑现点</a:t>
            </a:r>
            <a:r>
              <a:rPr lang="en-US" altLang="en-US"/>
              <a:t>→</a:t>
            </a:r>
            <a:r>
              <a:rPr lang="zh-CN" altLang="en-US"/>
              <a:t>波段先锋出「</a:t>
            </a:r>
            <a:r>
              <a:rPr lang="zh-CN" altLang="en-US">
                <a:solidFill>
                  <a:srgbClr val="00B050"/>
                </a:solidFill>
              </a:rPr>
              <a:t>出</a:t>
            </a:r>
            <a:r>
              <a:rPr lang="zh-CN" altLang="en-US"/>
              <a:t>」信号。</a:t>
            </a:r>
            <a:endParaRPr lang="zh-CN" altLang="en-US"/>
          </a:p>
          <a:p>
            <a:r>
              <a:rPr lang="zh-CN" altLang="en-US" b="1"/>
              <a:t>短线操作频率越高，越要遵循交易模式，波段先锋高胜率信号：</a:t>
            </a:r>
            <a:r>
              <a:rPr lang="zh-CN" altLang="en-US" sz="2000" b="1">
                <a:solidFill>
                  <a:srgbClr val="FF0000"/>
                </a:solidFill>
              </a:rPr>
              <a:t>红阶</a:t>
            </a:r>
            <a:r>
              <a:rPr lang="en-US" altLang="zh-CN" sz="2000" b="1">
                <a:solidFill>
                  <a:srgbClr val="FF0000"/>
                </a:solidFill>
              </a:rPr>
              <a:t>+</a:t>
            </a:r>
            <a:r>
              <a:rPr lang="zh-CN" altLang="en-US" sz="2000" b="1">
                <a:solidFill>
                  <a:srgbClr val="FF0000"/>
                </a:solidFill>
              </a:rPr>
              <a:t>进！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49715" y="4375785"/>
            <a:ext cx="2432050" cy="22993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-133350" y="6008370"/>
            <a:ext cx="920750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200" b="1">
                <a:solidFill>
                  <a:srgbClr val="FF0000"/>
                </a:solidFill>
              </a:rPr>
              <a:t>418</a:t>
            </a:r>
            <a:r>
              <a:rPr lang="zh-CN" altLang="en-US" sz="2200" b="1">
                <a:solidFill>
                  <a:srgbClr val="FF0000"/>
                </a:solidFill>
              </a:rPr>
              <a:t>福利来袭：年度版</a:t>
            </a:r>
            <a:r>
              <a:rPr lang="en-US" altLang="zh-CN" sz="2200" b="1">
                <a:solidFill>
                  <a:srgbClr val="FF0000"/>
                </a:solidFill>
              </a:rPr>
              <a:t>8.8</a:t>
            </a:r>
            <a:r>
              <a:rPr lang="zh-CN" altLang="en-US" sz="2200" b="1">
                <a:solidFill>
                  <a:srgbClr val="FF0000"/>
                </a:solidFill>
              </a:rPr>
              <a:t>折</a:t>
            </a:r>
            <a:r>
              <a:rPr lang="en-US" altLang="zh-CN" sz="2200" b="1">
                <a:solidFill>
                  <a:srgbClr val="FF0000"/>
                </a:solidFill>
              </a:rPr>
              <a:t>872</a:t>
            </a:r>
            <a:r>
              <a:rPr lang="zh-CN" altLang="en-US" sz="2200" b="1">
                <a:solidFill>
                  <a:srgbClr val="FF0000"/>
                </a:solidFill>
              </a:rPr>
              <a:t>元</a:t>
            </a:r>
            <a:r>
              <a:rPr lang="en-US" altLang="zh-CN" sz="2200" b="1">
                <a:solidFill>
                  <a:schemeClr val="tx1"/>
                </a:solidFill>
              </a:rPr>
              <a:t>→</a:t>
            </a:r>
            <a:r>
              <a:rPr lang="en-US" altLang="zh-CN" sz="2200" b="1">
                <a:solidFill>
                  <a:srgbClr val="FF0000"/>
                </a:solidFill>
              </a:rPr>
              <a:t>768</a:t>
            </a:r>
            <a:r>
              <a:rPr lang="zh-CN" altLang="en-US" sz="2200" b="1">
                <a:solidFill>
                  <a:srgbClr val="FF0000"/>
                </a:solidFill>
              </a:rPr>
              <a:t>元，</a:t>
            </a:r>
            <a:r>
              <a:rPr lang="en-US" altLang="zh-CN" sz="2200" b="1">
                <a:solidFill>
                  <a:srgbClr val="FF0000"/>
                </a:solidFill>
              </a:rPr>
              <a:t>2</a:t>
            </a:r>
            <a:r>
              <a:rPr lang="zh-CN" altLang="en-US" sz="2200" b="1">
                <a:solidFill>
                  <a:srgbClr val="FF0000"/>
                </a:solidFill>
              </a:rPr>
              <a:t>年版</a:t>
            </a:r>
            <a:r>
              <a:rPr lang="en-US" altLang="zh-CN" sz="2200" b="1">
                <a:solidFill>
                  <a:srgbClr val="FF0000"/>
                </a:solidFill>
              </a:rPr>
              <a:t>7.5</a:t>
            </a:r>
            <a:r>
              <a:rPr lang="zh-CN" altLang="en-US" sz="2200" b="1">
                <a:solidFill>
                  <a:srgbClr val="FF0000"/>
                </a:solidFill>
              </a:rPr>
              <a:t>折</a:t>
            </a:r>
            <a:r>
              <a:rPr lang="en-US" altLang="zh-CN" sz="2200" b="1">
                <a:solidFill>
                  <a:srgbClr val="FF0000"/>
                </a:solidFill>
              </a:rPr>
              <a:t>1744</a:t>
            </a:r>
            <a:r>
              <a:rPr lang="zh-CN" altLang="en-US" sz="2200" b="1">
                <a:solidFill>
                  <a:srgbClr val="FF0000"/>
                </a:solidFill>
              </a:rPr>
              <a:t>元</a:t>
            </a:r>
            <a:r>
              <a:rPr lang="en-US" altLang="zh-CN" sz="2200" b="1">
                <a:sym typeface="+mn-ea"/>
              </a:rPr>
              <a:t>→</a:t>
            </a:r>
            <a:r>
              <a:rPr lang="en-US" altLang="zh-CN" sz="2200" b="1">
                <a:solidFill>
                  <a:srgbClr val="FF0000"/>
                </a:solidFill>
              </a:rPr>
              <a:t>1308</a:t>
            </a:r>
            <a:r>
              <a:rPr lang="zh-CN" altLang="en-US" sz="2200" b="1">
                <a:solidFill>
                  <a:srgbClr val="FF0000"/>
                </a:solidFill>
              </a:rPr>
              <a:t>元。</a:t>
            </a:r>
            <a:endParaRPr lang="zh-CN" altLang="en-US" sz="2200" b="1">
              <a:solidFill>
                <a:srgbClr val="FF0000"/>
              </a:solidFill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en-US" alt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0" y="4741545"/>
            <a:ext cx="10831195" cy="762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创业板预期走势：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一是类似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月行情，震荡整理后继续向上突破；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二是类似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月末格局，先向下调整再开启新波段上涨。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今日修复行情已排除第二种可能，调整次日反包修复凸显市场强势，后续大概率震荡消化短期获利盘后，择机继续上行。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9060" y="569595"/>
            <a:ext cx="8944610" cy="39554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板块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科技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2250" y="1192530"/>
            <a:ext cx="4846320" cy="43529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5621020" y="2191385"/>
            <a:ext cx="5995035" cy="203009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Calibri" panose="020F0502020204030204"/>
                <a:ea typeface="宋体" panose="02010600030101010101" pitchFamily="2" charset="-122"/>
              </a:rPr>
              <a:t>周四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领涨板块为算力，强度中等，本质是补涨标的表现更强，领涨标的在关键压力位略显乏力。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日市场共振反弹以来的核心主线，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CPO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板块地位和影响力居首，代表为易中天。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 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算力与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CPO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板块内部均呈现高低切换的补涨特征，而非打高度式修复，说明当前市场尚未形成明确持续上行合力。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放量中大阴或者长上影线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持续翻绿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绿肥红瘦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主力控盘递减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82880" y="0"/>
            <a:ext cx="11823065" cy="63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优惠福利！！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370" y="630555"/>
            <a:ext cx="6885940" cy="3514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631190"/>
            <a:ext cx="4937125" cy="5797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715" y="4145280"/>
            <a:ext cx="2432050" cy="22802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6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7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8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9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4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5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6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7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1184</Words>
  <Application>WPS 演示</Application>
  <PresentationFormat>宽屏</PresentationFormat>
  <Paragraphs>150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44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Calibri</vt:lpstr>
      <vt:lpstr>思源黑体 CN Normal</vt:lpstr>
      <vt:lpstr>KSOF28C8607A</vt:lpstr>
      <vt:lpstr>ksdb</vt:lpstr>
      <vt:lpstr>Arial Unicode MS</vt:lpstr>
      <vt:lpstr>KSOFBD28ECAF</vt:lpstr>
      <vt:lpstr>KSOFDDF4E7ED</vt:lpstr>
      <vt:lpstr>KSOFD723FC5D</vt:lpstr>
      <vt:lpstr>Calibri</vt:lpstr>
      <vt:lpstr>思源黑体 CN Bold</vt:lpstr>
      <vt:lpstr>思源黑体 CN Heavy</vt:lpstr>
      <vt:lpstr>思源黑体 CN Light</vt:lpstr>
      <vt:lpstr>思源黑体 CN Medium</vt:lpstr>
      <vt:lpstr>思源黑体 CN Normal</vt:lpstr>
      <vt:lpstr>思源黑体 CN Regular</vt:lpstr>
      <vt:lpstr>思源黑体 Medium</vt:lpstr>
      <vt:lpstr>方正宝黑体 简 Medium</vt:lpstr>
      <vt:lpstr>文道潮黑体</vt:lpstr>
      <vt:lpstr>方正宝黑体 简 Light</vt:lpstr>
      <vt:lpstr>清雅黑体</vt:lpstr>
      <vt:lpstr>方正悠黑体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279</cp:revision>
  <dcterms:created xsi:type="dcterms:W3CDTF">2019-06-19T02:08:00Z</dcterms:created>
  <dcterms:modified xsi:type="dcterms:W3CDTF">2026-04-22T09:04:51Z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E9B54370B8714022A0DD6FBCAAB756FF_13</vt:lpwstr>
  </property>
</Properties>
</file>