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6" r:id="rId6"/>
    <p:sldId id="324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87.xml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8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9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2.png"/><Relationship Id="rId7" Type="http://schemas.openxmlformats.org/officeDocument/2006/relationships/tags" Target="../tags/tag96.xml"/><Relationship Id="rId6" Type="http://schemas.openxmlformats.org/officeDocument/2006/relationships/image" Target="../media/image21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20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3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修复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47307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短线上攻，</a:t>
            </a:r>
            <a:r>
              <a:rPr lang="zh-CN" altLang="en-US" sz="2200" b="1">
                <a:solidFill>
                  <a:schemeClr val="tx1"/>
                </a:solidFill>
              </a:rPr>
              <a:t>中线上攻；</a:t>
            </a:r>
            <a:r>
              <a:rPr lang="zh-CN" altLang="en-US" sz="2200" b="1">
                <a:solidFill>
                  <a:srgbClr val="FF0000"/>
                </a:solidFill>
              </a:rPr>
              <a:t>流动资金</a:t>
            </a:r>
            <a:r>
              <a:rPr lang="zh-CN" altLang="en-US" sz="2200" b="1"/>
              <a:t>。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主线</a:t>
            </a:r>
            <a:r>
              <a:rPr lang="en-US" altLang="zh-CN" sz="2200" b="1">
                <a:solidFill>
                  <a:srgbClr val="FF0000"/>
                </a:solidFill>
              </a:rPr>
              <a:t>→</a:t>
            </a:r>
            <a:r>
              <a:rPr lang="zh-CN" altLang="en-US" sz="2200" b="1">
                <a:solidFill>
                  <a:srgbClr val="FF0000"/>
                </a:solidFill>
              </a:rPr>
              <a:t>持续性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/>
              <a:t>流动资金翻红；红肥绿瘦。</a:t>
            </a:r>
            <a:endParaRPr lang="zh-CN" altLang="en-US" sz="2200" b="1"/>
          </a:p>
          <a:p>
            <a:r>
              <a:rPr lang="zh-CN" altLang="en-US" sz="2200" b="1"/>
              <a:t>趋势</a:t>
            </a:r>
            <a:r>
              <a:rPr lang="en-US" altLang="zh-CN" sz="2200" b="1"/>
              <a:t>→</a:t>
            </a:r>
            <a:r>
              <a:rPr lang="zh-CN" altLang="en-US" sz="2200" b="1"/>
              <a:t>智能辅助之上。</a:t>
            </a:r>
            <a:endParaRPr lang="zh-CN" altLang="en-US" sz="2200" b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红色区域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短线强势</a:t>
            </a:r>
            <a:r>
              <a:rPr lang="zh-CN" altLang="en-US"/>
              <a:t>阶段：机会大于风险，可以操作；</a:t>
            </a:r>
            <a:endParaRPr lang="zh-CN" altLang="en-US"/>
          </a:p>
          <a:p>
            <a:r>
              <a:rPr lang="zh-CN" altLang="en-US">
                <a:solidFill>
                  <a:srgbClr val="00B050"/>
                </a:solidFill>
              </a:rPr>
              <a:t>绿色区域</a:t>
            </a:r>
            <a:r>
              <a:rPr lang="en-US" altLang="zh-CN">
                <a:solidFill>
                  <a:srgbClr val="00B050"/>
                </a:solidFill>
              </a:rPr>
              <a:t>=</a:t>
            </a:r>
            <a:r>
              <a:rPr lang="zh-CN" altLang="en-US">
                <a:solidFill>
                  <a:srgbClr val="00B050"/>
                </a:solidFill>
              </a:rPr>
              <a:t>短线弱势</a:t>
            </a:r>
            <a:r>
              <a:rPr lang="zh-CN" altLang="en-US"/>
              <a:t>阶段：风险大于机会，尽量观望。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FF0000"/>
                </a:solidFill>
              </a:rPr>
              <a:t>启动点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 b="1">
                <a:solidFill>
                  <a:srgbClr val="FF0000"/>
                </a:solidFill>
              </a:rPr>
              <a:t>进</a:t>
            </a:r>
            <a:r>
              <a:rPr lang="zh-CN" altLang="en-US"/>
              <a:t>」信号；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00B050"/>
                </a:solidFill>
              </a:rPr>
              <a:t>兑现点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>
                <a:solidFill>
                  <a:srgbClr val="00B050"/>
                </a:solidFill>
              </a:rPr>
              <a:t>出</a:t>
            </a:r>
            <a:r>
              <a:rPr lang="zh-CN" altLang="en-US"/>
              <a:t>」信号。</a:t>
            </a:r>
            <a:endParaRPr lang="zh-CN" altLang="en-US"/>
          </a:p>
          <a:p>
            <a:r>
              <a:rPr lang="zh-CN" altLang="en-US" b="1"/>
              <a:t>短线操作频率越高，越要遵循交易模式，波段先锋高胜率信号：</a:t>
            </a:r>
            <a:r>
              <a:rPr lang="zh-CN" altLang="en-US" sz="2000" b="1">
                <a:solidFill>
                  <a:srgbClr val="FF0000"/>
                </a:solidFill>
              </a:rPr>
              <a:t>红阶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进！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9715" y="4356735"/>
            <a:ext cx="2432050" cy="2299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-133350" y="6008370"/>
            <a:ext cx="92075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418</a:t>
            </a:r>
            <a:r>
              <a:rPr lang="zh-CN" altLang="en-US" sz="2200" b="1">
                <a:solidFill>
                  <a:srgbClr val="FF0000"/>
                </a:solidFill>
              </a:rPr>
              <a:t>福利来袭：年度版</a:t>
            </a:r>
            <a:r>
              <a:rPr lang="en-US" altLang="zh-CN" sz="2200" b="1">
                <a:solidFill>
                  <a:srgbClr val="FF0000"/>
                </a:solidFill>
              </a:rPr>
              <a:t>8.8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872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768</a:t>
            </a:r>
            <a:r>
              <a:rPr lang="zh-CN" altLang="en-US" sz="2200" b="1">
                <a:solidFill>
                  <a:srgbClr val="FF0000"/>
                </a:solidFill>
              </a:rPr>
              <a:t>元，</a:t>
            </a:r>
            <a:r>
              <a:rPr lang="en-US" altLang="zh-CN" sz="2200" b="1">
                <a:solidFill>
                  <a:srgbClr val="FF0000"/>
                </a:solidFill>
              </a:rPr>
              <a:t>2</a:t>
            </a:r>
            <a:r>
              <a:rPr lang="zh-CN" altLang="en-US" sz="2200" b="1">
                <a:solidFill>
                  <a:srgbClr val="FF0000"/>
                </a:solidFill>
              </a:rPr>
              <a:t>年版</a:t>
            </a:r>
            <a:r>
              <a:rPr lang="en-US" altLang="zh-CN" sz="2200" b="1">
                <a:solidFill>
                  <a:srgbClr val="FF0000"/>
                </a:solidFill>
              </a:rPr>
              <a:t>7.5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1744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ym typeface="+mn-ea"/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1308</a:t>
            </a:r>
            <a:r>
              <a:rPr lang="zh-CN" altLang="en-US" sz="2200" b="1">
                <a:solidFill>
                  <a:srgbClr val="FF0000"/>
                </a:solidFill>
              </a:rPr>
              <a:t>元。</a:t>
            </a:r>
            <a:endParaRPr lang="zh-CN" altLang="en-US" sz="2200" b="1">
              <a:solidFill>
                <a:srgbClr val="FF0000"/>
              </a:solidFill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0200" y="4761865"/>
            <a:ext cx="10936605" cy="142875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连续四天调整后，横向样本统计的短线上攻开始扭头向上，大盘迎来新一波情绪启动，需要注意的是，前一轮主升浪调整时间虽已到位，但调整幅度较小，因此本次情绪启动暂定义为小周期情绪上涨行情。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维持2.5万亿，流动资金会持续翻红，大盘就很难跌的很深。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9940" y="603250"/>
            <a:ext cx="8221345" cy="43256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板块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80560" y="4013200"/>
            <a:ext cx="7710805" cy="215582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今日为情绪周期中的情绪转暖日，市场核心聚焦方向，具体如下：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1、低位新强：稀土永磁，其前排标的北方稀土大概率获得反包机会，这也意味着后续稀土板块若出现分歧，需重点关注其承接力度；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2、AI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科技新强：以容量中军胜宏科技、中际旭创的强势拉升为核心，正式确立情绪回暖，同步带动剑桥科技、麦格米特等标的联动；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3、锂电池突破：权重是宁德时代为标杆，板块 则是锂矿相对独立，整体趋势偏强。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6885" y="563245"/>
            <a:ext cx="7904480" cy="31229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2390" y="520065"/>
            <a:ext cx="4358640" cy="4305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1190"/>
            <a:ext cx="4937125" cy="5797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715" y="4145280"/>
            <a:ext cx="2432050" cy="2280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WPS 演示</Application>
  <PresentationFormat>宽屏</PresentationFormat>
  <Paragraphs>149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Arial Unicode MS</vt:lpstr>
      <vt:lpstr>KSOFBD28ECAF</vt:lpstr>
      <vt:lpstr>KSOFDDF4E7ED</vt:lpstr>
      <vt:lpstr>Calibri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清雅黑体</vt:lpstr>
      <vt:lpstr>方正宝黑体 简 Light</vt:lpstr>
      <vt:lpstr>KSOFD723FC5D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283</cp:revision>
  <dcterms:created xsi:type="dcterms:W3CDTF">2019-06-19T02:08:00Z</dcterms:created>
  <dcterms:modified xsi:type="dcterms:W3CDTF">2026-04-29T12:45:25Z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E2DB166298414841A038EFBA30EA671B_13</vt:lpwstr>
  </property>
</Properties>
</file>