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</p:sldMasterIdLst>
  <p:notesMasterIdLst>
    <p:notesMasterId r:id="rId5"/>
  </p:notesMasterIdLst>
  <p:sldIdLst>
    <p:sldId id="370" r:id="rId4"/>
    <p:sldId id="2579" r:id="rId6"/>
    <p:sldId id="2581" r:id="rId7"/>
    <p:sldId id="2584" r:id="rId8"/>
    <p:sldId id="2585" r:id="rId9"/>
    <p:sldId id="2586" r:id="rId10"/>
    <p:sldId id="2580" r:id="rId11"/>
    <p:sldId id="2573" r:id="rId12"/>
    <p:sldId id="2590" r:id="rId13"/>
    <p:sldId id="2594" r:id="rId14"/>
    <p:sldId id="2552" r:id="rId15"/>
    <p:sldId id="2575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32" userDrawn="1">
          <p15:clr>
            <a:srgbClr val="A4A3A4"/>
          </p15:clr>
        </p15:guide>
        <p15:guide id="2" pos="34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32"/>
        <p:guide pos="340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0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手机3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41671"/>
            <a:ext cx="7820008" cy="6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图片占位符 19"/>
          <p:cNvSpPr>
            <a:spLocks noGrp="1"/>
          </p:cNvSpPr>
          <p:nvPr>
            <p:ph type="pic" sz="quarter" idx="15"/>
          </p:nvPr>
        </p:nvSpPr>
        <p:spPr>
          <a:xfrm>
            <a:off x="913575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19"/>
          <p:cNvSpPr>
            <a:spLocks noGrp="1"/>
          </p:cNvSpPr>
          <p:nvPr>
            <p:ph type="pic" sz="quarter" idx="16"/>
          </p:nvPr>
        </p:nvSpPr>
        <p:spPr>
          <a:xfrm>
            <a:off x="4718973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19"/>
          <p:cNvSpPr>
            <a:spLocks noGrp="1"/>
          </p:cNvSpPr>
          <p:nvPr>
            <p:ph type="pic" sz="quarter" idx="17"/>
          </p:nvPr>
        </p:nvSpPr>
        <p:spPr>
          <a:xfrm>
            <a:off x="8524372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2" Type="http://schemas.openxmlformats.org/officeDocument/2006/relationships/image" Target="../media/image33.png"/><Relationship Id="rId1" Type="http://schemas.openxmlformats.org/officeDocument/2006/relationships/tags" Target="../tags/tag10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>
            <p:custDataLst>
              <p:tags r:id="rId3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《好股研选》栏目解读小班课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0205" y="1798320"/>
            <a:ext cx="64731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</a:t>
            </a:r>
            <a:r>
              <a:rPr lang="zh-CN" sz="3200">
                <a:solidFill>
                  <a:schemeClr val="bg1"/>
                </a:solidFill>
              </a:rPr>
              <a:t>第</a:t>
            </a:r>
            <a:r>
              <a:rPr lang="en-US" altLang="zh-CN" sz="3200">
                <a:solidFill>
                  <a:schemeClr val="bg1"/>
                </a:solidFill>
              </a:rPr>
              <a:t>4</a:t>
            </a:r>
            <a:r>
              <a:rPr lang="zh-CN" altLang="en-US" sz="3200">
                <a:solidFill>
                  <a:schemeClr val="bg1"/>
                </a:solidFill>
              </a:rPr>
              <a:t>讲：好股研究要点和选股方法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85640" y="4528820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724910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772535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772535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2025 .12.3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142187" y="-81915"/>
            <a:ext cx="5908896" cy="660400"/>
          </a:xfrm>
        </p:spPr>
        <p:txBody>
          <a:bodyPr/>
          <a:lstStyle/>
          <a:p>
            <a:r>
              <a:rPr lang="en-US" altLang="zh-CN" dirty="0"/>
              <a:t>   </a:t>
            </a:r>
            <a:r>
              <a:rPr dirty="0"/>
              <a:t>短线机会选股方法</a:t>
            </a:r>
            <a:endParaRPr dirty="0"/>
          </a:p>
        </p:txBody>
      </p:sp>
      <p:sp>
        <p:nvSpPr>
          <p:cNvPr id="2" name="文本框 1"/>
          <p:cNvSpPr txBox="1"/>
          <p:nvPr/>
        </p:nvSpPr>
        <p:spPr>
          <a:xfrm>
            <a:off x="848360" y="810260"/>
            <a:ext cx="97142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短线定位做的是风口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强势股的回档低吸，尝试捕捉第二波，用的是资金选股法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（主力追踪、流动资金、爆量回档、涨停复制、紫旗回档）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技术形态选的是长阳不破、厂字型选股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、涨停复制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</a:t>
            </a:r>
            <a:endParaRPr 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rcRect l="3010" t="8118" r="5928" b="10353"/>
          <a:stretch>
            <a:fillRect/>
          </a:stretch>
        </p:blipFill>
        <p:spPr>
          <a:xfrm>
            <a:off x="934720" y="1625600"/>
            <a:ext cx="3131185" cy="132016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rcRect l="1737" t="2802" r="1140" b="4707"/>
          <a:stretch>
            <a:fillRect/>
          </a:stretch>
        </p:blipFill>
        <p:spPr>
          <a:xfrm>
            <a:off x="4836160" y="1492885"/>
            <a:ext cx="6817995" cy="32067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5134" t="4759" r="2276" b="3648"/>
          <a:stretch>
            <a:fillRect/>
          </a:stretch>
        </p:blipFill>
        <p:spPr>
          <a:xfrm>
            <a:off x="934720" y="3143885"/>
            <a:ext cx="6252845" cy="31407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142187" y="-81915"/>
            <a:ext cx="5908896" cy="660400"/>
          </a:xfrm>
        </p:spPr>
        <p:txBody>
          <a:bodyPr/>
          <a:lstStyle/>
          <a:p>
            <a:r>
              <a:rPr lang="en-US" altLang="zh-CN" dirty="0"/>
              <a:t>   </a:t>
            </a:r>
            <a:r>
              <a:rPr dirty="0"/>
              <a:t>短线机会选股方法</a:t>
            </a:r>
            <a:endParaRPr dirty="0"/>
          </a:p>
        </p:txBody>
      </p:sp>
      <p:pic>
        <p:nvPicPr>
          <p:cNvPr id="6" name="图片 5"/>
          <p:cNvPicPr/>
          <p:nvPr/>
        </p:nvPicPr>
        <p:blipFill>
          <a:blip r:embed="rId1"/>
          <a:srcRect l="2247" t="5401" r="8272" b="7089"/>
          <a:stretch>
            <a:fillRect/>
          </a:stretch>
        </p:blipFill>
        <p:spPr>
          <a:xfrm>
            <a:off x="1244600" y="1303020"/>
            <a:ext cx="4177030" cy="175133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2"/>
          <a:srcRect l="3204" t="4076" r="2024" b="3913"/>
          <a:stretch>
            <a:fillRect/>
          </a:stretch>
        </p:blipFill>
        <p:spPr>
          <a:xfrm>
            <a:off x="1027430" y="3571875"/>
            <a:ext cx="4941570" cy="24422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3"/>
          <a:srcRect l="3637" t="4910" r="1728" b="6183"/>
          <a:stretch>
            <a:fillRect/>
          </a:stretch>
        </p:blipFill>
        <p:spPr>
          <a:xfrm>
            <a:off x="6096000" y="1515110"/>
            <a:ext cx="5222875" cy="28962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/>
        </p:nvSpPr>
        <p:spPr>
          <a:xfrm>
            <a:off x="3909060" y="-74295"/>
            <a:ext cx="4854575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总结</a:t>
            </a:r>
            <a:endParaRPr dirty="0"/>
          </a:p>
        </p:txBody>
      </p:sp>
      <p:sp>
        <p:nvSpPr>
          <p:cNvPr id="2" name="文本框 1"/>
          <p:cNvSpPr txBox="1"/>
          <p:nvPr/>
        </p:nvSpPr>
        <p:spPr>
          <a:xfrm>
            <a:off x="1331595" y="1398905"/>
            <a:ext cx="9589135" cy="3839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一、</a:t>
            </a:r>
            <a:r>
              <a:rPr lang="en-US" altLang="zh-CN"/>
              <a:t>“</a:t>
            </a:r>
            <a:r>
              <a:rPr lang="zh-CN" altLang="en-US"/>
              <a:t>好股</a:t>
            </a:r>
            <a:r>
              <a:rPr lang="en-US" altLang="zh-CN"/>
              <a:t>”</a:t>
            </a:r>
            <a:r>
              <a:rPr lang="zh-CN" altLang="en-US"/>
              <a:t>的研究要点</a:t>
            </a:r>
            <a:endParaRPr lang="zh-CN" altLang="en-US"/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/>
              <a:t>1、大市复盘和风格研判，</a:t>
            </a:r>
            <a:r>
              <a:rPr lang="zh-CN" altLang="en-US">
                <a:sym typeface="+mn-ea"/>
              </a:rPr>
              <a:t>选股胜率很多程度受大盘环境影响，另外好股是要匹配市场风格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、通过资金来确定市场风口，并思考该热点的所处情绪周期、炒作逻辑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</a:t>
            </a:r>
            <a:r>
              <a:rPr lang="en-US" altLang="zh-CN"/>
              <a:t>“</a:t>
            </a:r>
            <a:r>
              <a:rPr lang="zh-CN" altLang="en-US"/>
              <a:t>好股研选</a:t>
            </a:r>
            <a:r>
              <a:rPr lang="en-US" altLang="zh-CN"/>
              <a:t>”</a:t>
            </a:r>
            <a:r>
              <a:rPr lang="zh-CN" altLang="en-US"/>
              <a:t>栏目里两类个股的研究分析要点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、不及预期时的要做好风险控制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二、</a:t>
            </a:r>
            <a:r>
              <a:rPr lang="en-US" altLang="zh-CN"/>
              <a:t>“</a:t>
            </a:r>
            <a:r>
              <a:rPr lang="zh-CN" altLang="en-US"/>
              <a:t>好股</a:t>
            </a:r>
            <a:r>
              <a:rPr lang="en-US" altLang="zh-CN"/>
              <a:t>”</a:t>
            </a:r>
            <a:r>
              <a:rPr lang="zh-CN" altLang="en-US"/>
              <a:t>选股方法</a:t>
            </a:r>
            <a:endParaRPr lang="zh-CN" altLang="en-US"/>
          </a:p>
          <a:p>
            <a:endParaRPr lang="zh-CN" altLang="en-US"/>
          </a:p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、中线定位的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隐形冠军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用的是倍量突破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趋势绩优选股法，做的是上升回档和突破买入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/>
          </a:p>
          <a:p>
            <a:pPr algn="l"/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短线定位做的是风口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强势股的回档低吸，尝试捕捉第二波，用的是资金选股法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技术形态选的是长阳不破、厂字型选股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、涨停复制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好股研究要点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975817" y="0"/>
            <a:ext cx="5908896" cy="660400"/>
          </a:xfrm>
        </p:spPr>
        <p:txBody>
          <a:bodyPr/>
          <a:lstStyle/>
          <a:p>
            <a:r>
              <a:rPr lang="en-US" altLang="zh-CN" dirty="0"/>
              <a:t>  1</a:t>
            </a:r>
            <a:r>
              <a:rPr dirty="0"/>
              <a:t>、</a:t>
            </a:r>
            <a:r>
              <a:rPr lang="zh-CN" altLang="en-US" dirty="0"/>
              <a:t>大市复盘</a:t>
            </a:r>
            <a:r>
              <a:rPr lang="en-US" altLang="zh-CN" dirty="0"/>
              <a:t>&amp;</a:t>
            </a:r>
            <a:r>
              <a:rPr lang="zh-CN" altLang="en-US" dirty="0"/>
              <a:t>风格研判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38200" y="1146810"/>
            <a:ext cx="4175125" cy="3322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z="1600" b="1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1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、复盘市场环境（确定仓位、目前策略）</a:t>
            </a:r>
            <a:endParaRPr lang="zh-CN" altLang="en-US" sz="1600" b="1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 b="1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z="1600" b="1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b="1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复盘找规律，确定</a:t>
            </a:r>
            <a:r>
              <a:rPr lang="zh-CN" altLang="en-US" sz="1600" b="1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市场风格（选股是要匹配市场风格）</a:t>
            </a:r>
            <a:endParaRPr lang="zh-CN" altLang="en-US" sz="1600" b="1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 b="1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sz="16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大小盘（看乾坤看盘）</a:t>
            </a:r>
            <a:endParaRPr lang="zh-CN" sz="1600" spc="1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防御</a:t>
            </a:r>
            <a:r>
              <a:rPr lang="zh-CN" altLang="en-US" sz="16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V进攻（看横向样本统计数据）</a:t>
            </a:r>
            <a:endParaRPr lang="zh-CN" altLang="en-US" sz="1600" spc="1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游资小票</a:t>
            </a:r>
            <a:r>
              <a:rPr lang="zh-CN" altLang="en-US" sz="16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OR绩优控盘机构风（看龙虎榜）</a:t>
            </a:r>
            <a:endParaRPr lang="zh-CN" altLang="en-US" sz="1600" spc="1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看资金对高低的青睐，对股票形态的青睐（</a:t>
            </a:r>
            <a:r>
              <a:rPr lang="zh-CN" altLang="en-US" sz="16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复盘涨/跌停板，或涨跌幅8个点以上股票）</a:t>
            </a:r>
            <a:endParaRPr lang="zh-CN" altLang="en-US" sz="1600" spc="1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sz="1600" b="1" spc="1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sz="1600" b="1" spc="1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sz="1600" b="1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 b="1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rcRect l="3858" t="2981" r="1289" b="61493"/>
          <a:stretch>
            <a:fillRect/>
          </a:stretch>
        </p:blipFill>
        <p:spPr>
          <a:xfrm>
            <a:off x="5175885" y="1104900"/>
            <a:ext cx="6867525" cy="245554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rcRect l="2033" t="18094" r="2275" b="7189"/>
          <a:stretch>
            <a:fillRect/>
          </a:stretch>
        </p:blipFill>
        <p:spPr>
          <a:xfrm>
            <a:off x="5175885" y="4004310"/>
            <a:ext cx="6791960" cy="17348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25115" y="62230"/>
            <a:ext cx="724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             2</a:t>
            </a:r>
            <a:r>
              <a:rPr lang="zh-CN" altLang="en-US" sz="3200" b="1">
                <a:solidFill>
                  <a:schemeClr val="bg1"/>
                </a:solidFill>
                <a:latin typeface="+mj-ea"/>
                <a:ea typeface="+mj-ea"/>
              </a:rPr>
              <a:t>、风口热点确定</a:t>
            </a:r>
            <a:endParaRPr lang="zh-CN" altLang="en-US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5020" y="995045"/>
            <a:ext cx="9274810" cy="1896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ym typeface="+mn-ea"/>
              </a:rPr>
              <a:t>1、确定风口：</a:t>
            </a:r>
            <a:r>
              <a:rPr lang="zh-CN" altLang="en-US">
                <a:sym typeface="+mn-ea"/>
              </a:rPr>
              <a:t>资金是否认可，板块资金流入情况，该方向是否跑出的中军龙头、市场龙头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zh-CN" sz="14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14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①复盘龙虎看游资大佬、量化、机构等大资金的进攻方向</a:t>
            </a:r>
            <a:endParaRPr lang="zh-CN" altLang="en-US" sz="1400" spc="1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4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14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②复盘看当天、最近几天的资金流入流出</a:t>
            </a:r>
            <a:endParaRPr lang="zh-CN" altLang="en-US" sz="1400" spc="1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4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14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③复盘看这个方向是否有龙头（中军龙头、高标龙头）、涨停梯队是否健康</a:t>
            </a:r>
            <a:endParaRPr lang="zh-CN" altLang="en-US" sz="1400" spc="1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4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14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</a:t>
            </a:r>
            <a:r>
              <a:rPr lang="zh-CN" altLang="en-US" sz="1400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复盘看当下操作热点所处的情绪周期：启动、发酵、高潮、分化、退潮、回流</a:t>
            </a:r>
            <a:endParaRPr lang="zh-CN" altLang="en-US" sz="1400" spc="1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、思考逻辑：逻辑是否成立，逻辑是否足以催生资金连续炒作，成为中短期风口</a:t>
            </a:r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2"/>
          <a:srcRect l="2116" t="5152" r="2953" b="38262"/>
          <a:stretch>
            <a:fillRect/>
          </a:stretch>
        </p:blipFill>
        <p:spPr>
          <a:xfrm>
            <a:off x="6928485" y="4737735"/>
            <a:ext cx="4425950" cy="14446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/>
          <p:nvPr/>
        </p:nvPicPr>
        <p:blipFill>
          <a:blip r:embed="rId3"/>
          <a:srcRect l="2907" t="14915" r="2899" b="14294"/>
          <a:stretch>
            <a:fillRect/>
          </a:stretch>
        </p:blipFill>
        <p:spPr>
          <a:xfrm>
            <a:off x="838200" y="3942715"/>
            <a:ext cx="8478520" cy="79565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4"/>
          <a:srcRect l="1553" t="17443" r="2542" b="11324"/>
          <a:stretch>
            <a:fillRect/>
          </a:stretch>
        </p:blipFill>
        <p:spPr>
          <a:xfrm>
            <a:off x="838200" y="2921635"/>
            <a:ext cx="8431530" cy="9906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5"/>
          <a:srcRect l="4546" t="17190" r="2264" b="9935"/>
          <a:stretch>
            <a:fillRect/>
          </a:stretch>
        </p:blipFill>
        <p:spPr>
          <a:xfrm>
            <a:off x="1574165" y="5143500"/>
            <a:ext cx="4385310" cy="9163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25115" y="62230"/>
            <a:ext cx="724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             3</a:t>
            </a:r>
            <a:r>
              <a:rPr lang="zh-CN" altLang="en-US" sz="3200" b="1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“</a:t>
            </a:r>
            <a:r>
              <a:rPr lang="zh-CN" altLang="en-US" sz="3200" b="1">
                <a:solidFill>
                  <a:schemeClr val="bg1"/>
                </a:solidFill>
                <a:latin typeface="+mj-ea"/>
                <a:ea typeface="+mj-ea"/>
              </a:rPr>
              <a:t>好股</a:t>
            </a:r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”</a:t>
            </a:r>
            <a:r>
              <a:rPr lang="zh-CN" altLang="en-US" sz="3200" b="1">
                <a:solidFill>
                  <a:schemeClr val="bg1"/>
                </a:solidFill>
                <a:latin typeface="+mj-ea"/>
                <a:ea typeface="+mj-ea"/>
              </a:rPr>
              <a:t>研究要点</a:t>
            </a:r>
            <a:endParaRPr lang="zh-CN" altLang="en-US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6165" y="1144905"/>
            <a:ext cx="9418955" cy="1656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一、隐形冠军（绩优是关键</a:t>
            </a:r>
            <a:r>
              <a:rPr lang="en-US" altLang="zh-CN" b="1"/>
              <a:t>→</a:t>
            </a:r>
            <a:r>
              <a:rPr lang="zh-CN" altLang="en-US" b="1"/>
              <a:t>中线成长股）</a:t>
            </a:r>
            <a:endParaRPr lang="zh-CN" altLang="en-US" b="1"/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前提：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赛道佼佼者、中小盘成长股、中线风口、择时优选蓄势末端突破或突破后回档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核心：业绩支撑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、扭亏为盈（困境反转）：单季净利润连续扭亏、减亏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、同比大增（增速提升）：滚动净利润拾阶而上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单季净利润创阶段新高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二、爆量回档（量是关键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→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短线强势股）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778" t="6833" r="2249" b="6301"/>
          <a:stretch>
            <a:fillRect/>
          </a:stretch>
        </p:blipFill>
        <p:spPr>
          <a:xfrm>
            <a:off x="1066165" y="3150235"/>
            <a:ext cx="9382125" cy="2825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25115" y="62230"/>
            <a:ext cx="724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             4</a:t>
            </a:r>
            <a:r>
              <a:rPr lang="zh-CN" altLang="en-US" sz="3200" b="1">
                <a:solidFill>
                  <a:schemeClr val="bg1"/>
                </a:solidFill>
                <a:latin typeface="+mj-ea"/>
                <a:ea typeface="+mj-ea"/>
              </a:rPr>
              <a:t>、风险控制</a:t>
            </a:r>
            <a:endParaRPr lang="zh-CN" altLang="en-US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5505" y="909955"/>
            <a:ext cx="10877550" cy="781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“</a:t>
            </a:r>
            <a:r>
              <a:rPr lang="zh-CN" altLang="en-US"/>
              <a:t>好股</a:t>
            </a:r>
            <a:r>
              <a:rPr lang="en-US" altLang="zh-CN"/>
              <a:t>”</a:t>
            </a:r>
            <a:r>
              <a:rPr lang="zh-CN" altLang="en-US"/>
              <a:t>选出之后，因为大盘环境不配合、风口轮动过快，或者公司踩雷等原因导致股价走势不及预期，需要按信号止盈止损</a:t>
            </a:r>
            <a:r>
              <a:rPr lang="zh-CN" altLang="en-US">
                <a:sym typeface="+mn-ea"/>
              </a:rPr>
              <a:t>。被套亏钱很无奈但及时减亏很重要。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65505" y="1691005"/>
            <a:ext cx="104882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隐形冠军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做的是突破买入、回踩确认买入、控盘回档买入，跌破对应支撑减仓或出局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爆量回档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做的是长阳不破、厂字型选股、涨停复制等，跌破对应支撑就减仓或出局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80" y="2336165"/>
            <a:ext cx="9683115" cy="37585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>
                <a:sym typeface="+mn-ea"/>
              </a:rPr>
              <a:t>好股</a:t>
            </a:r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/>
        </p:nvSpPr>
        <p:spPr>
          <a:xfrm>
            <a:off x="3909060" y="-74295"/>
            <a:ext cx="4854575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隐形冠军选股方法</a:t>
            </a:r>
            <a:endParaRPr dirty="0"/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1634808" y="1549718"/>
            <a:ext cx="3400425" cy="1114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35380" y="986790"/>
            <a:ext cx="87268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中短线定位的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隐形冠军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用的是倍量突破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趋势绩优选股法。做的是上升回档和突破买入。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4" name="图片 13"/>
          <p:cNvPicPr/>
          <p:nvPr/>
        </p:nvPicPr>
        <p:blipFill>
          <a:blip r:embed="rId2"/>
          <a:srcRect l="2036" t="8118" r="2184" b="8959"/>
          <a:stretch>
            <a:fillRect/>
          </a:stretch>
        </p:blipFill>
        <p:spPr>
          <a:xfrm>
            <a:off x="993775" y="3211195"/>
            <a:ext cx="10692130" cy="25038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3"/>
          <a:srcRect l="3123" t="8511" r="1858" b="8463"/>
          <a:stretch>
            <a:fillRect/>
          </a:stretch>
        </p:blipFill>
        <p:spPr>
          <a:xfrm>
            <a:off x="6192520" y="1483995"/>
            <a:ext cx="3149600" cy="11150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/>
        </p:nvSpPr>
        <p:spPr>
          <a:xfrm>
            <a:off x="3909060" y="-74295"/>
            <a:ext cx="4854575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当天举例</a:t>
            </a:r>
            <a:endParaRPr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2567" t="2727" r="1866" b="3716"/>
          <a:stretch>
            <a:fillRect/>
          </a:stretch>
        </p:blipFill>
        <p:spPr>
          <a:xfrm>
            <a:off x="652145" y="906145"/>
            <a:ext cx="6666865" cy="37249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l="1978" t="4729" r="2321" b="4160"/>
          <a:stretch>
            <a:fillRect/>
          </a:stretch>
        </p:blipFill>
        <p:spPr>
          <a:xfrm>
            <a:off x="4226560" y="3112770"/>
            <a:ext cx="6544945" cy="30460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141855" y="5036820"/>
            <a:ext cx="1348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化工、有色</a:t>
            </a:r>
            <a:endParaRPr lang="zh-CN" altLang="en-US"/>
          </a:p>
        </p:txBody>
      </p:sp>
      <p:pic>
        <p:nvPicPr>
          <p:cNvPr id="13" name="图片 12"/>
          <p:cNvPicPr/>
          <p:nvPr/>
        </p:nvPicPr>
        <p:blipFill>
          <a:blip r:embed="rId3"/>
          <a:srcRect l="17014" t="4995" r="2616" b="4463"/>
          <a:stretch>
            <a:fillRect/>
          </a:stretch>
        </p:blipFill>
        <p:spPr>
          <a:xfrm>
            <a:off x="7745730" y="791210"/>
            <a:ext cx="3827145" cy="21983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,3315855]}"/>
  <p:tag name="commondata" val="eyJoZGlkIjoiMTE5OTlmMmY3Mzc0MTBlODE0YTNlMWY0MTJhZTZiYTY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1228</Words>
  <Application>WPS 演示</Application>
  <PresentationFormat>宽屏</PresentationFormat>
  <Paragraphs>94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思源黑体 CN Normal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2634</cp:revision>
  <dcterms:created xsi:type="dcterms:W3CDTF">2019-06-19T02:08:00Z</dcterms:created>
  <dcterms:modified xsi:type="dcterms:W3CDTF">2025-12-03T11:25:26Z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