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205" r:id="rId6"/>
    <p:sldId id="894" r:id="rId8"/>
    <p:sldId id="1272" r:id="rId9"/>
    <p:sldId id="607" r:id="rId10"/>
    <p:sldId id="1265" r:id="rId11"/>
    <p:sldId id="1260" r:id="rId12"/>
    <p:sldId id="1267" r:id="rId13"/>
    <p:sldId id="1268" r:id="rId14"/>
    <p:sldId id="614" r:id="rId15"/>
    <p:sldId id="1266" r:id="rId16"/>
    <p:sldId id="1244" r:id="rId17"/>
    <p:sldId id="1255" r:id="rId18"/>
    <p:sldId id="1264" r:id="rId19"/>
    <p:sldId id="1270" r:id="rId20"/>
    <p:sldId id="1232" r:id="rId21"/>
    <p:sldId id="1271" r:id="rId22"/>
    <p:sldId id="1269" r:id="rId23"/>
    <p:sldId id="1274" r:id="rId24"/>
    <p:sldId id="1029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2" userDrawn="1">
          <p15:clr>
            <a:srgbClr val="A4A3A4"/>
          </p15:clr>
        </p15:guide>
        <p15:guide id="2" pos="3824" userDrawn="1">
          <p15:clr>
            <a:srgbClr val="A4A3A4"/>
          </p15:clr>
        </p15:guide>
        <p15:guide id="3" pos="494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255442523" name="婵&amp;HO" initials="婵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75"/>
    <a:srgbClr val="B34500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92"/>
        <p:guide pos="3824"/>
        <p:guide pos="494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57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2.png"/><Relationship Id="rId7" Type="http://schemas.openxmlformats.org/officeDocument/2006/relationships/image" Target="../media/image4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1" Type="http://schemas.openxmlformats.org/officeDocument/2006/relationships/image" Target="../media/image5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7" Type="http://schemas.openxmlformats.org/officeDocument/2006/relationships/image" Target="../media/image2.png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22300" y="6431915"/>
            <a:ext cx="10888345" cy="442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 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何灶婵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，投顾执业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编号:A1120622050001 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，基金从业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A20211117003798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基金的过往业绩并不预示其未来表现，基金管理人管理的其他基金的业绩并不构成基金业绩表现的保证。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5.xml"/><Relationship Id="rId3" Type="http://schemas.openxmlformats.org/officeDocument/2006/relationships/image" Target="../media/image10.png"/><Relationship Id="rId2" Type="http://schemas.openxmlformats.org/officeDocument/2006/relationships/tags" Target="../tags/tag34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4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7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8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9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2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3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4.xml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5.xml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38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39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0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2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3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27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3730" y="1771650"/>
            <a:ext cx="8447405" cy="1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真空期</a:t>
            </a:r>
            <a:r>
              <a:rPr lang="en-US" alt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 </a:t>
            </a: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布局</a:t>
            </a:r>
            <a:r>
              <a:rPr lang="en-US" alt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5</a:t>
            </a: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月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何灶婵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:A1120622050001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5708015" cy="1228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资深投顾，金融专业出身，专注研究市场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余年。对大盘研判有独特自我见解。独创翻倍超跌战法、龙头回马枪，方法实用易懂，服务专业用心，深受用户朋友的喜欢。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1" name="图片 10" descr="132_17257738151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530" y="727710"/>
            <a:ext cx="393763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4105" y="5788660"/>
            <a:ext cx="10633075" cy="6172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92475" y="196850"/>
            <a:ext cx="6000750" cy="507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一眼识别主题核心股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/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龙头股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304482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TMT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景气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  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医药消费善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汉仪雅酷黑简" panose="0002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3330" y="5789295"/>
            <a:ext cx="9703435" cy="615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5205" y="1390650"/>
            <a:ext cx="9603105" cy="3529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89940" y="5747385"/>
            <a:ext cx="10529570" cy="617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rgbClr val="FF0000"/>
                </a:solidFill>
              </a:rPr>
              <a:t>1</a:t>
            </a:r>
            <a:r>
              <a:rPr lang="zh-CN" altLang="en-US">
                <a:solidFill>
                  <a:srgbClr val="FF0000"/>
                </a:solidFill>
              </a:rPr>
              <a:t>、打钩龙头股，能快速定位主题龙头个股，判断龙头情绪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2</a:t>
            </a:r>
            <a:r>
              <a:rPr lang="zh-CN" altLang="en-US">
                <a:solidFill>
                  <a:srgbClr val="FF0000"/>
                </a:solidFill>
              </a:rPr>
              <a:t>、打钩核心个股，快速筛选核心龙头，稳扎稳扎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270" y="925830"/>
            <a:ext cx="6353810" cy="48221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080" y="1023620"/>
            <a:ext cx="5480050" cy="41922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4105" y="5788660"/>
            <a:ext cx="10633075" cy="6172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43810" y="196850"/>
            <a:ext cx="6749415" cy="507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通过资金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+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主题筛选多点共振个股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304482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TMT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景气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  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医药消费善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汉仪雅酷黑简" panose="0002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94105" y="5111750"/>
            <a:ext cx="5772150" cy="1293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5205" y="1390650"/>
            <a:ext cx="9603105" cy="3529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714490" y="958215"/>
            <a:ext cx="5564505" cy="5406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rgbClr val="FF0000"/>
                </a:solidFill>
              </a:rPr>
              <a:t>1</a:t>
            </a:r>
            <a:r>
              <a:rPr lang="zh-CN" altLang="en-US">
                <a:solidFill>
                  <a:srgbClr val="FF0000"/>
                </a:solidFill>
              </a:rPr>
              <a:t>、通过</a:t>
            </a:r>
            <a:r>
              <a:rPr lang="en-US" altLang="zh-CN">
                <a:solidFill>
                  <a:srgbClr val="FF0000"/>
                </a:solidFill>
              </a:rPr>
              <a:t>5</a:t>
            </a:r>
            <a:r>
              <a:rPr lang="zh-CN" altLang="en-US">
                <a:solidFill>
                  <a:srgbClr val="FF0000"/>
                </a:solidFill>
              </a:rPr>
              <a:t>日资金流入，锁定今日炒作的主题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2</a:t>
            </a:r>
            <a:r>
              <a:rPr lang="zh-CN" altLang="en-US">
                <a:solidFill>
                  <a:srgbClr val="FF0000"/>
                </a:solidFill>
              </a:rPr>
              <a:t>、在前</a:t>
            </a:r>
            <a:r>
              <a:rPr lang="en-US" altLang="zh-CN">
                <a:solidFill>
                  <a:srgbClr val="FF0000"/>
                </a:solidFill>
              </a:rPr>
              <a:t>5</a:t>
            </a:r>
            <a:r>
              <a:rPr lang="zh-CN" altLang="en-US">
                <a:solidFill>
                  <a:srgbClr val="FF0000"/>
                </a:solidFill>
              </a:rPr>
              <a:t>主题中，根据</a:t>
            </a:r>
            <a:r>
              <a:rPr lang="en-US" altLang="zh-CN">
                <a:solidFill>
                  <a:srgbClr val="FF0000"/>
                </a:solidFill>
              </a:rPr>
              <a:t>5</a:t>
            </a:r>
            <a:r>
              <a:rPr lang="zh-CN" altLang="en-US">
                <a:solidFill>
                  <a:srgbClr val="FF0000"/>
                </a:solidFill>
              </a:rPr>
              <a:t>日资金排序，资金流入前</a:t>
            </a:r>
            <a:r>
              <a:rPr lang="en-US" altLang="zh-CN">
                <a:solidFill>
                  <a:srgbClr val="FF0000"/>
                </a:solidFill>
              </a:rPr>
              <a:t>10</a:t>
            </a:r>
            <a:r>
              <a:rPr lang="zh-CN" altLang="en-US">
                <a:solidFill>
                  <a:srgbClr val="FF0000"/>
                </a:solidFill>
              </a:rPr>
              <a:t>个股，同时有多个主题共振的标的加入自选股</a:t>
            </a:r>
            <a:r>
              <a:rPr lang="en-US" altLang="zh-CN">
                <a:solidFill>
                  <a:srgbClr val="FF0000"/>
                </a:solidFill>
              </a:rPr>
              <a:t>,</a:t>
            </a:r>
            <a:r>
              <a:rPr lang="zh-CN" altLang="en-US">
                <a:solidFill>
                  <a:srgbClr val="FF0000"/>
                </a:solidFill>
              </a:rPr>
              <a:t>如亨通光电、紫光股份、北方华创等。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" y="1027430"/>
            <a:ext cx="6184265" cy="51695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770" y="2487295"/>
            <a:ext cx="4261485" cy="18840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190" y="4371340"/>
            <a:ext cx="4600575" cy="20154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06855" y="2926715"/>
            <a:ext cx="95123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选股策略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4105" y="5788660"/>
            <a:ext cx="10633075" cy="6172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92475" y="196850"/>
            <a:ext cx="6000750" cy="507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主线热点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304482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TMT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景气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  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医药消费善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汉仪雅酷黑简" panose="0002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3330" y="5789295"/>
            <a:ext cx="9703435" cy="615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5205" y="1390650"/>
            <a:ext cx="9603105" cy="3529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89940" y="5359400"/>
            <a:ext cx="10529570" cy="1005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根据涨停棱镜数据来</a:t>
            </a:r>
            <a:r>
              <a:rPr lang="en-US" altLang="zh-CN"/>
              <a:t> </a:t>
            </a:r>
            <a:r>
              <a:rPr lang="zh-CN" altLang="en-US"/>
              <a:t>看，近期反复上榜且单日资金流入靠前</a:t>
            </a:r>
            <a:r>
              <a:rPr lang="zh-CN" altLang="en-US">
                <a:solidFill>
                  <a:srgbClr val="FF0000"/>
                </a:solidFill>
              </a:rPr>
              <a:t>锂电池、云计算、国产芯片、机器人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光通信有所退潮，而国产芯片升温。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                                                        </a:t>
            </a:r>
            <a:r>
              <a:rPr lang="en-US" altLang="zh-CN" sz="2800">
                <a:solidFill>
                  <a:srgbClr val="FF0000"/>
                </a:solidFill>
              </a:rPr>
              <a:t> </a:t>
            </a:r>
            <a:endParaRPr lang="zh-CN" altLang="en-US" sz="2800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3610" y="913130"/>
            <a:ext cx="10302875" cy="40659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92475" y="154940"/>
            <a:ext cx="6000750" cy="549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半导体、芯片加速上涨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304482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TMT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景气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  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医药消费改善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汉仪雅酷黑简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5350" y="1195070"/>
            <a:ext cx="10590530" cy="4086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sz="32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87425" y="5858510"/>
            <a:ext cx="11035030" cy="393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科创</a:t>
            </a:r>
            <a:r>
              <a:rPr lang="en-US" altLang="zh-CN"/>
              <a:t>50+</a:t>
            </a:r>
            <a:r>
              <a:rPr lang="zh-CN" altLang="en-US"/>
              <a:t>国产芯片，今日双线上移</a:t>
            </a:r>
            <a:r>
              <a:rPr lang="en-US" altLang="zh-CN"/>
              <a:t>+</a:t>
            </a:r>
            <a:r>
              <a:rPr lang="zh-CN" altLang="en-US"/>
              <a:t>金叉，且放量，呈现加速上涨信号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6790" y="944880"/>
            <a:ext cx="4641215" cy="48272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460" y="908685"/>
            <a:ext cx="4379595" cy="48634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2285" y="5659755"/>
            <a:ext cx="11345545" cy="7899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sz="2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7920" y="196850"/>
            <a:ext cx="6885305" cy="507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业绩好短线强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-4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月关注业绩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304482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TMT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景气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  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医药消费改善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汉仪雅酷黑简" panose="000206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64895"/>
            <a:ext cx="6773545" cy="4674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85915" y="1064895"/>
            <a:ext cx="4893945" cy="1928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臻镭科技收到行政处罚事先告知书，其子公司虚增营收842.65万元，导致2022年年报存在虚假记载，被实施其他风险警示，证券简称变更为"</a:t>
            </a:r>
            <a:r>
              <a:rPr lang="en-US" altLang="zh-CN"/>
              <a:t>ST</a:t>
            </a:r>
            <a:r>
              <a:rPr lang="zh-CN" altLang="en-US"/>
              <a:t>臻镭"。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910" y="2425065"/>
            <a:ext cx="4806315" cy="32353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7595" y="5851525"/>
            <a:ext cx="10770235" cy="5981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sz="2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7920" y="196850"/>
            <a:ext cx="6885305" cy="507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用户反馈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304482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TMT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景气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  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医药消费改善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汉仪雅酷黑简" panose="0002060004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7720" y="1223645"/>
            <a:ext cx="3420110" cy="47205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5" y="1102995"/>
            <a:ext cx="4404360" cy="53467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5" y="1009015"/>
            <a:ext cx="3640455" cy="51212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22830" y="81915"/>
            <a:ext cx="7575550" cy="803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短线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选择龙头回档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优选已出业绩标的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210" y="995680"/>
            <a:ext cx="5993130" cy="5013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575" y="1881505"/>
            <a:ext cx="5809615" cy="41681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129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热点纵览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选股策略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震荡上行，节前行情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6395" y="5708650"/>
            <a:ext cx="11703050" cy="728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平均股价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点红色区，是短线追涨行情，流动资金持续翻红，持续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万亿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，有量则有行情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主升浪行情，底仓顺势持股，仓位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成过节。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7005" y="823595"/>
            <a:ext cx="8760460" cy="48850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芯片涨价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967105" y="6020435"/>
            <a:ext cx="10793095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97370" y="1020445"/>
            <a:ext cx="4996815" cy="5605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1）芯片产业链：三星、海力士称光刻胶等产品原材料的采购环节已出现中断；近期，氦气、靶材、掩模版等上游材料价格持续走高。</a:t>
            </a:r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2）机器人：国家电网印发《2026年具身智能发展规划》，计划在今年集中采购各类具身智能设备约8500台，总投资约68亿元。</a:t>
            </a:r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3）算力硬件：台耀</a:t>
            </a:r>
            <a:r>
              <a:rPr lang="en-US" altLang="zh-CN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CCL</a:t>
            </a: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产品调涨20%至40%；台光电、联茂宣布将于第二季度起对高阶材料启动新一波调价，锁定</a:t>
            </a:r>
            <a:r>
              <a:rPr lang="en-US" altLang="zh-CN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服务器、交换机等高阶应用。</a:t>
            </a:r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4）业绩超预期：4月底，上市公司大规模披露业绩，部分超预期个股受到市场关注。</a:t>
            </a:r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110" y="920115"/>
            <a:ext cx="6353175" cy="53435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业绩最后冲刺，即将进入真空期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94435" y="5885180"/>
            <a:ext cx="9562465" cy="561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月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30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日前公布所有一季报和年报数据，尽可能选标的选已公布一季报，同时从板块气象图来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看，近期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月上涨概率较大的板块是其他电子，其中有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1/3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板块上涨概率大于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50%</a:t>
            </a:r>
            <a:endParaRPr lang="en-US" altLang="zh-CN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97370" y="1020445"/>
            <a:ext cx="4996815" cy="5605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20" y="961390"/>
            <a:ext cx="6840855" cy="48285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640" y="1859280"/>
            <a:ext cx="5760720" cy="38487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2663190"/>
            <a:ext cx="9072245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热点纵览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4105" y="5788660"/>
            <a:ext cx="10633075" cy="6172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92475" y="196850"/>
            <a:ext cx="6000750" cy="507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热点纵览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功能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3330" y="5789295"/>
            <a:ext cx="9703435" cy="615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760" y="6153785"/>
            <a:ext cx="7267575" cy="251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2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20" y="1342390"/>
            <a:ext cx="7181850" cy="49466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64820" y="933450"/>
            <a:ext cx="7428865" cy="534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>
                <a:sym typeface="+mn-ea"/>
              </a:rPr>
              <a:t>通过热点纵览功能，可以清晰地把握当前市场的炒作主题脉络，观察市场主流热点的动态变化</a:t>
            </a:r>
            <a:endParaRPr lang="zh-CN" altLang="en-US" sz="1200"/>
          </a:p>
          <a:p>
            <a:endParaRPr lang="zh-CN" altLang="en-US" sz="1200"/>
          </a:p>
        </p:txBody>
      </p:sp>
      <p:sp>
        <p:nvSpPr>
          <p:cNvPr id="10" name="文本框 9"/>
          <p:cNvSpPr txBox="1"/>
          <p:nvPr/>
        </p:nvSpPr>
        <p:spPr>
          <a:xfrm>
            <a:off x="8046720" y="1173480"/>
            <a:ext cx="3587115" cy="5584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/>
              <a:t>象限图：在横轴和纵轴构成的象限图上，直观展示市场热点的全景。气泡的位置、大小和颜色分别代表不同的含义：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气泡位置：反映热点在市场中的相对位置和发展趋势。</a:t>
            </a:r>
            <a:endParaRPr lang="zh-CN" altLang="en-US" sz="1400"/>
          </a:p>
          <a:p>
            <a:endParaRPr lang="en-US" altLang="zh-CN" sz="1400"/>
          </a:p>
          <a:p>
            <a:r>
              <a:rPr lang="zh-CN" altLang="en-US" sz="1400"/>
              <a:t>气泡大小：表示炒作主题的强度和影响力。</a:t>
            </a:r>
            <a:endParaRPr lang="zh-CN" altLang="en-US" sz="1400"/>
          </a:p>
          <a:p>
            <a:endParaRPr lang="en-US" altLang="zh-CN" sz="1400"/>
          </a:p>
          <a:p>
            <a:r>
              <a:rPr lang="zh-CN" altLang="en-US" sz="1400"/>
              <a:t>气泡颜色：标识气泡涨幅状态。</a:t>
            </a:r>
            <a:endParaRPr lang="zh-CN" altLang="en-US" sz="1400"/>
          </a:p>
          <a:p>
            <a:endParaRPr lang="en-US" altLang="zh-CN" sz="1400"/>
          </a:p>
          <a:p>
            <a:r>
              <a:rPr lang="zh-CN" altLang="en-US" sz="1400"/>
              <a:t>主题强弱：可以通过排行榜的不同维度切换排序，帮助投资者快速了解哪些主题是当前市场的主流热点。</a:t>
            </a:r>
            <a:endParaRPr lang="zh-CN" altLang="en-US" sz="1400"/>
          </a:p>
          <a:p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主题成分股：清晰展示构成某一热点主题的相关个股，为投资者提供具体的参考标的。</a:t>
            </a:r>
            <a:endParaRPr lang="zh-CN" altLang="en-US" sz="1400"/>
          </a:p>
          <a:p>
            <a:r>
              <a:rPr lang="zh-CN" altLang="en-US" sz="1400"/>
              <a:t>通过热点纵览，投资者可以直观地了解当下市场的炒作热点，判断主力资金的动向，并据此决定自己应关注和介入哪些板块，从而更好地把握市场机会。</a:t>
            </a:r>
            <a:endParaRPr lang="zh-CN" altLang="en-US" sz="1400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4105" y="5788660"/>
            <a:ext cx="10633075" cy="6172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92475" y="196850"/>
            <a:ext cx="6000750" cy="507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气泡介绍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304482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TMT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景气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  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医药消费善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汉仪雅酷黑简" panose="0002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3330" y="5789295"/>
            <a:ext cx="9703435" cy="615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16800" y="1236980"/>
            <a:ext cx="4170045" cy="3956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/>
              <a:t>热点全景通过两个维度判断主题阶段，纵轴为主题涨跌幅，横轴为主力占比，分为四个象限。</a:t>
            </a:r>
            <a:endParaRPr lang="zh-CN" altLang="en-US" sz="1600"/>
          </a:p>
          <a:p>
            <a:endParaRPr lang="en-US" altLang="zh-CN" sz="1600"/>
          </a:p>
          <a:p>
            <a:r>
              <a:rPr lang="zh-CN" altLang="en-US" sz="1600"/>
              <a:t>第一象限：主力净买占比为正，涨幅为正，说明该主题处于主力拉升阶段；</a:t>
            </a:r>
            <a:endParaRPr lang="zh-CN" altLang="en-US" sz="1600"/>
          </a:p>
          <a:p>
            <a:endParaRPr lang="en-US" altLang="zh-CN" sz="1600"/>
          </a:p>
          <a:p>
            <a:r>
              <a:rPr lang="zh-CN" altLang="en-US" sz="1600"/>
              <a:t>第二象限：主力净买占比为负，涨幅为正，说明该主题处于主力出货阶段；</a:t>
            </a:r>
            <a:endParaRPr lang="zh-CN" altLang="en-US" sz="1600"/>
          </a:p>
          <a:p>
            <a:endParaRPr lang="en-US" altLang="zh-CN" sz="1600"/>
          </a:p>
          <a:p>
            <a:r>
              <a:rPr lang="zh-CN" altLang="en-US" sz="1600"/>
              <a:t>第三象限：主力净买占比为负，涨幅为负，说明该主题处于主力出局阶段；</a:t>
            </a:r>
            <a:endParaRPr lang="zh-CN" altLang="en-US" sz="1600"/>
          </a:p>
          <a:p>
            <a:endParaRPr lang="en-US" altLang="zh-CN" sz="1600"/>
          </a:p>
          <a:p>
            <a:r>
              <a:rPr lang="zh-CN" altLang="en-US" sz="1600"/>
              <a:t>第四象限：主力净买占比为正，涨幅为负，说明该主题处于主力吸筹阶段。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 b="1">
                <a:solidFill>
                  <a:srgbClr val="FF0000"/>
                </a:solidFill>
              </a:rPr>
              <a:t>气泡越大，说明主题炒作次数越多，主题炒作持续性越强。</a:t>
            </a:r>
            <a:endParaRPr lang="zh-CN" altLang="en-US" sz="1600" b="1">
              <a:solidFill>
                <a:srgbClr val="FF0000"/>
              </a:solidFill>
            </a:endParaRPr>
          </a:p>
          <a:p>
            <a:endParaRPr lang="en-US" altLang="zh-CN" sz="1600" b="1">
              <a:solidFill>
                <a:srgbClr val="FF0000"/>
              </a:solidFill>
            </a:endParaRPr>
          </a:p>
          <a:p>
            <a:r>
              <a:rPr lang="zh-CN" altLang="en-US" sz="1600" b="1">
                <a:solidFill>
                  <a:srgbClr val="FF0000"/>
                </a:solidFill>
              </a:rPr>
              <a:t>气泡颜色为红，说明该气泡涨幅为正；气泡颜色为绿，说明该气泡涨幅为负。</a:t>
            </a:r>
            <a:endParaRPr lang="zh-CN" altLang="en-US" sz="1600" b="1">
              <a:solidFill>
                <a:srgbClr val="FF0000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7" name="文本框 6"/>
          <p:cNvSpPr txBox="1"/>
          <p:nvPr/>
        </p:nvSpPr>
        <p:spPr>
          <a:xfrm>
            <a:off x="463550" y="5706745"/>
            <a:ext cx="10855960" cy="657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550" y="1258570"/>
            <a:ext cx="6229350" cy="44481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4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COMMONDATA" val="eyJoZGlkIjoiNjJjNmZlMjNkOTJmNDA2NmIwMGRiZmY5MDY5NzA4NDgifQ=="/>
  <p:tag name="KSO_WPP_MARK_KEY" val="257877f6-fe8c-4c47-ab4c-274c99a6a791"/>
  <p:tag name="commondata" val="eyJoZGlkIjoiY2NjMjc2YTM3OTU3MDczMTg5NGExODc2MDBmZmJkNzM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1682</Words>
  <Application>WPS 演示</Application>
  <PresentationFormat>宽屏</PresentationFormat>
  <Paragraphs>145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Wingdings</vt:lpstr>
      <vt:lpstr>思源黑体 CN Normal</vt:lpstr>
      <vt:lpstr>黑体</vt:lpstr>
      <vt:lpstr>思源黑体 CN Light</vt:lpstr>
      <vt:lpstr>思源黑体 CN Bold</vt:lpstr>
      <vt:lpstr>思源黑体 CN Medium</vt:lpstr>
      <vt:lpstr>Noto Sans S Chinese Medium</vt:lpstr>
      <vt:lpstr>DIN Black</vt:lpstr>
      <vt:lpstr>楷体</vt:lpstr>
      <vt:lpstr>方正宝黑体 简 Medium</vt:lpstr>
      <vt:lpstr>汉仪雅酷黑简</vt:lpstr>
      <vt:lpstr>Arial Unicode MS</vt:lpstr>
      <vt:lpstr>Calibri</vt:lpstr>
      <vt:lpstr>ksdb</vt:lpstr>
      <vt:lpstr>Noto Sans S Chinese Medium</vt:lpstr>
      <vt:lpstr>思源黑体 CN Light</vt:lpstr>
      <vt:lpstr>思源黑体 CN Medium</vt:lpstr>
      <vt:lpstr>思源黑体 CN Normal</vt:lpstr>
      <vt:lpstr>方正宝黑体 简 Medium</vt:lpstr>
      <vt:lpstr>汉仪雅酷黑简</vt:lpstr>
      <vt:lpstr>清雅黑体</vt:lpstr>
      <vt:lpstr>方正宝黑体 简 Light</vt:lpstr>
      <vt:lpstr>Saturday Sans Regular</vt:lpstr>
      <vt:lpstr>DIN Pro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1007</cp:revision>
  <dcterms:created xsi:type="dcterms:W3CDTF">2019-06-19T02:08:00Z</dcterms:created>
  <dcterms:modified xsi:type="dcterms:W3CDTF">2026-04-27T11:28:10Z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98B0645011BC43B0BFB9BFC8374894E3</vt:lpwstr>
  </property>
</Properties>
</file>