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435" r:id="rId3"/>
    <p:sldId id="573" r:id="rId4"/>
    <p:sldId id="567" r:id="rId5"/>
    <p:sldId id="562" r:id="rId6"/>
    <p:sldId id="577" r:id="rId7"/>
    <p:sldId id="272" r:id="rId8"/>
    <p:sldId id="583" r:id="rId9"/>
    <p:sldId id="582" r:id="rId10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79" userDrawn="1">
          <p15:clr>
            <a:srgbClr val="A4A3A4"/>
          </p15:clr>
        </p15:guide>
        <p15:guide id="3" pos="48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5ED1"/>
    <a:srgbClr val="B34500"/>
    <a:srgbClr val="FFBF75"/>
    <a:srgbClr val="FFD483"/>
    <a:srgbClr val="FFEFCE"/>
    <a:srgbClr val="FFD585"/>
    <a:srgbClr val="FFEFCF"/>
    <a:srgbClr val="FFEFCD"/>
    <a:srgbClr val="FFD983"/>
    <a:srgbClr val="EF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160"/>
        <p:guide pos="3879"/>
        <p:guide pos="485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38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image" Target="../media/image5.png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7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10.jpe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PPT封面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4650" y="289560"/>
            <a:ext cx="1797685" cy="405765"/>
          </a:xfrm>
          <a:prstGeom prst="rect">
            <a:avLst/>
          </a:prstGeom>
        </p:spPr>
      </p:pic>
      <p:pic>
        <p:nvPicPr>
          <p:cNvPr id="5" name="图片 4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71470" y="4571365"/>
            <a:ext cx="6231255" cy="46164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723515" y="4541520"/>
            <a:ext cx="679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28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每周日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周四晚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20:15</a:t>
            </a:r>
            <a:endParaRPr lang="en-US" altLang="zh-CN" sz="2800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2865" y="791210"/>
            <a:ext cx="12317095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0" y="6386195"/>
            <a:ext cx="12254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经传多赢投顾总监：孙硌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丨投顾执业编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号：A1120613090005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基金从业编号：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A20250725006485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风险提示：观点基于软件数据和理论模型分析，仅供参考，不构成买卖建议，市场有风险，投资需谨慎。基金的过往业绩并不预示其未来表现，基金管理人管理的其他基金的业绩并不构成基金业绩表现的保证。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11430"/>
            <a:ext cx="12192000" cy="51568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9088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//192.168.10.86/素材/营销策划/7.课程/猎手-龙头狙击营/2024年/6月/1920x1080 -总.png1920x1080 -总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3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32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4.xml"/><Relationship Id="rId1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5.xml"/><Relationship Id="rId1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36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" y="0"/>
            <a:ext cx="1216596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2402205" y="51435"/>
            <a:ext cx="73875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利好增多</a:t>
            </a:r>
            <a:r>
              <a:rPr lang="en-US" altLang="zh-CN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 </a:t>
            </a:r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该乐观</a:t>
            </a:r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吗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95" y="1589405"/>
            <a:ext cx="5514975" cy="5435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95" y="2247900"/>
            <a:ext cx="5514340" cy="47117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71195" y="932180"/>
            <a:ext cx="43719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中东停战的预期概率增加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995" y="1589405"/>
            <a:ext cx="5266690" cy="33953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6757035" y="932180"/>
            <a:ext cx="43719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国内宏观经济</a:t>
            </a:r>
            <a:r>
              <a:rPr lang="zh-CN" altLang="en-US" sz="2000" b="1">
                <a:solidFill>
                  <a:srgbClr val="FF0000"/>
                </a:solidFill>
              </a:rPr>
              <a:t>企稳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" y="2805430"/>
            <a:ext cx="6096000" cy="21799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7395845" y="2456180"/>
            <a:ext cx="30575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0000"/>
                </a:solidFill>
              </a:rPr>
              <a:t>制造业</a:t>
            </a:r>
            <a:r>
              <a:rPr lang="en-US" altLang="zh-CN">
                <a:solidFill>
                  <a:srgbClr val="FF0000"/>
                </a:solidFill>
              </a:rPr>
              <a:t>PMI</a:t>
            </a:r>
            <a:r>
              <a:rPr lang="zh-CN" altLang="en-US">
                <a:solidFill>
                  <a:srgbClr val="FF0000"/>
                </a:solidFill>
              </a:rPr>
              <a:t>创近一年新高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276600" y="5599430"/>
            <a:ext cx="5638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A</a:t>
            </a:r>
            <a:r>
              <a:rPr lang="zh-CN" altLang="en-US" b="1">
                <a:solidFill>
                  <a:srgbClr val="FF0000"/>
                </a:solidFill>
              </a:rPr>
              <a:t>股的</a:t>
            </a:r>
            <a:r>
              <a:rPr lang="en-US" altLang="zh-CN" b="1">
                <a:solidFill>
                  <a:srgbClr val="FF0000"/>
                </a:solidFill>
              </a:rPr>
              <a:t>“</a:t>
            </a:r>
            <a:r>
              <a:rPr lang="zh-CN" altLang="en-US" b="1">
                <a:solidFill>
                  <a:srgbClr val="FF0000"/>
                </a:solidFill>
              </a:rPr>
              <a:t>独立</a:t>
            </a:r>
            <a:r>
              <a:rPr lang="en-US" altLang="zh-CN" b="1">
                <a:solidFill>
                  <a:srgbClr val="FF0000"/>
                </a:solidFill>
              </a:rPr>
              <a:t>”</a:t>
            </a:r>
            <a:r>
              <a:rPr lang="zh-CN" altLang="en-US" b="1">
                <a:solidFill>
                  <a:srgbClr val="FF0000"/>
                </a:solidFill>
              </a:rPr>
              <a:t>行情得到应证</a:t>
            </a:r>
            <a:r>
              <a:rPr lang="en-US" altLang="zh-CN" b="1">
                <a:solidFill>
                  <a:srgbClr val="FF0000"/>
                </a:solidFill>
              </a:rPr>
              <a:t>        </a:t>
            </a:r>
            <a:r>
              <a:rPr lang="zh-CN" altLang="en-US" b="1">
                <a:solidFill>
                  <a:srgbClr val="FF0000"/>
                </a:solidFill>
              </a:rPr>
              <a:t>应该少一些</a:t>
            </a:r>
            <a:r>
              <a:rPr lang="en-US" altLang="zh-CN" b="1">
                <a:solidFill>
                  <a:srgbClr val="FF0000"/>
                </a:solidFill>
              </a:rPr>
              <a:t>“</a:t>
            </a:r>
            <a:r>
              <a:rPr lang="zh-CN" altLang="en-US" b="1">
                <a:solidFill>
                  <a:srgbClr val="FF0000"/>
                </a:solidFill>
              </a:rPr>
              <a:t>不配得感</a:t>
            </a:r>
            <a:r>
              <a:rPr lang="en-US" altLang="zh-CN" b="1">
                <a:solidFill>
                  <a:srgbClr val="FF0000"/>
                </a:solidFill>
              </a:rPr>
              <a:t>”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75255" y="136525"/>
            <a:ext cx="6841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4</a:t>
            </a:r>
            <a:r>
              <a:rPr lang="zh-CN" altLang="en-US" sz="28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月在财报披露的特殊</a:t>
            </a:r>
            <a:r>
              <a:rPr lang="zh-CN" altLang="en-US" sz="28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之处</a:t>
            </a:r>
            <a:endParaRPr lang="zh-CN" altLang="en-US" sz="28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7225" y="820420"/>
            <a:ext cx="7644130" cy="35661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2042795" y="5351780"/>
            <a:ext cx="7781925" cy="11703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/>
              <a:t>有人还在看</a:t>
            </a:r>
            <a:r>
              <a:rPr lang="en-US" altLang="zh-CN"/>
              <a:t>2025</a:t>
            </a:r>
            <a:r>
              <a:rPr lang="zh-CN" altLang="en-US"/>
              <a:t>年</a:t>
            </a:r>
            <a:r>
              <a:rPr lang="en-US" altLang="zh-CN"/>
              <a:t>Q3</a:t>
            </a:r>
            <a:r>
              <a:rPr lang="zh-CN" altLang="en-US"/>
              <a:t>的财报，有人已经在看</a:t>
            </a:r>
            <a:r>
              <a:rPr lang="en-US" altLang="zh-CN"/>
              <a:t>2026</a:t>
            </a:r>
            <a:r>
              <a:rPr lang="zh-CN" altLang="en-US"/>
              <a:t>年</a:t>
            </a:r>
            <a:r>
              <a:rPr lang="en-US" altLang="zh-CN"/>
              <a:t>Q2</a:t>
            </a:r>
            <a:r>
              <a:rPr lang="zh-CN" altLang="en-US"/>
              <a:t>的</a:t>
            </a:r>
            <a:r>
              <a:rPr lang="zh-CN" altLang="en-US"/>
              <a:t>财报</a:t>
            </a:r>
            <a:endParaRPr lang="zh-CN" altLang="en-US"/>
          </a:p>
          <a:p>
            <a:pPr algn="ctr">
              <a:lnSpc>
                <a:spcPct val="130000"/>
              </a:lnSpc>
            </a:pPr>
            <a:r>
              <a:rPr lang="zh-CN" altLang="en-US"/>
              <a:t>时间差就是信息</a:t>
            </a:r>
            <a:r>
              <a:rPr lang="zh-CN" altLang="en-US"/>
              <a:t>差</a:t>
            </a:r>
            <a:endParaRPr lang="zh-CN" altLang="en-US"/>
          </a:p>
          <a:p>
            <a:pPr algn="ctr">
              <a:lnSpc>
                <a:spcPct val="130000"/>
              </a:lnSpc>
            </a:pPr>
            <a:r>
              <a:rPr lang="zh-CN" altLang="en-US" b="1">
                <a:solidFill>
                  <a:srgbClr val="FF0000"/>
                </a:solidFill>
              </a:rPr>
              <a:t>如何理解对</a:t>
            </a:r>
            <a:r>
              <a:rPr lang="en-US" altLang="zh-CN" b="1">
                <a:solidFill>
                  <a:srgbClr val="FF0000"/>
                </a:solidFill>
              </a:rPr>
              <a:t>“</a:t>
            </a:r>
            <a:r>
              <a:rPr lang="zh-CN" altLang="en-US" b="1">
                <a:solidFill>
                  <a:srgbClr val="FF0000"/>
                </a:solidFill>
              </a:rPr>
              <a:t>预期</a:t>
            </a:r>
            <a:r>
              <a:rPr lang="en-US" altLang="zh-CN" b="1">
                <a:solidFill>
                  <a:srgbClr val="FF0000"/>
                </a:solidFill>
              </a:rPr>
              <a:t>”</a:t>
            </a:r>
            <a:r>
              <a:rPr lang="zh-CN" altLang="en-US" b="1">
                <a:solidFill>
                  <a:srgbClr val="FF0000"/>
                </a:solidFill>
              </a:rPr>
              <a:t>的确认过程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2220595"/>
            <a:ext cx="6917690" cy="32359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" y="725170"/>
            <a:ext cx="4457065" cy="21062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40205" y="136525"/>
            <a:ext cx="8911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炒业绩好的</a:t>
            </a:r>
            <a:r>
              <a:rPr lang="en-US" altLang="zh-CN" sz="2800" b="1">
                <a:solidFill>
                  <a:schemeClr val="bg1"/>
                </a:solidFill>
              </a:rPr>
              <a:t>  </a:t>
            </a:r>
            <a:r>
              <a:rPr lang="zh-CN" altLang="en-US" sz="2800" b="1">
                <a:solidFill>
                  <a:schemeClr val="bg1"/>
                </a:solidFill>
              </a:rPr>
              <a:t>还是炒业绩向</a:t>
            </a:r>
            <a:r>
              <a:rPr lang="zh-CN" altLang="en-US" sz="2800" b="1">
                <a:solidFill>
                  <a:schemeClr val="bg1"/>
                </a:solidFill>
              </a:rPr>
              <a:t>好的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28415" y="817880"/>
            <a:ext cx="4534535" cy="11703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30000"/>
              </a:lnSpc>
              <a:buFont typeface="Wingdings" panose="05000000000000000000" charset="0"/>
              <a:buChar char="p"/>
            </a:pPr>
            <a:r>
              <a:rPr lang="zh-CN" altLang="en-US" b="1">
                <a:solidFill>
                  <a:srgbClr val="FF0000"/>
                </a:solidFill>
              </a:rPr>
              <a:t>从业绩好的当中</a:t>
            </a:r>
            <a:r>
              <a:rPr lang="en-US" altLang="zh-CN" b="1">
                <a:solidFill>
                  <a:srgbClr val="FF0000"/>
                </a:solidFill>
              </a:rPr>
              <a:t>  </a:t>
            </a:r>
            <a:r>
              <a:rPr lang="zh-CN" altLang="en-US" b="1">
                <a:solidFill>
                  <a:srgbClr val="FF0000"/>
                </a:solidFill>
              </a:rPr>
              <a:t>找业绩比之前更好的</a:t>
            </a:r>
            <a:endParaRPr lang="zh-CN" altLang="en-US" b="1">
              <a:solidFill>
                <a:srgbClr val="FF0000"/>
              </a:solidFill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p"/>
            </a:pPr>
            <a:r>
              <a:rPr lang="zh-CN" altLang="en-US" b="1">
                <a:solidFill>
                  <a:srgbClr val="FF0000"/>
                </a:solidFill>
              </a:rPr>
              <a:t>从正在涨的当中</a:t>
            </a:r>
            <a:r>
              <a:rPr lang="en-US" altLang="zh-CN" b="1">
                <a:solidFill>
                  <a:srgbClr val="FF0000"/>
                </a:solidFill>
              </a:rPr>
              <a:t>  </a:t>
            </a:r>
            <a:r>
              <a:rPr lang="zh-CN" altLang="en-US" b="1">
                <a:solidFill>
                  <a:srgbClr val="FF0000"/>
                </a:solidFill>
              </a:rPr>
              <a:t>找相对涨幅比较小的</a:t>
            </a:r>
            <a:endParaRPr lang="zh-CN" altLang="en-US" b="1">
              <a:solidFill>
                <a:srgbClr val="FF0000"/>
              </a:solidFill>
            </a:endParaRPr>
          </a:p>
          <a:p>
            <a:pPr marL="285750" indent="-285750">
              <a:lnSpc>
                <a:spcPct val="130000"/>
              </a:lnSpc>
              <a:buFont typeface="Wingdings" panose="05000000000000000000" charset="0"/>
              <a:buChar char="p"/>
            </a:pPr>
            <a:r>
              <a:rPr lang="zh-CN" altLang="en-US" b="1">
                <a:solidFill>
                  <a:srgbClr val="FF0000"/>
                </a:solidFill>
              </a:rPr>
              <a:t>从估值不高当中</a:t>
            </a:r>
            <a:r>
              <a:rPr lang="en-US" altLang="zh-CN" b="1">
                <a:solidFill>
                  <a:srgbClr val="FF0000"/>
                </a:solidFill>
              </a:rPr>
              <a:t>  </a:t>
            </a:r>
            <a:r>
              <a:rPr lang="zh-CN" altLang="en-US" b="1">
                <a:solidFill>
                  <a:srgbClr val="FF0000"/>
                </a:solidFill>
              </a:rPr>
              <a:t>找相对估值不太低的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10100" y="3136900"/>
            <a:ext cx="7267575" cy="34048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2064385"/>
            <a:ext cx="5838190" cy="31318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6096000" y="2322830"/>
            <a:ext cx="5638800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/>
              <a:t>业绩增速的拐点出现，会完全改变市场对它的</a:t>
            </a:r>
            <a:r>
              <a:rPr lang="en-US" altLang="zh-CN"/>
              <a:t>“</a:t>
            </a:r>
            <a:r>
              <a:rPr lang="zh-CN" altLang="en-US"/>
              <a:t>预期</a:t>
            </a:r>
            <a:r>
              <a:rPr lang="en-US" altLang="zh-CN"/>
              <a:t>”</a:t>
            </a:r>
            <a:endParaRPr lang="en-US" altLang="zh-CN"/>
          </a:p>
          <a:p>
            <a:pPr>
              <a:lnSpc>
                <a:spcPct val="130000"/>
              </a:lnSpc>
            </a:pPr>
            <a:r>
              <a:rPr lang="zh-CN" altLang="en-US"/>
              <a:t>形成价值重估的</a:t>
            </a:r>
            <a:r>
              <a:rPr lang="zh-CN" altLang="en-US"/>
              <a:t>机会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05" y="0"/>
            <a:ext cx="1217676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09600" y="6480175"/>
            <a:ext cx="11097260" cy="368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4605" y="6344920"/>
            <a:ext cx="12176760" cy="5035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经传多赢投顾总监：孙硌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丨投顾执业编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号：A1120613090005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基金从业编号：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A20250725006485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风险提示：观点基于软件数据和理论模型分析，仅供参考，不构成买卖建议，市场有风险，投资需谨慎。基金的过往业绩并不预示其未来表现，基金管理人管理的其他基金的业绩并不构成基金业绩表现的保证。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_17750301464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_17750301464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社群-横板000_17750301398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PP_MARK_KEY" val="257877f6-fe8c-4c47-ab4c-274c99a6a791"/>
  <p:tag name="COMMONDATA" val="eyJoZGlkIjoiOWFhYzUwZWNmOTk3M2Y1MTI5MjBiOWM4Y2UyNjJjNzUifQ=="/>
  <p:tag name="commondata" val="eyJoZGlkIjoiNjIxZDM2NzczYzIxNjM3NjQ4OTA5MWY3NTZjMjQ0NWEifQ=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391</Words>
  <Application>WPS 演示</Application>
  <PresentationFormat>宽屏</PresentationFormat>
  <Paragraphs>27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Wingdings</vt:lpstr>
      <vt:lpstr>思源黑体 CN Medium</vt:lpstr>
      <vt:lpstr>思源黑体 CN Normal</vt:lpstr>
      <vt:lpstr>思源黑体 CN Light</vt:lpstr>
      <vt:lpstr>思源黑体 CN Bold</vt:lpstr>
      <vt:lpstr>Arial Unicode MS</vt:lpstr>
      <vt:lpstr>Calibri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莓莓</cp:lastModifiedBy>
  <cp:revision>696</cp:revision>
  <dcterms:created xsi:type="dcterms:W3CDTF">2019-06-19T02:08:00Z</dcterms:created>
  <dcterms:modified xsi:type="dcterms:W3CDTF">2026-04-01T11:42:13Z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729927FF9B9C4E15B3B763C27BFA4C37_13</vt:lpwstr>
  </property>
</Properties>
</file>