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3" r:id="rId3"/>
    <p:sldId id="4274" r:id="rId5"/>
    <p:sldId id="4445" r:id="rId6"/>
    <p:sldId id="4391" r:id="rId7"/>
    <p:sldId id="4440" r:id="rId8"/>
    <p:sldId id="4447" r:id="rId9"/>
    <p:sldId id="4442" r:id="rId10"/>
    <p:sldId id="4376" r:id="rId11"/>
    <p:sldId id="4444" r:id="rId12"/>
    <p:sldId id="4424" r:id="rId13"/>
    <p:sldId id="4357" r:id="rId14"/>
    <p:sldId id="4272" r:id="rId15"/>
    <p:sldId id="4270" r:id="rId16"/>
    <p:sldId id="4278" r:id="rId17"/>
    <p:sldId id="4339" r:id="rId18"/>
    <p:sldId id="4269" r:id="rId19"/>
    <p:sldId id="4271" r:id="rId20"/>
    <p:sldId id="1341" r:id="rId21"/>
    <p:sldId id="4241" r:id="rId22"/>
    <p:sldId id="4260" r:id="rId23"/>
    <p:sldId id="4261" r:id="rId24"/>
    <p:sldId id="270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9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.xml"/><Relationship Id="rId3" Type="http://schemas.openxmlformats.org/officeDocument/2006/relationships/image" Target="../media/image22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8.xml"/><Relationship Id="rId2" Type="http://schemas.openxmlformats.org/officeDocument/2006/relationships/image" Target="../media/image26.png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市场行稳致远</a:t>
            </a:r>
            <a:endParaRPr lang="zh-CN" sz="6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2025.03.03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742950" y="500063"/>
            <a:ext cx="10706100" cy="58578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0125" y="547688"/>
            <a:ext cx="10191750" cy="5762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270" y="1332865"/>
            <a:ext cx="102908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、控盘双突破（智能辅助线、</a:t>
            </a:r>
            <a:r>
              <a:rPr lang="en-US" altLang="zh-CN" sz="2400" dirty="0"/>
              <a:t>20</a:t>
            </a:r>
            <a:r>
              <a:rPr lang="zh-CN" altLang="en-US" sz="2400" dirty="0"/>
              <a:t>日、</a:t>
            </a:r>
            <a:r>
              <a:rPr lang="en-US" altLang="zh-CN" sz="2400" dirty="0"/>
              <a:t>10</a:t>
            </a:r>
            <a:r>
              <a:rPr lang="zh-CN" altLang="en-US" sz="2400" dirty="0"/>
              <a:t>日、</a:t>
            </a:r>
            <a:r>
              <a:rPr lang="en-US" altLang="zh-CN" sz="2400" dirty="0"/>
              <a:t>5</a:t>
            </a:r>
            <a:r>
              <a:rPr lang="zh-CN" altLang="en-US" sz="2400" dirty="0"/>
              <a:t>日均线），走向上的趋势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当前的操作思路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270" y="869950"/>
            <a:ext cx="102908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5</a:t>
            </a:r>
            <a:r>
              <a:rPr lang="zh-CN" altLang="en-US" sz="2000" dirty="0">
                <a:solidFill>
                  <a:srgbClr val="FF0000"/>
                </a:solidFill>
              </a:rPr>
              <a:t>月</a:t>
            </a:r>
            <a:r>
              <a:rPr lang="en-US" altLang="zh-CN" sz="2000" dirty="0">
                <a:solidFill>
                  <a:srgbClr val="FF0000"/>
                </a:solidFill>
              </a:rPr>
              <a:t>7</a:t>
            </a:r>
            <a:r>
              <a:rPr lang="zh-CN" altLang="en-US" sz="2000" dirty="0">
                <a:solidFill>
                  <a:srgbClr val="FF0000"/>
                </a:solidFill>
              </a:rPr>
              <a:t>日，中国人民银行、国家金融监督管理总局、中国证券监督管理委员会负责人出席国新办新闻发布会，宣布降准</a:t>
            </a:r>
            <a:r>
              <a:rPr lang="en-US" altLang="zh-CN" sz="2000" dirty="0">
                <a:solidFill>
                  <a:srgbClr val="FF0000"/>
                </a:solidFill>
              </a:rPr>
              <a:t>0.5</a:t>
            </a:r>
            <a:r>
              <a:rPr lang="zh-CN" altLang="en-US" sz="2000" dirty="0">
                <a:solidFill>
                  <a:srgbClr val="FF0000"/>
                </a:solidFill>
              </a:rPr>
              <a:t>个百分点、降低政策利率</a:t>
            </a:r>
            <a:r>
              <a:rPr lang="en-US" altLang="zh-CN" sz="2000" dirty="0">
                <a:solidFill>
                  <a:srgbClr val="FF0000"/>
                </a:solidFill>
              </a:rPr>
              <a:t>0.1</a:t>
            </a:r>
            <a:r>
              <a:rPr lang="zh-CN" altLang="en-US" sz="2000" dirty="0">
                <a:solidFill>
                  <a:srgbClr val="FF0000"/>
                </a:solidFill>
              </a:rPr>
              <a:t>个百分点、支持小微企业、支持中央汇金公司发挥类平准基金作用</a:t>
            </a:r>
            <a:r>
              <a:rPr lang="en-US" altLang="zh-CN" sz="2000" dirty="0">
                <a:solidFill>
                  <a:srgbClr val="FF0000"/>
                </a:solidFill>
              </a:rPr>
              <a:t>··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重磅利好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08660" y="1938655"/>
            <a:ext cx="2895600" cy="36550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27450" y="1938655"/>
            <a:ext cx="3619500" cy="387604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347585" y="1635125"/>
            <a:ext cx="4027805" cy="43961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9820" y="911225"/>
            <a:ext cx="10436225" cy="463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/>
              <a:t>1</a:t>
            </a:r>
            <a:r>
              <a:rPr lang="zh-CN" altLang="en-US" sz="2000" dirty="0"/>
              <a:t>、机器人：</a:t>
            </a:r>
            <a:endParaRPr lang="zh-CN" altLang="en-US" sz="2000" dirty="0"/>
          </a:p>
          <a:p>
            <a:r>
              <a:rPr lang="zh-CN" altLang="en-US" sz="2000" dirty="0"/>
              <a:t>由中央广播电视总台、北京市人民政府、世界机器人合作组织、亚太机器人世界杯国际理事会联合主办，中央广播电视总台北京总站参与联合承办的</a:t>
            </a:r>
            <a:r>
              <a:rPr lang="en-US" altLang="zh-CN" sz="2000" dirty="0"/>
              <a:t>2025</a:t>
            </a:r>
            <a:r>
              <a:rPr lang="zh-CN" altLang="en-US" sz="2000" dirty="0"/>
              <a:t>世界人形机器人运动会将于今年</a:t>
            </a:r>
            <a:r>
              <a:rPr lang="en-US" altLang="zh-CN" sz="2000" dirty="0"/>
              <a:t>8</a:t>
            </a:r>
            <a:r>
              <a:rPr lang="zh-CN" altLang="en-US" sz="2000" dirty="0"/>
              <a:t>月</a:t>
            </a:r>
            <a:r>
              <a:rPr lang="en-US" altLang="zh-CN" sz="2000" dirty="0"/>
              <a:t>15</a:t>
            </a:r>
            <a:r>
              <a:rPr lang="zh-CN" altLang="en-US" sz="2000" dirty="0"/>
              <a:t>日至</a:t>
            </a:r>
            <a:r>
              <a:rPr lang="en-US" altLang="zh-CN" sz="2000" dirty="0"/>
              <a:t>17</a:t>
            </a:r>
            <a:r>
              <a:rPr lang="zh-CN" altLang="en-US" sz="2000" dirty="0"/>
              <a:t>日在国家体育场（鸟巢）和国家速滑馆（冰丝带）举办。主体赛事包括竞技赛、表演赛和场景赛，共</a:t>
            </a:r>
            <a:r>
              <a:rPr lang="en-US" altLang="zh-CN" sz="2000" dirty="0"/>
              <a:t>19</a:t>
            </a:r>
            <a:r>
              <a:rPr lang="zh-CN" altLang="en-US" sz="2000" dirty="0"/>
              <a:t>个项目，展示机器人应用技术的多样性、创新性与实用性。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、稀土：</a:t>
            </a:r>
            <a:endParaRPr lang="zh-CN" altLang="en-US" sz="2000" dirty="0"/>
          </a:p>
          <a:p>
            <a:r>
              <a:rPr lang="zh-CN" altLang="en-US" sz="2000" dirty="0"/>
              <a:t>一个月左右的时间里，海外部分中重稀土的价格已涨至原来的三倍。国际能源及大宗商品价格评估机构阿格斯数据显示，阿格斯</a:t>
            </a:r>
            <a:r>
              <a:rPr lang="en-US" altLang="zh-CN" sz="2000" dirty="0"/>
              <a:t>99.5%</a:t>
            </a:r>
            <a:r>
              <a:rPr lang="zh-CN" altLang="en-US" sz="2000" dirty="0"/>
              <a:t>含量氧化镝的欧洲月度评估价从一个月前的</a:t>
            </a:r>
            <a:r>
              <a:rPr lang="en-US" altLang="zh-CN" sz="2000" dirty="0"/>
              <a:t>250</a:t>
            </a:r>
            <a:r>
              <a:rPr lang="zh-CN" altLang="en-US" sz="2000" dirty="0"/>
              <a:t>美元</a:t>
            </a:r>
            <a:r>
              <a:rPr lang="en-US" altLang="zh-CN" sz="2000" dirty="0"/>
              <a:t>/</a:t>
            </a:r>
            <a:r>
              <a:rPr lang="zh-CN" altLang="en-US" sz="2000" dirty="0"/>
              <a:t>公斤</a:t>
            </a:r>
            <a:r>
              <a:rPr lang="en-US" altLang="zh-CN" sz="2000" dirty="0"/>
              <a:t>—310</a:t>
            </a:r>
            <a:r>
              <a:rPr lang="zh-CN" altLang="en-US" sz="2000" dirty="0"/>
              <a:t>美元</a:t>
            </a:r>
            <a:r>
              <a:rPr lang="en-US" altLang="zh-CN" sz="2000" dirty="0"/>
              <a:t>/</a:t>
            </a:r>
            <a:r>
              <a:rPr lang="zh-CN" altLang="en-US" sz="2000" dirty="0"/>
              <a:t>公斤跃升至</a:t>
            </a:r>
            <a:r>
              <a:rPr lang="en-US" altLang="zh-CN" sz="2000" dirty="0"/>
              <a:t>700</a:t>
            </a:r>
            <a:r>
              <a:rPr lang="zh-CN" altLang="en-US" sz="2000" dirty="0"/>
              <a:t>美元</a:t>
            </a:r>
            <a:r>
              <a:rPr lang="en-US" altLang="zh-CN" sz="2000" dirty="0"/>
              <a:t>/</a:t>
            </a:r>
            <a:r>
              <a:rPr lang="zh-CN" altLang="en-US" sz="2000" dirty="0"/>
              <a:t>公斤</a:t>
            </a:r>
            <a:r>
              <a:rPr lang="en-US" altLang="zh-CN" sz="2000" dirty="0"/>
              <a:t>—1000</a:t>
            </a:r>
            <a:r>
              <a:rPr lang="zh-CN" altLang="en-US" sz="2000" dirty="0"/>
              <a:t>美元</a:t>
            </a:r>
            <a:r>
              <a:rPr lang="en-US" altLang="zh-CN" sz="2000" dirty="0"/>
              <a:t>/</a:t>
            </a:r>
            <a:r>
              <a:rPr lang="zh-CN" altLang="en-US" sz="2000" dirty="0"/>
              <a:t>公斤。</a:t>
            </a:r>
            <a:r>
              <a:rPr lang="en-US" altLang="zh-CN" sz="2000" dirty="0"/>
              <a:t>99.99%</a:t>
            </a:r>
            <a:r>
              <a:rPr lang="zh-CN" altLang="en-US" sz="2000" dirty="0"/>
              <a:t>含量的氧化铽欧洲到岸价格从</a:t>
            </a:r>
            <a:r>
              <a:rPr lang="en-US" altLang="zh-CN" sz="2000" dirty="0"/>
              <a:t>4</a:t>
            </a:r>
            <a:r>
              <a:rPr lang="zh-CN" altLang="en-US" sz="2000" dirty="0"/>
              <a:t>月初的</a:t>
            </a:r>
            <a:r>
              <a:rPr lang="en-US" altLang="zh-CN" sz="2000" dirty="0"/>
              <a:t>930</a:t>
            </a:r>
            <a:r>
              <a:rPr lang="zh-CN" altLang="en-US" sz="2000" dirty="0"/>
              <a:t>美元</a:t>
            </a:r>
            <a:r>
              <a:rPr lang="en-US" altLang="zh-CN" sz="2000" dirty="0"/>
              <a:t>/</a:t>
            </a:r>
            <a:r>
              <a:rPr lang="zh-CN" altLang="en-US" sz="2000" dirty="0"/>
              <a:t>千克</a:t>
            </a:r>
            <a:r>
              <a:rPr lang="en-US" altLang="zh-CN" sz="2000" dirty="0"/>
              <a:t>—1000</a:t>
            </a:r>
            <a:r>
              <a:rPr lang="zh-CN" altLang="en-US" sz="2000" dirty="0"/>
              <a:t>美元</a:t>
            </a:r>
            <a:r>
              <a:rPr lang="en-US" altLang="zh-CN" sz="2000" dirty="0"/>
              <a:t>/</a:t>
            </a:r>
            <a:r>
              <a:rPr lang="zh-CN" altLang="en-US" sz="2000" dirty="0"/>
              <a:t>千克上涨到</a:t>
            </a:r>
            <a:r>
              <a:rPr lang="en-US" altLang="zh-CN" sz="2000" dirty="0"/>
              <a:t>2000</a:t>
            </a:r>
            <a:r>
              <a:rPr lang="zh-CN" altLang="en-US" sz="2000" dirty="0"/>
              <a:t>美元</a:t>
            </a:r>
            <a:r>
              <a:rPr lang="en-US" altLang="zh-CN" sz="2000" dirty="0"/>
              <a:t>/</a:t>
            </a:r>
            <a:r>
              <a:rPr lang="zh-CN" altLang="en-US" sz="2000" dirty="0"/>
              <a:t>千克</a:t>
            </a:r>
            <a:r>
              <a:rPr lang="en-US" altLang="zh-CN" sz="2000" dirty="0"/>
              <a:t>—4000</a:t>
            </a:r>
            <a:r>
              <a:rPr lang="zh-CN" altLang="en-US" sz="2000" dirty="0"/>
              <a:t>美元</a:t>
            </a:r>
            <a:r>
              <a:rPr lang="en-US" altLang="zh-CN" sz="2000" dirty="0"/>
              <a:t>/</a:t>
            </a:r>
            <a:r>
              <a:rPr lang="zh-CN" altLang="en-US" sz="2000" dirty="0"/>
              <a:t>千克。氧化镝、氧化铽的涨幅和价位均为阿格斯</a:t>
            </a:r>
            <a:r>
              <a:rPr lang="en-US" altLang="zh-CN" sz="2000" dirty="0"/>
              <a:t>2015</a:t>
            </a:r>
            <a:r>
              <a:rPr lang="zh-CN" altLang="en-US" sz="2000" dirty="0"/>
              <a:t>年启动两款产品价格评估以来的历史最高值。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9310" y="974725"/>
            <a:ext cx="10899775" cy="463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、减肥药：</a:t>
            </a:r>
            <a:endParaRPr lang="zh-CN" altLang="en-US" sz="2000" dirty="0"/>
          </a:p>
          <a:p>
            <a:r>
              <a:rPr lang="zh-CN" altLang="en-US" sz="2000" dirty="0"/>
              <a:t>有传闻称</a:t>
            </a:r>
            <a:r>
              <a:rPr lang="en-US" altLang="zh-CN" sz="2000" dirty="0"/>
              <a:t>“</a:t>
            </a:r>
            <a:r>
              <a:rPr lang="zh-CN" altLang="en-US" sz="2000" dirty="0"/>
              <a:t>世卫组织计划首次将减肥药纳入基本药物目录以治疗成人肥胖症</a:t>
            </a:r>
            <a:r>
              <a:rPr lang="en-US" altLang="zh-CN" sz="2000" dirty="0"/>
              <a:t>”</a:t>
            </a:r>
            <a:r>
              <a:rPr lang="zh-CN" altLang="en-US" sz="2000" dirty="0"/>
              <a:t>。对此，世界卫生组织</a:t>
            </a:r>
            <a:r>
              <a:rPr lang="en-US" altLang="zh-CN" sz="2000" dirty="0"/>
              <a:t>(WHO)</a:t>
            </a:r>
            <a:r>
              <a:rPr lang="zh-CN" altLang="en-US" sz="2000" dirty="0"/>
              <a:t>回应称，目前，关于使用</a:t>
            </a:r>
            <a:r>
              <a:rPr lang="en-US" altLang="zh-CN" sz="2000" dirty="0"/>
              <a:t>GLP-1 RA</a:t>
            </a:r>
            <a:r>
              <a:rPr lang="zh-CN" altLang="en-US" sz="2000" dirty="0"/>
              <a:t>和</a:t>
            </a:r>
            <a:r>
              <a:rPr lang="en-US" altLang="zh-CN" sz="2000" dirty="0"/>
              <a:t>GLP-1 RA/GIP</a:t>
            </a:r>
            <a:r>
              <a:rPr lang="zh-CN" altLang="en-US" sz="2000" dirty="0"/>
              <a:t>双受体激动剂治疗成年肥胖患者的指南，正按照指南审查委员会的程序进行全面制定，预计在</a:t>
            </a:r>
            <a:r>
              <a:rPr lang="en-US" altLang="zh-CN" sz="2000" dirty="0"/>
              <a:t>2025</a:t>
            </a:r>
            <a:r>
              <a:rPr lang="zh-CN" altLang="en-US" sz="2000" dirty="0"/>
              <a:t>年</a:t>
            </a:r>
            <a:r>
              <a:rPr lang="en-US" altLang="zh-CN" sz="2000" dirty="0"/>
              <a:t>8</a:t>
            </a:r>
            <a:r>
              <a:rPr lang="zh-CN" altLang="en-US" sz="2000" dirty="0"/>
              <a:t>月或</a:t>
            </a:r>
            <a:r>
              <a:rPr lang="en-US" altLang="zh-CN" sz="2000" dirty="0"/>
              <a:t>9</a:t>
            </a:r>
            <a:r>
              <a:rPr lang="zh-CN" altLang="en-US" sz="2000" dirty="0"/>
              <a:t>月会出台最终方案。</a:t>
            </a:r>
            <a:endParaRPr lang="zh-CN" altLang="en-US" sz="2000" dirty="0"/>
          </a:p>
          <a:p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1461770" y="956945"/>
            <a:ext cx="9542145" cy="4972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4745" y="960755"/>
            <a:ext cx="10610215" cy="3655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/>
              <a:t>仓位：五成</a:t>
            </a:r>
            <a:r>
              <a:rPr lang="en-US" altLang="zh-CN" sz="2000" dirty="0"/>
              <a:t>——</a:t>
            </a:r>
            <a:r>
              <a:rPr lang="zh-CN" altLang="en-US" sz="2000" dirty="0"/>
              <a:t>七成</a:t>
            </a:r>
            <a:endParaRPr lang="zh-CN" sz="2000" dirty="0"/>
          </a:p>
          <a:p>
            <a:endParaRPr lang="zh-CN" altLang="en-US" sz="2000" dirty="0"/>
          </a:p>
          <a:p>
            <a:r>
              <a:rPr lang="zh-CN" altLang="en-US" sz="2000" dirty="0"/>
              <a:t>策略：两个中线个股，两个短线个股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r>
              <a:rPr lang="en-US" altLang="zh-CN" sz="2000" dirty="0"/>
              <a:t>            </a:t>
            </a:r>
            <a:endParaRPr lang="en-US" altLang="zh-CN" sz="2000" dirty="0"/>
          </a:p>
          <a:p>
            <a:r>
              <a:rPr lang="en-US" altLang="zh-CN" sz="2000" dirty="0"/>
              <a:t>             </a:t>
            </a:r>
            <a:r>
              <a:rPr lang="zh-CN" altLang="en-US" sz="2000" dirty="0"/>
              <a:t>或者，三个中线、吃波段收益，一个短线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             </a:t>
            </a:r>
            <a:r>
              <a:rPr lang="zh-CN" altLang="en-US" sz="2000" dirty="0"/>
              <a:t>剩余资金灵活做</a:t>
            </a:r>
            <a:r>
              <a:rPr lang="en-US" altLang="zh-CN" sz="2000" dirty="0"/>
              <a:t>T</a:t>
            </a:r>
            <a:endParaRPr lang="zh-CN" altLang="en-US" sz="2000" dirty="0"/>
          </a:p>
          <a:p>
            <a:endParaRPr lang="zh-CN" altLang="en-US" sz="2400" dirty="0"/>
          </a:p>
          <a:p>
            <a:r>
              <a:rPr lang="zh-CN" altLang="en-US" sz="2400" dirty="0"/>
              <a:t>持续拉升连板股、极致抱团趋势股、低吸高活跃强势股、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zh-CN" altLang="en-US" sz="2400" dirty="0"/>
              <a:t>潜伏利好消息政策个股、耐心持有优质个股、平铺首板个股</a:t>
            </a:r>
            <a:endParaRPr lang="zh-CN" altLang="en-US" sz="2400" dirty="0"/>
          </a:p>
          <a:p>
            <a:endParaRPr lang="zh-CN" altLang="en-US" sz="2400" dirty="0"/>
          </a:p>
          <a:p>
            <a:endParaRPr lang="zh-CN" altLang="en-US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用户好评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70890" y="1133475"/>
            <a:ext cx="3856355" cy="45440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167630" y="839470"/>
            <a:ext cx="6000115" cy="16732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31130" y="2567305"/>
            <a:ext cx="5634990" cy="128333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5420995" y="4032250"/>
            <a:ext cx="5255260" cy="17900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855" y="960755"/>
            <a:ext cx="11236325" cy="4373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sz="20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、周一</a:t>
            </a:r>
            <a:r>
              <a:rPr lang="zh-CN" altLang="en-US" sz="2400" dirty="0">
                <a:solidFill>
                  <a:srgbClr val="FF0000"/>
                </a:solidFill>
              </a:rPr>
              <a:t>最强风口</a:t>
            </a:r>
            <a:r>
              <a:rPr lang="zh-CN" altLang="en-US" sz="2400" dirty="0"/>
              <a:t>：选择当日涨停板个股最多的板块，当日最强的风口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、周二</a:t>
            </a:r>
            <a:r>
              <a:rPr lang="zh-CN" altLang="en-US" sz="2400" dirty="0">
                <a:solidFill>
                  <a:srgbClr val="FF0000"/>
                </a:solidFill>
              </a:rPr>
              <a:t>主题风口</a:t>
            </a:r>
            <a:r>
              <a:rPr lang="zh-CN" altLang="en-US" sz="2400" dirty="0"/>
              <a:t>：选择当日主题猎手最强的主题，挖掘最强的两个股票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、周三</a:t>
            </a:r>
            <a:r>
              <a:rPr lang="zh-CN" altLang="en-US" sz="2400" dirty="0">
                <a:solidFill>
                  <a:srgbClr val="FF0000"/>
                </a:solidFill>
              </a:rPr>
              <a:t>资金风口</a:t>
            </a:r>
            <a:r>
              <a:rPr lang="zh-CN" altLang="en-US" sz="2400" dirty="0"/>
              <a:t>：选择当日行业板块，主力净买额第一名或第二名的板块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、周四</a:t>
            </a:r>
            <a:r>
              <a:rPr lang="zh-CN" altLang="en-US" sz="2400" dirty="0">
                <a:solidFill>
                  <a:srgbClr val="FF0000"/>
                </a:solidFill>
              </a:rPr>
              <a:t>逻辑风口</a:t>
            </a:r>
            <a:r>
              <a:rPr lang="zh-CN" altLang="en-US" sz="2400" dirty="0"/>
              <a:t>：结合当日或近几日逻辑逐渐发酵的风口，博弈周末发酵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zh-CN" altLang="en-US" sz="2400" dirty="0"/>
              <a:t>四个不同维度的逻辑，每天筛选出强风口、强个股，为投资保驾护航，让</a:t>
            </a:r>
            <a:r>
              <a:rPr lang="zh-CN" altLang="en-US" sz="2400" dirty="0">
                <a:solidFill>
                  <a:srgbClr val="FF0000"/>
                </a:solidFill>
              </a:rPr>
              <a:t>账户长虹</a:t>
            </a:r>
            <a:endParaRPr lang="zh-CN" altLang="en-US" sz="2400" dirty="0"/>
          </a:p>
          <a:p>
            <a:endParaRPr lang="zh-CN" altLang="en-US" sz="2400" dirty="0"/>
          </a:p>
          <a:p>
            <a:endParaRPr lang="zh-CN" altLang="en-US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101465" y="189865"/>
            <a:ext cx="4457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风口狙击</a:t>
            </a:r>
            <a:r>
              <a:rPr lang="en-US" altLang="zh-CN" sz="2400" dirty="0">
                <a:solidFill>
                  <a:schemeClr val="bg1"/>
                </a:solidFill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</a:rPr>
              <a:t>为投资保驾护航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1604</Words>
  <Application>WPS 演示</Application>
  <PresentationFormat>宽屏</PresentationFormat>
  <Paragraphs>115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风口阻击二维码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171</cp:revision>
  <dcterms:created xsi:type="dcterms:W3CDTF">2024-06-11T06:30:00Z</dcterms:created>
  <dcterms:modified xsi:type="dcterms:W3CDTF">2025-05-08T01:01:48Z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2052-12.1.0.20784</vt:lpwstr>
  </property>
</Properties>
</file>