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460" r:id="rId7"/>
    <p:sldId id="4391" r:id="rId8"/>
    <p:sldId id="4440" r:id="rId9"/>
    <p:sldId id="4457" r:id="rId10"/>
    <p:sldId id="4458" r:id="rId11"/>
    <p:sldId id="4442" r:id="rId12"/>
    <p:sldId id="4459" r:id="rId13"/>
    <p:sldId id="4444" r:id="rId14"/>
    <p:sldId id="4461" r:id="rId15"/>
    <p:sldId id="4452" r:id="rId16"/>
    <p:sldId id="4462" r:id="rId17"/>
    <p:sldId id="4453" r:id="rId18"/>
    <p:sldId id="4278"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7.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15.png"/><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维持结构机会</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985520" y="604520"/>
            <a:ext cx="10220325" cy="56483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04595" y="685800"/>
            <a:ext cx="9782175" cy="5486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en-US" altLang="zh-CN" sz="2400" dirty="0">
                <a:solidFill>
                  <a:schemeClr val="bg1"/>
                </a:solidFill>
              </a:rPr>
              <a:t>418</a:t>
            </a:r>
            <a:r>
              <a:rPr lang="zh-CN" altLang="en-US" sz="2400" dirty="0">
                <a:solidFill>
                  <a:schemeClr val="bg1"/>
                </a:solidFill>
              </a:rPr>
              <a:t>活动</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190625" y="861695"/>
            <a:ext cx="9810750" cy="53911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753870" y="874395"/>
            <a:ext cx="8663940" cy="52501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、算力：</a:t>
            </a:r>
            <a:endParaRPr lang="zh-CN" altLang="en-US" sz="2000" dirty="0"/>
          </a:p>
          <a:p>
            <a:r>
              <a:rPr lang="en-US" altLang="zh-CN" sz="2000" dirty="0"/>
              <a:t>CME</a:t>
            </a:r>
            <a:r>
              <a:rPr lang="zh-CN" altLang="en-US" sz="2000" dirty="0"/>
              <a:t>集团和</a:t>
            </a:r>
            <a:r>
              <a:rPr lang="en-US" altLang="zh-CN" sz="2000" dirty="0"/>
              <a:t>GPU</a:t>
            </a:r>
            <a:r>
              <a:rPr lang="zh-CN" altLang="en-US" sz="2000" dirty="0"/>
              <a:t>市场情报及基准数据行业领导者</a:t>
            </a:r>
            <a:r>
              <a:rPr lang="en-US" altLang="zh-CN" sz="2000" dirty="0"/>
              <a:t>Silicon Data</a:t>
            </a:r>
            <a:r>
              <a:rPr lang="zh-CN" altLang="en-US" sz="2000" dirty="0"/>
              <a:t>宣布，将于今年晚些时候推出算力期货市场，目前正在等待监管部门的审查。新的期货合约将使交易员、金融机构、</a:t>
            </a:r>
            <a:r>
              <a:rPr lang="en-US" altLang="zh-CN" sz="2000" dirty="0"/>
              <a:t>AI</a:t>
            </a:r>
            <a:r>
              <a:rPr lang="zh-CN" altLang="en-US" sz="2000" dirty="0"/>
              <a:t>开发者以及云服务提供商能够对数万亿美元规模的算力市场中的波动性和价格风险进行对冲与管理。这些产品将基于</a:t>
            </a:r>
            <a:r>
              <a:rPr lang="en-US" altLang="zh-CN" sz="2000" dirty="0"/>
              <a:t>Silicon Data</a:t>
            </a:r>
            <a:r>
              <a:rPr lang="zh-CN" altLang="en-US" sz="2000" dirty="0"/>
              <a:t>的指数构建，该指数是全球首个针对按需租用</a:t>
            </a:r>
            <a:r>
              <a:rPr lang="en-US" altLang="zh-CN" sz="2000" dirty="0"/>
              <a:t>GPU</a:t>
            </a:r>
            <a:r>
              <a:rPr lang="zh-CN" altLang="en-US" sz="2000" dirty="0"/>
              <a:t>费率的每日基准指标。</a:t>
            </a:r>
            <a:endParaRPr lang="zh-CN" altLang="en-US" sz="2000" dirty="0"/>
          </a:p>
          <a:p>
            <a:endParaRPr lang="zh-CN" altLang="en-US" sz="2000" dirty="0"/>
          </a:p>
          <a:p>
            <a:r>
              <a:rPr lang="en-US" altLang="zh-CN" sz="2000" dirty="0"/>
              <a:t>2</a:t>
            </a:r>
            <a:r>
              <a:rPr lang="zh-CN" altLang="en-US" sz="2000" dirty="0"/>
              <a:t>、智能电网：</a:t>
            </a:r>
            <a:endParaRPr lang="zh-CN" altLang="en-US" sz="2000" dirty="0"/>
          </a:p>
          <a:p>
            <a:endParaRPr lang="en-US" altLang="zh-CN" sz="2000" dirty="0"/>
          </a:p>
          <a:p>
            <a:r>
              <a:rPr lang="zh-CN" altLang="en-US" sz="2000" dirty="0"/>
              <a:t>自</a:t>
            </a:r>
            <a:r>
              <a:rPr lang="en-US" altLang="zh-CN" sz="2000" dirty="0"/>
              <a:t>AI</a:t>
            </a:r>
            <a:r>
              <a:rPr lang="zh-CN" altLang="en-US" sz="2000" dirty="0"/>
              <a:t>赛道火爆以来，“</a:t>
            </a:r>
            <a:r>
              <a:rPr lang="en-US" altLang="zh-CN" sz="2000" dirty="0"/>
              <a:t>AI</a:t>
            </a:r>
            <a:r>
              <a:rPr lang="zh-CN" altLang="en-US" sz="2000" dirty="0"/>
              <a:t>的尽头是电力”便一直是大家讨论的焦点，数据中心“缺电”也一直是行业关注的焦点。大摩最新研报表示，受</a:t>
            </a:r>
            <a:r>
              <a:rPr lang="en-US" altLang="zh-CN" sz="2000" dirty="0"/>
              <a:t>Token</a:t>
            </a:r>
            <a:r>
              <a:rPr lang="zh-CN" altLang="en-US" sz="2000" dirty="0"/>
              <a:t>需求飙升350%的推动，超大规模云服务商（</a:t>
            </a:r>
            <a:r>
              <a:rPr lang="en-US" altLang="zh-CN" sz="2000" dirty="0"/>
              <a:t>Hyperscalers）</a:t>
            </a:r>
            <a:r>
              <a:rPr lang="zh-CN" altLang="en-US" sz="2000" dirty="0"/>
              <a:t>的2026年资本支出预测从4500亿美元大幅上调至8000亿美元。大摩预计数据中心将面临55</a:t>
            </a:r>
            <a:r>
              <a:rPr lang="en-US" altLang="zh-CN" sz="2000" dirty="0"/>
              <a:t>GW</a:t>
            </a:r>
            <a:r>
              <a:rPr lang="zh-CN" altLang="en-US" sz="2000" dirty="0"/>
              <a:t>的电力缺口。</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0" y="1044575"/>
            <a:ext cx="10052050" cy="4636135"/>
          </a:xfrm>
          <a:prstGeom prst="rect">
            <a:avLst/>
          </a:prstGeom>
          <a:noFill/>
        </p:spPr>
        <p:txBody>
          <a:bodyPr wrap="square" rtlCol="0">
            <a:noAutofit/>
          </a:bodyPr>
          <a:lstStyle/>
          <a:p>
            <a:r>
              <a:rPr lang="en-US" altLang="zh-CN" sz="2000" dirty="0"/>
              <a:t>3</a:t>
            </a:r>
            <a:r>
              <a:rPr lang="zh-CN" altLang="en-US" sz="2000" dirty="0"/>
              <a:t>、半导体：</a:t>
            </a:r>
            <a:endParaRPr lang="zh-CN" altLang="en-US" sz="2000" dirty="0"/>
          </a:p>
          <a:p>
            <a:endParaRPr lang="en-US" altLang="zh-CN" sz="2000" dirty="0"/>
          </a:p>
          <a:p>
            <a:r>
              <a:rPr lang="zh-CN" altLang="en-US" sz="2000" dirty="0"/>
              <a:t>据媒体报道，</a:t>
            </a:r>
            <a:r>
              <a:rPr lang="en-US" altLang="zh-CN" sz="2000" dirty="0"/>
              <a:t>SK</a:t>
            </a:r>
            <a:r>
              <a:rPr lang="zh-CN" altLang="en-US" sz="2000" dirty="0"/>
              <a:t>海力士正在与英特尔合作开展2.5</a:t>
            </a:r>
            <a:r>
              <a:rPr lang="en-US" altLang="zh-CN" sz="2000" dirty="0"/>
              <a:t>D</a:t>
            </a:r>
            <a:r>
              <a:rPr lang="zh-CN" altLang="en-US" sz="2000" dirty="0"/>
              <a:t>封装技术的研究与开发。此外，</a:t>
            </a:r>
            <a:r>
              <a:rPr lang="en-US" altLang="zh-CN" sz="2000" dirty="0"/>
              <a:t>SK</a:t>
            </a:r>
            <a:r>
              <a:rPr lang="zh-CN" altLang="en-US" sz="2000" dirty="0"/>
              <a:t>海力士正在考虑采用英特尔研发的2.5</a:t>
            </a:r>
            <a:r>
              <a:rPr lang="en-US" altLang="zh-CN" sz="2000" dirty="0"/>
              <a:t>D</a:t>
            </a:r>
            <a:r>
              <a:rPr lang="zh-CN" altLang="en-US" sz="2000" dirty="0"/>
              <a:t>封装技术“嵌入式多芯片互连桥（</a:t>
            </a:r>
            <a:r>
              <a:rPr lang="en-US" altLang="zh-CN" sz="2000" dirty="0"/>
              <a:t>EMIB）”。</a:t>
            </a:r>
            <a:r>
              <a:rPr lang="zh-CN" altLang="en-US" sz="2000" dirty="0"/>
              <a:t>据悉，该公司目前正在进行测试，以将</a:t>
            </a:r>
            <a:r>
              <a:rPr lang="en-US" altLang="zh-CN" sz="2000" dirty="0"/>
              <a:t>HBM</a:t>
            </a:r>
            <a:r>
              <a:rPr lang="zh-CN" altLang="en-US" sz="2000" dirty="0"/>
              <a:t>和系统半导体与英特尔提供的</a:t>
            </a:r>
            <a:r>
              <a:rPr lang="en-US" altLang="zh-CN" sz="2000" dirty="0"/>
              <a:t>EMIB</a:t>
            </a:r>
            <a:r>
              <a:rPr lang="zh-CN" altLang="en-US" sz="2000" dirty="0"/>
              <a:t>嵌入式基板结合使用。目前，该公司正在寻找适用于实际量产的材料和组件。</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量化六大战法</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27455" y="937895"/>
            <a:ext cx="9737090" cy="4981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827405"/>
            <a:ext cx="7626985" cy="2240915"/>
          </a:xfrm>
          <a:prstGeom prst="rect">
            <a:avLst/>
          </a:prstGeom>
          <a:noFill/>
        </p:spPr>
        <p:txBody>
          <a:bodyPr wrap="square" rtlCol="0">
            <a:noAutofit/>
          </a:bodyPr>
          <a:lstStyle/>
          <a:p>
            <a:r>
              <a:rPr lang="zh-CN" altLang="en-US" sz="2400" dirty="0"/>
              <a:t>购买网址链接：研究院</a:t>
            </a:r>
            <a:r>
              <a:rPr lang="en-US" altLang="zh-CN" sz="2400" dirty="0"/>
              <a:t>——</a:t>
            </a:r>
            <a:r>
              <a:rPr lang="zh-CN" altLang="en-US" sz="2400" dirty="0"/>
              <a:t>经传好课</a:t>
            </a:r>
            <a:r>
              <a:rPr lang="en-US" altLang="zh-CN" sz="2400" dirty="0"/>
              <a:t>  </a:t>
            </a:r>
            <a:endParaRPr lang="en-US" altLang="zh-CN" sz="2400" dirty="0"/>
          </a:p>
          <a:p>
            <a:endParaRPr lang="en-US" altLang="zh-CN" sz="2400" dirty="0"/>
          </a:p>
          <a:p>
            <a:r>
              <a:rPr lang="en-US" altLang="zh-CN" sz="2000" dirty="0"/>
              <a:t>https://toujiao.n8n8.cn/jz-course/course-detail/376.html</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购买链接与具体提纲</a:t>
            </a:r>
            <a:endParaRPr lang="zh-CN" altLang="en-US" sz="2400" dirty="0">
              <a:solidFill>
                <a:schemeClr val="bg1"/>
              </a:solidFill>
            </a:endParaRPr>
          </a:p>
        </p:txBody>
      </p:sp>
      <p:pic>
        <p:nvPicPr>
          <p:cNvPr id="6" name="图片 5"/>
          <p:cNvPicPr>
            <a:picLocks noChangeAspect="1"/>
          </p:cNvPicPr>
          <p:nvPr/>
        </p:nvPicPr>
        <p:blipFill>
          <a:blip r:embed="rId1"/>
          <a:stretch>
            <a:fillRect/>
          </a:stretch>
        </p:blipFill>
        <p:spPr>
          <a:xfrm>
            <a:off x="977900" y="2081530"/>
            <a:ext cx="2841625" cy="3619500"/>
          </a:xfrm>
          <a:prstGeom prst="rect">
            <a:avLst/>
          </a:prstGeom>
        </p:spPr>
      </p:pic>
      <p:pic>
        <p:nvPicPr>
          <p:cNvPr id="7" name="图片 6"/>
          <p:cNvPicPr>
            <a:picLocks noChangeAspect="1"/>
          </p:cNvPicPr>
          <p:nvPr/>
        </p:nvPicPr>
        <p:blipFill>
          <a:blip r:embed="rId2"/>
          <a:stretch>
            <a:fillRect/>
          </a:stretch>
        </p:blipFill>
        <p:spPr>
          <a:xfrm>
            <a:off x="4783455" y="2081530"/>
            <a:ext cx="2889250" cy="3619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量化届丰碑</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69570" y="1009650"/>
            <a:ext cx="11499215" cy="48387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1402</Words>
  <Application>WPS 演示</Application>
  <PresentationFormat>宽屏</PresentationFormat>
  <Paragraphs>118</Paragraphs>
  <Slides>17</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17</vt:i4>
      </vt:variant>
    </vt:vector>
  </HeadingPairs>
  <TitlesOfParts>
    <vt:vector size="35"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Bold</vt:lpstr>
      <vt:lpstr>思源黑体 CN Heavy</vt:lpstr>
      <vt:lpstr>思源黑体 CN Medium</vt:lpstr>
      <vt:lpstr>方正宝黑体 简 Medium</vt:lpstr>
      <vt:lpstr>方正大黑体_GBK</vt:lpstr>
      <vt:lpstr>方正悠黑体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463</cp:revision>
  <dcterms:created xsi:type="dcterms:W3CDTF">2024-06-11T06:30:00Z</dcterms:created>
  <dcterms:modified xsi:type="dcterms:W3CDTF">2026-05-13T00:57:14Z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2052-12.1.0.25865</vt:lpwstr>
  </property>
</Properties>
</file>