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3" r:id="rId3"/>
    <p:sldId id="4274" r:id="rId5"/>
    <p:sldId id="4445" r:id="rId6"/>
    <p:sldId id="4391" r:id="rId7"/>
    <p:sldId id="4440" r:id="rId8"/>
    <p:sldId id="4447" r:id="rId9"/>
    <p:sldId id="4442" r:id="rId10"/>
    <p:sldId id="4376" r:id="rId11"/>
    <p:sldId id="4444" r:id="rId12"/>
    <p:sldId id="4424" r:id="rId13"/>
    <p:sldId id="4357" r:id="rId14"/>
    <p:sldId id="4272" r:id="rId15"/>
    <p:sldId id="4270" r:id="rId16"/>
    <p:sldId id="4278" r:id="rId17"/>
    <p:sldId id="4339" r:id="rId18"/>
    <p:sldId id="4269" r:id="rId19"/>
    <p:sldId id="4271" r:id="rId20"/>
    <p:sldId id="1341" r:id="rId21"/>
    <p:sldId id="4241" r:id="rId22"/>
    <p:sldId id="4260" r:id="rId23"/>
    <p:sldId id="4261" r:id="rId24"/>
    <p:sldId id="270" r:id="rId25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gs" Target="tags/tag29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97641-2152-4774-8360-44780691E8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F2145-BD71-46EC-B4BE-F31170F96B1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image" Target="../media/image4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2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1" Type="http://schemas.openxmlformats.org/officeDocument/2006/relationships/tags" Target="../tags/tag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1" Type="http://schemas.openxmlformats.org/officeDocument/2006/relationships/tags" Target="../tags/tag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7.png"/><Relationship Id="rId1" Type="http://schemas.openxmlformats.org/officeDocument/2006/relationships/tags" Target="../tags/tag19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0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23.xml"/><Relationship Id="rId3" Type="http://schemas.openxmlformats.org/officeDocument/2006/relationships/image" Target="../media/image22.png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4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5.xml"/><Relationship Id="rId1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6.xml"/><Relationship Id="rId1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28.xml"/><Relationship Id="rId2" Type="http://schemas.openxmlformats.org/officeDocument/2006/relationships/image" Target="../media/image26.png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79792" y="1951887"/>
            <a:ext cx="105810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6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市场行稳致远</a:t>
            </a:r>
            <a:endParaRPr lang="zh-CN" sz="6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陈灼基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7"/>
            <a:ext cx="4620470" cy="646082"/>
            <a:chOff x="7093" y="6616"/>
            <a:chExt cx="7859" cy="1132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A1120620030004</a:t>
              </a:r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  <a:p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7437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2025.03.03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742950" y="500063"/>
            <a:ext cx="10706100" cy="58578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1000125" y="547688"/>
            <a:ext cx="10191750" cy="57626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485735" y="163902"/>
            <a:ext cx="342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第三个“国九条”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74015" y="164465"/>
            <a:ext cx="11600180" cy="602678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6515" y="160020"/>
            <a:ext cx="12342495" cy="645033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11810" y="247015"/>
            <a:ext cx="11396345" cy="622490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风口阻击二维码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39545" y="2088515"/>
            <a:ext cx="2619375" cy="2543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015" y="1373505"/>
            <a:ext cx="7518400" cy="46355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331" y="940279"/>
            <a:ext cx="11300605" cy="513271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683" y="819509"/>
            <a:ext cx="11536392" cy="53311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477109" y="155276"/>
            <a:ext cx="3709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四大战法叠加四线开花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庄散博弈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055303" y="1208405"/>
            <a:ext cx="789404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庄散博弈</a:t>
            </a:r>
            <a:r>
              <a:rPr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：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将个股资金流分为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种档次，盘中分类并计算出这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类不同档次资金的买卖力度和方向，方便用户看出股票的主力类型及买卖方向。</a:t>
            </a:r>
            <a:endParaRPr lang="en-US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红色线（皇帝）：代表特大单净额   黄色线（官员）：代表大单净额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蓝色线（地主）：代表中单净额      绿色线（农民）：代表小单净额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980" y="3207356"/>
            <a:ext cx="7894040" cy="240658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77790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庄散博弈（最强形态）：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红线、黄线呈现向上（红线第一，黄线第二）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蓝线、绿线呈现向下（蓝线第三，绿线第四）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说明主力的超大单和大单形成合力抢夺散户筹码，此时个股容易大幅拉升甚至出现涨停板。</a:t>
            </a:r>
            <a:endParaRPr lang="en-US" altLang="zh-CN" sz="20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61151" y="733053"/>
            <a:ext cx="2578851" cy="547397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90270" y="1332865"/>
            <a:ext cx="1029081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400" dirty="0"/>
          </a:p>
          <a:p>
            <a:r>
              <a:rPr lang="en-US" altLang="zh-CN" sz="2400" dirty="0"/>
              <a:t>1</a:t>
            </a:r>
            <a:r>
              <a:rPr lang="zh-CN" altLang="en-US" sz="2400" dirty="0"/>
              <a:t>、控盘双突破（智能辅助线、</a:t>
            </a:r>
            <a:r>
              <a:rPr lang="en-US" altLang="zh-CN" sz="2400" dirty="0"/>
              <a:t>20</a:t>
            </a:r>
            <a:r>
              <a:rPr lang="zh-CN" altLang="en-US" sz="2400" dirty="0"/>
              <a:t>日、</a:t>
            </a:r>
            <a:r>
              <a:rPr lang="en-US" altLang="zh-CN" sz="2400" dirty="0"/>
              <a:t>10</a:t>
            </a:r>
            <a:r>
              <a:rPr lang="zh-CN" altLang="en-US" sz="2400" dirty="0"/>
              <a:t>日、</a:t>
            </a:r>
            <a:r>
              <a:rPr lang="en-US" altLang="zh-CN" sz="2400" dirty="0"/>
              <a:t>5</a:t>
            </a:r>
            <a:r>
              <a:rPr lang="zh-CN" altLang="en-US" sz="2400" dirty="0"/>
              <a:t>日均线），走向上的趋势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、主题猎手战法：结合热点、</a:t>
            </a:r>
            <a:r>
              <a:rPr lang="en-US" altLang="zh-CN" sz="2400" dirty="0"/>
              <a:t>L2</a:t>
            </a:r>
            <a:r>
              <a:rPr lang="zh-CN" altLang="en-US" sz="2400" dirty="0"/>
              <a:t>资金等指标</a:t>
            </a:r>
            <a:endParaRPr lang="en-US" altLang="zh-CN" sz="2400" dirty="0"/>
          </a:p>
          <a:p>
            <a:endParaRPr lang="en-US" altLang="zh-CN" sz="2400" dirty="0"/>
          </a:p>
          <a:p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73625" y="189865"/>
            <a:ext cx="3684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当前的操作思路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基础版使用方法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3272" y="1572776"/>
            <a:ext cx="427872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战法选股步骤（普通）：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①</a:t>
            </a:r>
            <a:r>
              <a:rPr lang="zh-CN" altLang="en-US" sz="2000" b="1" dirty="0"/>
              <a:t>首页点击进入“</a:t>
            </a:r>
            <a:r>
              <a:rPr lang="en-US" altLang="zh-CN" sz="2000" b="1" dirty="0"/>
              <a:t>L2</a:t>
            </a:r>
            <a:r>
              <a:rPr lang="zh-CN" altLang="en-US" sz="2000" b="1" dirty="0"/>
              <a:t>基础版”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②</a:t>
            </a:r>
            <a:r>
              <a:rPr lang="zh-CN" altLang="en-US" sz="2000" b="1" dirty="0"/>
              <a:t>勾选“四线开花”筛选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③</a:t>
            </a:r>
            <a:r>
              <a:rPr lang="zh-CN" altLang="en-US" sz="2000" b="1" dirty="0"/>
              <a:t>点击“大额净买”排序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en-US" altLang="zh-CN" sz="2000" b="1" dirty="0"/>
              <a:t>④</a:t>
            </a:r>
            <a:r>
              <a:rPr lang="zh-CN" altLang="en-US" sz="2000" b="1" dirty="0"/>
              <a:t>得到全市场当日主力最青睐的个股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优点：全市场个股一览无遗</a:t>
            </a:r>
            <a:br>
              <a:rPr lang="en-US" altLang="zh-CN" sz="2000" b="1" dirty="0"/>
            </a:br>
            <a:r>
              <a:rPr lang="zh-CN" altLang="en-US" sz="2000" b="1" dirty="0"/>
              <a:t>缺点：个股太多，无从下手</a:t>
            </a:r>
            <a:br>
              <a:rPr lang="en-US" altLang="zh-CN" sz="2000" b="1" dirty="0"/>
            </a:br>
            <a:endParaRPr lang="en-US" altLang="zh-CN" sz="2000" b="1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10212" y="733053"/>
            <a:ext cx="5242472" cy="549996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基础版使用方法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3271" y="1572776"/>
            <a:ext cx="474851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战法选股步骤（强化）：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①</a:t>
            </a:r>
            <a:r>
              <a:rPr lang="zh-CN" altLang="en-US" sz="2000" b="1" dirty="0"/>
              <a:t>首页点击进入“</a:t>
            </a:r>
            <a:r>
              <a:rPr lang="en-US" altLang="zh-CN" sz="2000" b="1" dirty="0"/>
              <a:t>L2</a:t>
            </a:r>
            <a:r>
              <a:rPr lang="zh-CN" altLang="en-US" sz="2000" b="1" dirty="0"/>
              <a:t>基础版”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②</a:t>
            </a:r>
            <a:r>
              <a:rPr lang="zh-CN" altLang="en-US" sz="2000" b="1" dirty="0"/>
              <a:t>盘中选择强势板块（消息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预判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看好）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③勾选“四线开花”筛选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④</a:t>
            </a:r>
            <a:r>
              <a:rPr lang="zh-CN" altLang="en-US" sz="2000" b="1" dirty="0"/>
              <a:t>点击“大额净买”排序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⑤得到板块当日主力最青睐的个股</a:t>
            </a:r>
            <a:br>
              <a:rPr lang="en-US" altLang="zh-CN" sz="2000" b="1" dirty="0"/>
            </a:br>
            <a:endParaRPr lang="en-US" altLang="zh-CN" sz="2000" b="1" dirty="0"/>
          </a:p>
          <a:p>
            <a:r>
              <a:rPr lang="zh-CN" altLang="en-US" sz="2000" b="1" dirty="0"/>
              <a:t>优点：更加精准，便于捕捉主力小动向</a:t>
            </a:r>
            <a:endParaRPr lang="en-US" altLang="zh-CN" sz="2000" b="1" dirty="0"/>
          </a:p>
          <a:p>
            <a:r>
              <a:rPr lang="zh-CN" altLang="en-US" sz="2000" b="1" dirty="0"/>
              <a:t>缺点：板块容易判断错误</a:t>
            </a:r>
            <a:br>
              <a:rPr lang="en-US" altLang="zh-CN" sz="2000" b="1" dirty="0"/>
            </a:br>
            <a:endParaRPr lang="en-US" altLang="zh-CN" sz="20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32039" y="767865"/>
            <a:ext cx="5204407" cy="551389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90270" y="869950"/>
            <a:ext cx="102908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5</a:t>
            </a:r>
            <a:r>
              <a:rPr lang="zh-CN" altLang="en-US" sz="2000" dirty="0">
                <a:solidFill>
                  <a:srgbClr val="FF0000"/>
                </a:solidFill>
              </a:rPr>
              <a:t>月</a:t>
            </a:r>
            <a:r>
              <a:rPr lang="en-US" altLang="zh-CN" sz="2000" dirty="0">
                <a:solidFill>
                  <a:srgbClr val="FF0000"/>
                </a:solidFill>
              </a:rPr>
              <a:t>7</a:t>
            </a:r>
            <a:r>
              <a:rPr lang="zh-CN" altLang="en-US" sz="2000" dirty="0">
                <a:solidFill>
                  <a:srgbClr val="FF0000"/>
                </a:solidFill>
              </a:rPr>
              <a:t>日，中国人民银行、国家金融监督管理总局、中国证券监督管理委员会负责人出席国新办新闻发布会，宣布降准</a:t>
            </a:r>
            <a:r>
              <a:rPr lang="en-US" altLang="zh-CN" sz="2000" dirty="0">
                <a:solidFill>
                  <a:srgbClr val="FF0000"/>
                </a:solidFill>
              </a:rPr>
              <a:t>0.5</a:t>
            </a:r>
            <a:r>
              <a:rPr lang="zh-CN" altLang="en-US" sz="2000" dirty="0">
                <a:solidFill>
                  <a:srgbClr val="FF0000"/>
                </a:solidFill>
              </a:rPr>
              <a:t>个百分点、降低政策利率</a:t>
            </a:r>
            <a:r>
              <a:rPr lang="en-US" altLang="zh-CN" sz="2000" dirty="0">
                <a:solidFill>
                  <a:srgbClr val="FF0000"/>
                </a:solidFill>
              </a:rPr>
              <a:t>0.1</a:t>
            </a:r>
            <a:r>
              <a:rPr lang="zh-CN" altLang="en-US" sz="2000" dirty="0">
                <a:solidFill>
                  <a:srgbClr val="FF0000"/>
                </a:solidFill>
              </a:rPr>
              <a:t>个百分点、支持小微企业、支持中央汇金公司发挥类平准基金作用</a:t>
            </a:r>
            <a:r>
              <a:rPr lang="en-US" altLang="zh-CN" sz="2000" dirty="0">
                <a:solidFill>
                  <a:srgbClr val="FF0000"/>
                </a:solidFill>
              </a:rPr>
              <a:t>··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73625" y="189865"/>
            <a:ext cx="3684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重磅利好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708660" y="1938655"/>
            <a:ext cx="2895600" cy="365506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3727450" y="1938655"/>
            <a:ext cx="3619500" cy="387604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7347585" y="1635125"/>
            <a:ext cx="4027805" cy="43961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99820" y="911225"/>
            <a:ext cx="10436225" cy="46361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/>
              <a:t>1</a:t>
            </a:r>
            <a:r>
              <a:rPr lang="zh-CN" altLang="en-US" sz="2000" dirty="0"/>
              <a:t>、麦角硫因：</a:t>
            </a:r>
            <a:endParaRPr lang="zh-CN" altLang="en-US" sz="2000" dirty="0"/>
          </a:p>
          <a:p>
            <a:r>
              <a:rPr lang="zh-CN" altLang="en-US" sz="2000" dirty="0"/>
              <a:t>抗衰黑马麦角硫因的销售暴涨</a:t>
            </a:r>
            <a:r>
              <a:rPr lang="en-US" altLang="zh-CN" sz="2000" dirty="0"/>
              <a:t>60</a:t>
            </a:r>
            <a:r>
              <a:rPr lang="zh-CN" altLang="en-US" sz="2000" dirty="0"/>
              <a:t>倍，这几年爆炒的</a:t>
            </a:r>
            <a:r>
              <a:rPr lang="en-US" altLang="zh-CN" sz="2000" dirty="0"/>
              <a:t>NMN</a:t>
            </a:r>
            <a:r>
              <a:rPr lang="zh-CN" altLang="en-US" sz="2000" dirty="0"/>
              <a:t>被禁，已成过去式，麦角硫因成为下一个抗衰黑马。</a:t>
            </a:r>
            <a:r>
              <a:rPr lang="en-US" altLang="zh-CN" sz="2000" dirty="0"/>
              <a:t>5</a:t>
            </a:r>
            <a:r>
              <a:rPr lang="zh-CN" altLang="en-US" sz="2000" dirty="0"/>
              <a:t>月</a:t>
            </a:r>
            <a:r>
              <a:rPr lang="en-US" altLang="zh-CN" sz="2000" dirty="0"/>
              <a:t>8</a:t>
            </a:r>
            <a:r>
              <a:rPr lang="zh-CN" altLang="en-US" sz="2000" dirty="0"/>
              <a:t>号，科伦</a:t>
            </a:r>
            <a:r>
              <a:rPr lang="en-US" altLang="zh-CN" sz="2000" dirty="0"/>
              <a:t>75</a:t>
            </a:r>
            <a:r>
              <a:rPr lang="zh-CN" altLang="en-US" sz="2000" dirty="0"/>
              <a:t>岁董事长刘革新赤膊上镜大秀肌肉，已服用麦角硫因</a:t>
            </a:r>
            <a:r>
              <a:rPr lang="en-US" altLang="zh-CN" sz="2000" dirty="0"/>
              <a:t>3</a:t>
            </a:r>
            <a:r>
              <a:rPr lang="zh-CN" altLang="en-US" sz="2000" dirty="0"/>
              <a:t>年，近期即将推出麦角硫因抗衰胶囊，</a:t>
            </a:r>
            <a:r>
              <a:rPr lang="en-US" altLang="zh-CN" sz="2000" dirty="0"/>
              <a:t>1499</a:t>
            </a:r>
            <a:r>
              <a:rPr lang="zh-CN" altLang="en-US" sz="2000" dirty="0"/>
              <a:t>元</a:t>
            </a:r>
            <a:r>
              <a:rPr lang="en-US" altLang="zh-CN" sz="2000" dirty="0"/>
              <a:t>/60</a:t>
            </a:r>
            <a:r>
              <a:rPr lang="zh-CN" altLang="en-US" sz="2000" dirty="0"/>
              <a:t>粒，国内麦角硫因品牌大战一触即发。</a:t>
            </a:r>
            <a:endParaRPr lang="zh-CN" altLang="en-US" sz="2000" dirty="0"/>
          </a:p>
          <a:p>
            <a:endParaRPr lang="zh-CN" altLang="en-US" sz="2000" dirty="0"/>
          </a:p>
          <a:p>
            <a:r>
              <a:rPr lang="en-US" altLang="zh-CN" sz="2000" dirty="0"/>
              <a:t>2</a:t>
            </a:r>
            <a:r>
              <a:rPr lang="zh-CN" altLang="en-US" sz="2000" dirty="0"/>
              <a:t>、工业母机：</a:t>
            </a:r>
            <a:endParaRPr lang="zh-CN" altLang="en-US" sz="2000" dirty="0"/>
          </a:p>
          <a:p>
            <a:r>
              <a:rPr lang="zh-CN" altLang="en-US" sz="2000" dirty="0"/>
              <a:t>工信部部长李乐成主持召开第十四次制造业企业座谈会，聚焦加快推动工业母机产业高质量发展，听取工业母机企业情况介绍和意见建议。李乐成表示，要高度重视产业生态建设，避免</a:t>
            </a:r>
            <a:r>
              <a:rPr lang="en-US" altLang="zh-CN" sz="2000" dirty="0"/>
              <a:t>“</a:t>
            </a:r>
            <a:r>
              <a:rPr lang="zh-CN" altLang="en-US" sz="2000" dirty="0"/>
              <a:t>内卷式</a:t>
            </a:r>
            <a:r>
              <a:rPr lang="en-US" altLang="zh-CN" sz="2000" dirty="0"/>
              <a:t>”</a:t>
            </a:r>
            <a:r>
              <a:rPr lang="zh-CN" altLang="en-US" sz="2000" dirty="0"/>
              <a:t>竞争、同质化发展。要发挥领军企业带动作用，建立更紧密的产学研用合作关系，强化产需对接，促进大中小企业融通发展。</a:t>
            </a:r>
            <a:endParaRPr lang="zh-CN" altLang="en-US" sz="2000" dirty="0"/>
          </a:p>
        </p:txBody>
      </p:sp>
      <p:sp>
        <p:nvSpPr>
          <p:cNvPr id="3" name="文本框 2"/>
          <p:cNvSpPr txBox="1"/>
          <p:nvPr/>
        </p:nvSpPr>
        <p:spPr>
          <a:xfrm>
            <a:off x="4873625" y="189865"/>
            <a:ext cx="4566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今日热门消息解读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29310" y="974725"/>
            <a:ext cx="10899775" cy="46361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/>
              <a:t>3</a:t>
            </a:r>
            <a:r>
              <a:rPr lang="zh-CN" altLang="en-US" sz="2000" dirty="0"/>
              <a:t>、小米概念：</a:t>
            </a:r>
            <a:endParaRPr lang="zh-CN" altLang="en-US" sz="2000" dirty="0"/>
          </a:p>
          <a:p>
            <a:endParaRPr lang="zh-CN" altLang="en-US" sz="2000" dirty="0"/>
          </a:p>
          <a:p>
            <a:r>
              <a:rPr lang="zh-CN" altLang="en-US" sz="2000" dirty="0"/>
              <a:t>小米创办人、董事长兼</a:t>
            </a:r>
            <a:r>
              <a:rPr lang="en-US" altLang="zh-CN" sz="2000" dirty="0"/>
              <a:t>CEO</a:t>
            </a:r>
            <a:r>
              <a:rPr lang="zh-CN" altLang="en-US" sz="2000" dirty="0"/>
              <a:t>雷军在微博发文称，小米自主研发设计的手机</a:t>
            </a:r>
            <a:r>
              <a:rPr lang="en-US" altLang="zh-CN" sz="2000" dirty="0"/>
              <a:t>SoC</a:t>
            </a:r>
            <a:r>
              <a:rPr lang="zh-CN" altLang="en-US" sz="2000" dirty="0"/>
              <a:t>芯片，名字叫玄戒</a:t>
            </a:r>
            <a:r>
              <a:rPr lang="en-US" altLang="zh-CN" sz="2000" dirty="0"/>
              <a:t>O1</a:t>
            </a:r>
            <a:r>
              <a:rPr lang="zh-CN" altLang="en-US" sz="2000" dirty="0"/>
              <a:t>，即将在</a:t>
            </a:r>
            <a:r>
              <a:rPr lang="en-US" altLang="zh-CN" sz="2000" dirty="0"/>
              <a:t>5</a:t>
            </a:r>
            <a:r>
              <a:rPr lang="zh-CN" altLang="en-US" sz="2000" dirty="0"/>
              <a:t>月下旬发布。</a:t>
            </a:r>
            <a:endParaRPr lang="zh-CN" altLang="en-US" sz="2000" dirty="0"/>
          </a:p>
        </p:txBody>
      </p:sp>
      <p:sp>
        <p:nvSpPr>
          <p:cNvPr id="3" name="文本框 2"/>
          <p:cNvSpPr txBox="1"/>
          <p:nvPr/>
        </p:nvSpPr>
        <p:spPr>
          <a:xfrm>
            <a:off x="4873625" y="189865"/>
            <a:ext cx="4566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今日热门消息解读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873625" y="189865"/>
            <a:ext cx="4566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今日热门消息解读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1461770" y="956945"/>
            <a:ext cx="9542145" cy="49720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34745" y="960755"/>
            <a:ext cx="10610215" cy="3655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000" dirty="0"/>
              <a:t>仓位：五成</a:t>
            </a:r>
            <a:r>
              <a:rPr lang="en-US" altLang="zh-CN" sz="2000" dirty="0"/>
              <a:t>——</a:t>
            </a:r>
            <a:r>
              <a:rPr lang="zh-CN" altLang="en-US" sz="2000" dirty="0"/>
              <a:t>七成</a:t>
            </a:r>
            <a:endParaRPr lang="zh-CN" sz="2000" dirty="0"/>
          </a:p>
          <a:p>
            <a:endParaRPr lang="zh-CN" altLang="en-US" sz="2000" dirty="0"/>
          </a:p>
          <a:p>
            <a:r>
              <a:rPr lang="zh-CN" altLang="en-US" sz="2000" dirty="0"/>
              <a:t>策略：两个中线个股，两个短线个股</a:t>
            </a:r>
            <a:endParaRPr lang="zh-CN" altLang="en-US" sz="2000" dirty="0"/>
          </a:p>
          <a:p>
            <a:r>
              <a:rPr lang="zh-CN" altLang="en-US" sz="2000" dirty="0"/>
              <a:t> </a:t>
            </a:r>
            <a:r>
              <a:rPr lang="en-US" altLang="zh-CN" sz="2000" dirty="0"/>
              <a:t>            </a:t>
            </a:r>
            <a:endParaRPr lang="en-US" altLang="zh-CN" sz="2000" dirty="0"/>
          </a:p>
          <a:p>
            <a:r>
              <a:rPr lang="en-US" altLang="zh-CN" sz="2000" dirty="0"/>
              <a:t>             </a:t>
            </a:r>
            <a:r>
              <a:rPr lang="zh-CN" altLang="en-US" sz="2000" dirty="0"/>
              <a:t>或者，三个中线、吃波段收益，一个短线</a:t>
            </a:r>
            <a:endParaRPr lang="zh-CN" altLang="en-US" sz="2000" dirty="0"/>
          </a:p>
          <a:p>
            <a:endParaRPr lang="zh-CN" altLang="en-US" sz="2000" dirty="0"/>
          </a:p>
          <a:p>
            <a:r>
              <a:rPr lang="en-US" altLang="zh-CN" sz="2000" dirty="0"/>
              <a:t>             </a:t>
            </a:r>
            <a:r>
              <a:rPr lang="zh-CN" altLang="en-US" sz="2000" dirty="0"/>
              <a:t>剩余资金灵活做</a:t>
            </a:r>
            <a:r>
              <a:rPr lang="en-US" altLang="zh-CN" sz="2000" dirty="0"/>
              <a:t>T</a:t>
            </a:r>
            <a:endParaRPr lang="zh-CN" altLang="en-US" sz="2000" dirty="0"/>
          </a:p>
          <a:p>
            <a:endParaRPr lang="zh-CN" altLang="en-US" sz="2400" dirty="0"/>
          </a:p>
          <a:p>
            <a:r>
              <a:rPr lang="zh-CN" altLang="en-US" sz="2400" dirty="0"/>
              <a:t>持续拉升连板股、极致抱团趋势股、低吸高活跃强势股、</a:t>
            </a:r>
            <a:endParaRPr lang="zh-CN" altLang="en-US" sz="2400" dirty="0"/>
          </a:p>
          <a:p>
            <a:endParaRPr lang="zh-CN" altLang="en-US" sz="2400" dirty="0"/>
          </a:p>
          <a:p>
            <a:r>
              <a:rPr lang="zh-CN" altLang="en-US" sz="2400" dirty="0"/>
              <a:t>潜伏利好消息政策个股、耐心持有优质个股、平铺首板个股</a:t>
            </a:r>
            <a:endParaRPr lang="zh-CN" altLang="en-US" sz="2400" dirty="0"/>
          </a:p>
          <a:p>
            <a:endParaRPr lang="zh-CN" altLang="en-US" sz="2400" dirty="0"/>
          </a:p>
          <a:p>
            <a:endParaRPr lang="zh-CN" altLang="en-US" sz="2400" dirty="0"/>
          </a:p>
          <a:p>
            <a:endParaRPr lang="en-US" altLang="zh-CN" sz="2400" dirty="0"/>
          </a:p>
          <a:p>
            <a:endParaRPr lang="zh-CN" altLang="en-US" sz="2400" dirty="0"/>
          </a:p>
        </p:txBody>
      </p:sp>
      <p:sp>
        <p:nvSpPr>
          <p:cNvPr id="3" name="文本框 2"/>
          <p:cNvSpPr txBox="1"/>
          <p:nvPr/>
        </p:nvSpPr>
        <p:spPr>
          <a:xfrm>
            <a:off x="4873625" y="189865"/>
            <a:ext cx="3684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操作策略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873625" y="189865"/>
            <a:ext cx="3684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用户好评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770890" y="1133475"/>
            <a:ext cx="3856355" cy="454406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5167630" y="839470"/>
            <a:ext cx="6000115" cy="167322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5231130" y="2567305"/>
            <a:ext cx="5634990" cy="1283335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5420995" y="4032250"/>
            <a:ext cx="5255260" cy="17900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855" y="960755"/>
            <a:ext cx="11236325" cy="43732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sz="2000" dirty="0"/>
          </a:p>
          <a:p>
            <a:r>
              <a:rPr lang="en-US" altLang="zh-CN" sz="2400" dirty="0"/>
              <a:t>1</a:t>
            </a:r>
            <a:r>
              <a:rPr lang="zh-CN" altLang="en-US" sz="2400" dirty="0"/>
              <a:t>、周一</a:t>
            </a:r>
            <a:r>
              <a:rPr lang="zh-CN" altLang="en-US" sz="2400" dirty="0">
                <a:solidFill>
                  <a:srgbClr val="FF0000"/>
                </a:solidFill>
              </a:rPr>
              <a:t>最强风口</a:t>
            </a:r>
            <a:r>
              <a:rPr lang="zh-CN" altLang="en-US" sz="2400" dirty="0"/>
              <a:t>：选择当日涨停板个股最多的板块，当日最强的风口</a:t>
            </a:r>
            <a:endParaRPr lang="zh-CN" altLang="en-US" sz="2400" dirty="0"/>
          </a:p>
          <a:p>
            <a:endParaRPr lang="zh-CN" altLang="en-US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、周二</a:t>
            </a:r>
            <a:r>
              <a:rPr lang="zh-CN" altLang="en-US" sz="2400" dirty="0">
                <a:solidFill>
                  <a:srgbClr val="FF0000"/>
                </a:solidFill>
              </a:rPr>
              <a:t>主题风口</a:t>
            </a:r>
            <a:r>
              <a:rPr lang="zh-CN" altLang="en-US" sz="2400" dirty="0"/>
              <a:t>：选择当日主题猎手最强的主题，挖掘最强的两个股票</a:t>
            </a:r>
            <a:endParaRPr lang="zh-CN" altLang="en-US" sz="2400" dirty="0"/>
          </a:p>
          <a:p>
            <a:endParaRPr lang="zh-CN" altLang="en-US" sz="2400" dirty="0"/>
          </a:p>
          <a:p>
            <a:r>
              <a:rPr lang="en-US" altLang="zh-CN" sz="2400" dirty="0"/>
              <a:t>3</a:t>
            </a:r>
            <a:r>
              <a:rPr lang="zh-CN" altLang="en-US" sz="2400" dirty="0"/>
              <a:t>、周三</a:t>
            </a:r>
            <a:r>
              <a:rPr lang="zh-CN" altLang="en-US" sz="2400" dirty="0">
                <a:solidFill>
                  <a:srgbClr val="FF0000"/>
                </a:solidFill>
              </a:rPr>
              <a:t>资金风口</a:t>
            </a:r>
            <a:r>
              <a:rPr lang="zh-CN" altLang="en-US" sz="2400" dirty="0"/>
              <a:t>：选择当日行业板块，主力净买额第一名或第二名的板块</a:t>
            </a:r>
            <a:endParaRPr lang="zh-CN" altLang="en-US" sz="2400" dirty="0"/>
          </a:p>
          <a:p>
            <a:endParaRPr lang="zh-CN" altLang="en-US" sz="2400" dirty="0"/>
          </a:p>
          <a:p>
            <a:r>
              <a:rPr lang="en-US" altLang="zh-CN" sz="2400" dirty="0"/>
              <a:t>4</a:t>
            </a:r>
            <a:r>
              <a:rPr lang="zh-CN" altLang="en-US" sz="2400" dirty="0"/>
              <a:t>、周四</a:t>
            </a:r>
            <a:r>
              <a:rPr lang="zh-CN" altLang="en-US" sz="2400" dirty="0">
                <a:solidFill>
                  <a:srgbClr val="FF0000"/>
                </a:solidFill>
              </a:rPr>
              <a:t>逻辑风口</a:t>
            </a:r>
            <a:r>
              <a:rPr lang="zh-CN" altLang="en-US" sz="2400" dirty="0"/>
              <a:t>：结合当日或近几日逻辑逐渐发酵的风口，博弈周末发酵</a:t>
            </a:r>
            <a:endParaRPr lang="zh-CN" altLang="en-US" sz="2400" dirty="0"/>
          </a:p>
          <a:p>
            <a:endParaRPr lang="zh-CN" altLang="en-US" sz="2400" dirty="0"/>
          </a:p>
          <a:p>
            <a:r>
              <a:rPr lang="zh-CN" altLang="en-US" sz="2400" dirty="0"/>
              <a:t>四个不同维度的逻辑，每天筛选出强风口、强个股，为投资保驾护航，让</a:t>
            </a:r>
            <a:r>
              <a:rPr lang="zh-CN" altLang="en-US" sz="2400" dirty="0">
                <a:solidFill>
                  <a:srgbClr val="FF0000"/>
                </a:solidFill>
              </a:rPr>
              <a:t>账户长虹</a:t>
            </a:r>
            <a:endParaRPr lang="zh-CN" altLang="en-US" sz="2400" dirty="0"/>
          </a:p>
          <a:p>
            <a:endParaRPr lang="zh-CN" altLang="en-US" sz="2400" dirty="0"/>
          </a:p>
          <a:p>
            <a:endParaRPr lang="zh-CN" altLang="en-US" sz="2400" dirty="0"/>
          </a:p>
          <a:p>
            <a:endParaRPr lang="en-US" altLang="zh-CN" sz="2400" dirty="0"/>
          </a:p>
          <a:p>
            <a:endParaRPr lang="zh-CN" altLang="en-US" sz="2400" dirty="0"/>
          </a:p>
        </p:txBody>
      </p:sp>
      <p:sp>
        <p:nvSpPr>
          <p:cNvPr id="3" name="文本框 2"/>
          <p:cNvSpPr txBox="1"/>
          <p:nvPr/>
        </p:nvSpPr>
        <p:spPr>
          <a:xfrm>
            <a:off x="4101465" y="189865"/>
            <a:ext cx="44570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风口狙击</a:t>
            </a:r>
            <a:r>
              <a:rPr lang="en-US" altLang="zh-CN" sz="2400" dirty="0">
                <a:solidFill>
                  <a:schemeClr val="bg1"/>
                </a:solidFill>
              </a:rPr>
              <a:t>——</a:t>
            </a:r>
            <a:r>
              <a:rPr lang="zh-CN" altLang="en-US" sz="2400" dirty="0">
                <a:solidFill>
                  <a:schemeClr val="bg1"/>
                </a:solidFill>
              </a:rPr>
              <a:t>为投资保驾护航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9.xml><?xml version="1.0" encoding="utf-8"?>
<p:tagLst xmlns:p="http://schemas.openxmlformats.org/presentationml/2006/main">
  <p:tag name="COMMONDATA" val="eyJoZGlkIjoiOTAzOTQ3MTIxNjU3MzE4MjhmYTQyMTMwMmMzMTJiOWQifQ=="/>
  <p:tag name="commondata" val="eyJoZGlkIjoiNjMzMjYwMjkzODUxNmM2MmM0YjA0NGU5OGU1OGIwOGM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1402</Words>
  <Application>WPS 演示</Application>
  <PresentationFormat>宽屏</PresentationFormat>
  <Paragraphs>115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6" baseType="lpstr">
      <vt:lpstr>Arial</vt:lpstr>
      <vt:lpstr>宋体</vt:lpstr>
      <vt:lpstr>Wingdings</vt:lpstr>
      <vt:lpstr>思源黑体 CN Medium</vt:lpstr>
      <vt:lpstr>黑体</vt:lpstr>
      <vt:lpstr>思源黑体 CN Heavy</vt:lpstr>
      <vt:lpstr>思源黑体 CN Bold</vt:lpstr>
      <vt:lpstr>微软雅黑</vt:lpstr>
      <vt:lpstr>Calibri</vt:lpstr>
      <vt:lpstr>Arial Unicode MS</vt:lpstr>
      <vt:lpstr>等线</vt:lpstr>
      <vt:lpstr>思源黑体 CN Normal</vt:lpstr>
      <vt:lpstr>Wingdings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风口阻击二维码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177</cp:revision>
  <dcterms:created xsi:type="dcterms:W3CDTF">2024-06-11T06:30:00Z</dcterms:created>
  <dcterms:modified xsi:type="dcterms:W3CDTF">2025-05-16T01:07:09Z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C7704E933E1A4A679033E90DEAB49B71_12</vt:lpwstr>
  </property>
  <property fmtid="{D5CDD505-2E9C-101B-9397-08002B2CF9AE}" pid="3" name="KSOProductBuildVer">
    <vt:lpwstr>2052-12.1.0.21171</vt:lpwstr>
  </property>
</Properties>
</file>