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63" r:id="rId3"/>
    <p:sldId id="4274" r:id="rId5"/>
    <p:sldId id="4451" r:id="rId6"/>
    <p:sldId id="4460" r:id="rId7"/>
    <p:sldId id="4391" r:id="rId8"/>
    <p:sldId id="4440" r:id="rId9"/>
    <p:sldId id="4457" r:id="rId10"/>
    <p:sldId id="4458" r:id="rId11"/>
    <p:sldId id="4442" r:id="rId12"/>
    <p:sldId id="4459" r:id="rId13"/>
    <p:sldId id="4444" r:id="rId14"/>
    <p:sldId id="4461" r:id="rId15"/>
    <p:sldId id="4452" r:id="rId16"/>
    <p:sldId id="4462" r:id="rId17"/>
    <p:sldId id="4453" r:id="rId18"/>
    <p:sldId id="4278" r:id="rId19"/>
    <p:sldId id="270" r:id="rId20"/>
  </p:sldIdLst>
  <p:sldSz cx="12192000" cy="6858000"/>
  <p:notesSz cx="6858000" cy="9144000"/>
  <p:custDataLst>
    <p:tags r:id="rId2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3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5" Type="http://schemas.openxmlformats.org/officeDocument/2006/relationships/tags" Target="tags/tag17.xml"/><Relationship Id="rId24" Type="http://schemas.openxmlformats.org/officeDocument/2006/relationships/commentAuthors" Target="commentAuthors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E97641-2152-4774-8360-44780691E81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4F2145-BD71-46EC-B4BE-F31170F96B1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tags" Target="../tags/tag1.xm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ppt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7" descr="组 2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39395" y="271780"/>
            <a:ext cx="11740515" cy="64566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9.xml"/><Relationship Id="rId8" Type="http://schemas.openxmlformats.org/officeDocument/2006/relationships/tags" Target="../tags/tag8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" Type="http://schemas.openxmlformats.org/officeDocument/2006/relationships/image" Target="../media/image4.png"/><Relationship Id="rId16" Type="http://schemas.openxmlformats.org/officeDocument/2006/relationships/notesSlide" Target="../notesSlides/notesSlide1.xml"/><Relationship Id="rId15" Type="http://schemas.openxmlformats.org/officeDocument/2006/relationships/slideLayout" Target="../slideLayouts/slideLayout12.xml"/><Relationship Id="rId14" Type="http://schemas.openxmlformats.org/officeDocument/2006/relationships/tags" Target="../tags/tag14.xml"/><Relationship Id="rId13" Type="http://schemas.openxmlformats.org/officeDocument/2006/relationships/tags" Target="../tags/tag13.xml"/><Relationship Id="rId12" Type="http://schemas.openxmlformats.org/officeDocument/2006/relationships/tags" Target="../tags/tag12.xml"/><Relationship Id="rId11" Type="http://schemas.openxmlformats.org/officeDocument/2006/relationships/tags" Target="../tags/tag11.xml"/><Relationship Id="rId10" Type="http://schemas.openxmlformats.org/officeDocument/2006/relationships/tags" Target="../tags/tag10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tags" Target="../tags/tag16.xml"/><Relationship Id="rId2" Type="http://schemas.openxmlformats.org/officeDocument/2006/relationships/image" Target="../media/image15.png"/><Relationship Id="rId1" Type="http://schemas.openxmlformats.org/officeDocument/2006/relationships/tags" Target="../tags/tag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矢量智能对象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356225" y="776605"/>
            <a:ext cx="1524000" cy="3302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458460" y="6190615"/>
            <a:ext cx="14243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中国</a:t>
            </a:r>
            <a:r>
              <a:rPr lang="en-US" altLang="zh-CN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·</a:t>
            </a:r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广州</a:t>
            </a:r>
            <a:endParaRPr lang="zh-CN" altLang="en-US">
              <a:solidFill>
                <a:srgbClr val="FFDFD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79792" y="1951887"/>
            <a:ext cx="1058100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zh-CN" sz="6000" dirty="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2026</a:t>
            </a:r>
            <a:r>
              <a:rPr lang="zh-CN" altLang="en-US" sz="6000" dirty="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维持结构机会</a:t>
            </a:r>
            <a:endParaRPr lang="zh-CN" altLang="en-US" sz="6000" dirty="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  <a:cs typeface="思源黑体 CN Bold" panose="020B0800000000000000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891915" y="3981450"/>
            <a:ext cx="2173605" cy="35687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>
            <p:custDataLst>
              <p:tags r:id="rId3"/>
            </p:custDataLst>
          </p:nvPr>
        </p:nvSpPr>
        <p:spPr>
          <a:xfrm>
            <a:off x="3898265" y="3981450"/>
            <a:ext cx="995680" cy="3568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>
            <p:custDataLst>
              <p:tags r:id="rId4"/>
            </p:custDataLst>
          </p:nvPr>
        </p:nvSpPr>
        <p:spPr>
          <a:xfrm>
            <a:off x="3853815" y="3988435"/>
            <a:ext cx="1143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主讲老师</a:t>
            </a:r>
            <a:endParaRPr lang="zh-CN" altLang="en-US">
              <a:solidFill>
                <a:srgbClr val="C00000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15" name="文本框 14"/>
          <p:cNvSpPr txBox="1"/>
          <p:nvPr>
            <p:custDataLst>
              <p:tags r:id="rId5"/>
            </p:custDataLst>
          </p:nvPr>
        </p:nvSpPr>
        <p:spPr>
          <a:xfrm>
            <a:off x="4902835" y="3976370"/>
            <a:ext cx="11620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陈灼基</a:t>
            </a:r>
            <a:endParaRPr lang="zh-CN" altLang="en-US" dirty="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3891915" y="4490348"/>
            <a:ext cx="5094178" cy="1552132"/>
            <a:chOff x="7093" y="6622"/>
            <a:chExt cx="8109" cy="1978"/>
          </a:xfrm>
        </p:grpSpPr>
        <p:sp>
          <p:nvSpPr>
            <p:cNvPr id="18" name="矩形 17"/>
            <p:cNvSpPr/>
            <p:nvPr>
              <p:custDataLst>
                <p:tags r:id="rId6"/>
              </p:custDataLst>
            </p:nvPr>
          </p:nvSpPr>
          <p:spPr>
            <a:xfrm>
              <a:off x="7093" y="6626"/>
              <a:ext cx="7859" cy="62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>
              <p:custDataLst>
                <p:tags r:id="rId7"/>
              </p:custDataLst>
            </p:nvPr>
          </p:nvSpPr>
          <p:spPr>
            <a:xfrm>
              <a:off x="7105" y="6626"/>
              <a:ext cx="2321" cy="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文本框 19"/>
            <p:cNvSpPr txBox="1"/>
            <p:nvPr>
              <p:custDataLst>
                <p:tags r:id="rId8"/>
              </p:custDataLst>
            </p:nvPr>
          </p:nvSpPr>
          <p:spPr>
            <a:xfrm>
              <a:off x="7261" y="6627"/>
              <a:ext cx="2009" cy="4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执业编号</a:t>
              </a:r>
              <a:endPara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  <p:sp>
          <p:nvSpPr>
            <p:cNvPr id="21" name="文本框 20"/>
            <p:cNvSpPr txBox="1"/>
            <p:nvPr>
              <p:custDataLst>
                <p:tags r:id="rId9"/>
              </p:custDataLst>
            </p:nvPr>
          </p:nvSpPr>
          <p:spPr>
            <a:xfrm>
              <a:off x="9470" y="6622"/>
              <a:ext cx="5732" cy="1978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zh-CN" altLang="en-US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投顾从业：</a:t>
              </a:r>
              <a:r>
                <a:rPr lang="en-US" altLang="zh-CN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A1120620030004</a:t>
              </a:r>
              <a:endParaRPr lang="en-US" altLang="zh-CN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  <a:p>
              <a:endParaRPr lang="zh-CN" altLang="en-US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  <a:p>
              <a:r>
                <a:rPr lang="zh-CN" altLang="en-US" dirty="0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基金从业编号：</a:t>
              </a:r>
              <a:r>
                <a:rPr lang="en-US" altLang="zh-CN" dirty="0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P1069558100002</a:t>
              </a:r>
              <a:endParaRPr lang="en-US" altLang="zh-CN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  <a:p>
              <a:endParaRPr lang="en-US" altLang="zh-CN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6170295" y="3982720"/>
            <a:ext cx="3074373" cy="381327"/>
            <a:chOff x="10918" y="5734"/>
            <a:chExt cx="5059" cy="668"/>
          </a:xfrm>
        </p:grpSpPr>
        <p:sp>
          <p:nvSpPr>
            <p:cNvPr id="27" name="矩形 26"/>
            <p:cNvSpPr/>
            <p:nvPr>
              <p:custDataLst>
                <p:tags r:id="rId10"/>
              </p:custDataLst>
            </p:nvPr>
          </p:nvSpPr>
          <p:spPr>
            <a:xfrm>
              <a:off x="10940" y="5734"/>
              <a:ext cx="3832" cy="62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矩形 27"/>
            <p:cNvSpPr/>
            <p:nvPr>
              <p:custDataLst>
                <p:tags r:id="rId11"/>
              </p:custDataLst>
            </p:nvPr>
          </p:nvSpPr>
          <p:spPr>
            <a:xfrm>
              <a:off x="10952" y="5734"/>
              <a:ext cx="1750" cy="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文本框 28"/>
            <p:cNvSpPr txBox="1"/>
            <p:nvPr>
              <p:custDataLst>
                <p:tags r:id="rId12"/>
              </p:custDataLst>
            </p:nvPr>
          </p:nvSpPr>
          <p:spPr>
            <a:xfrm>
              <a:off x="10918" y="5757"/>
              <a:ext cx="2009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课程日期</a:t>
              </a:r>
              <a:endPara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  <p:sp>
          <p:nvSpPr>
            <p:cNvPr id="30" name="文本框 29"/>
            <p:cNvSpPr txBox="1"/>
            <p:nvPr>
              <p:custDataLst>
                <p:tags r:id="rId13"/>
              </p:custDataLst>
            </p:nvPr>
          </p:nvSpPr>
          <p:spPr>
            <a:xfrm>
              <a:off x="12700" y="5745"/>
              <a:ext cx="3277" cy="6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700" dirty="0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2025.09</a:t>
              </a:r>
              <a:endParaRPr lang="en-US" altLang="zh-CN" sz="1700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</p:grpSp>
    </p:spTree>
    <p:custDataLst>
      <p:tags r:id="rId14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134745" y="960755"/>
            <a:ext cx="10610215" cy="36556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sz="2000" dirty="0"/>
              <a:t>仓位：五成</a:t>
            </a:r>
            <a:r>
              <a:rPr lang="en-US" altLang="zh-CN" sz="2000" dirty="0"/>
              <a:t>——</a:t>
            </a:r>
            <a:r>
              <a:rPr lang="zh-CN" altLang="en-US" sz="2000" dirty="0"/>
              <a:t>七成</a:t>
            </a:r>
            <a:endParaRPr lang="zh-CN" sz="2000" dirty="0"/>
          </a:p>
          <a:p>
            <a:endParaRPr lang="zh-CN" altLang="en-US" sz="2000" dirty="0"/>
          </a:p>
          <a:p>
            <a:r>
              <a:rPr lang="zh-CN" altLang="en-US" sz="2000" dirty="0"/>
              <a:t>策略：两个中线个股，两个短线个股</a:t>
            </a:r>
            <a:endParaRPr lang="zh-CN" altLang="en-US" sz="2000" dirty="0"/>
          </a:p>
          <a:p>
            <a:r>
              <a:rPr lang="zh-CN" altLang="en-US" sz="2000" dirty="0"/>
              <a:t> </a:t>
            </a:r>
            <a:r>
              <a:rPr lang="en-US" altLang="zh-CN" sz="2000" dirty="0"/>
              <a:t>            </a:t>
            </a:r>
            <a:endParaRPr lang="en-US" altLang="zh-CN" sz="2000" dirty="0"/>
          </a:p>
          <a:p>
            <a:r>
              <a:rPr lang="en-US" altLang="zh-CN" sz="2000" dirty="0"/>
              <a:t>             </a:t>
            </a:r>
            <a:r>
              <a:rPr lang="zh-CN" altLang="en-US" sz="2000" dirty="0"/>
              <a:t>或者，三个中线、吃波段收益，一个短线</a:t>
            </a:r>
            <a:endParaRPr lang="zh-CN" altLang="en-US" sz="2000" dirty="0"/>
          </a:p>
          <a:p>
            <a:endParaRPr lang="zh-CN" altLang="en-US" sz="2000" dirty="0"/>
          </a:p>
          <a:p>
            <a:r>
              <a:rPr lang="en-US" altLang="zh-CN" sz="2000" dirty="0"/>
              <a:t>             </a:t>
            </a:r>
            <a:r>
              <a:rPr lang="zh-CN" altLang="en-US" sz="2000" dirty="0"/>
              <a:t>剩余资金灵活做</a:t>
            </a:r>
            <a:r>
              <a:rPr lang="en-US" altLang="zh-CN" sz="2000" dirty="0"/>
              <a:t>T</a:t>
            </a:r>
            <a:endParaRPr lang="zh-CN" altLang="en-US" sz="2000" dirty="0"/>
          </a:p>
          <a:p>
            <a:endParaRPr lang="zh-CN" altLang="en-US" sz="2400" dirty="0"/>
          </a:p>
          <a:p>
            <a:r>
              <a:rPr lang="zh-CN" altLang="en-US" sz="2400" dirty="0"/>
              <a:t>持续拉升连板股、极致抱团趋势股、低吸高活跃强势股、</a:t>
            </a:r>
            <a:endParaRPr lang="zh-CN" altLang="en-US" sz="2400" dirty="0"/>
          </a:p>
          <a:p>
            <a:endParaRPr lang="zh-CN" altLang="en-US" sz="2400" dirty="0"/>
          </a:p>
          <a:p>
            <a:r>
              <a:rPr lang="zh-CN" altLang="en-US" sz="2400" dirty="0"/>
              <a:t>潜伏利好消息政策个股、耐心持有优质个股、平铺首板个股</a:t>
            </a:r>
            <a:endParaRPr lang="zh-CN" altLang="en-US" sz="2400" dirty="0"/>
          </a:p>
          <a:p>
            <a:endParaRPr lang="zh-CN" altLang="en-US" sz="2400" dirty="0"/>
          </a:p>
          <a:p>
            <a:endParaRPr lang="zh-CN" altLang="en-US" sz="2400" dirty="0"/>
          </a:p>
          <a:p>
            <a:endParaRPr lang="en-US" altLang="zh-CN" sz="2400" dirty="0"/>
          </a:p>
          <a:p>
            <a:endParaRPr lang="zh-CN" altLang="en-US" sz="2400" dirty="0"/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36849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操作策略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54710" y="1033780"/>
            <a:ext cx="10536555" cy="437324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zh-CN" sz="2000" dirty="0"/>
          </a:p>
          <a:p>
            <a:r>
              <a:rPr lang="en-US" altLang="zh-CN" sz="2000" dirty="0"/>
              <a:t>1</a:t>
            </a:r>
            <a:r>
              <a:rPr lang="zh-CN" altLang="en-US" sz="2000" dirty="0"/>
              <a:t>、周一</a:t>
            </a:r>
            <a:r>
              <a:rPr lang="zh-CN" altLang="en-US" sz="2000" dirty="0">
                <a:solidFill>
                  <a:srgbClr val="FF0000"/>
                </a:solidFill>
              </a:rPr>
              <a:t>最强风口</a:t>
            </a:r>
            <a:r>
              <a:rPr lang="zh-CN" altLang="en-US" sz="2000" dirty="0"/>
              <a:t>：选择当日涨停板个股最多的板块，当日最强的风口</a:t>
            </a:r>
            <a:endParaRPr lang="zh-CN" altLang="en-US" sz="2000" dirty="0"/>
          </a:p>
          <a:p>
            <a:r>
              <a:rPr lang="en-US" altLang="zh-CN" sz="2000" dirty="0"/>
              <a:t>2</a:t>
            </a:r>
            <a:r>
              <a:rPr lang="zh-CN" altLang="en-US" sz="2000" dirty="0"/>
              <a:t>、周二</a:t>
            </a:r>
            <a:r>
              <a:rPr lang="zh-CN" altLang="en-US" sz="2000" dirty="0">
                <a:solidFill>
                  <a:srgbClr val="FF0000"/>
                </a:solidFill>
              </a:rPr>
              <a:t>主题风口</a:t>
            </a:r>
            <a:r>
              <a:rPr lang="zh-CN" altLang="en-US" sz="2000" dirty="0"/>
              <a:t>：选择当日主题猎手最强的主题，挖掘最强的两个股票</a:t>
            </a:r>
            <a:endParaRPr lang="zh-CN" altLang="en-US" sz="2000" dirty="0"/>
          </a:p>
          <a:p>
            <a:endParaRPr lang="zh-CN" altLang="en-US" sz="2000" dirty="0"/>
          </a:p>
          <a:p>
            <a:r>
              <a:rPr lang="en-US" altLang="zh-CN" sz="2000" dirty="0"/>
              <a:t>3</a:t>
            </a:r>
            <a:r>
              <a:rPr lang="zh-CN" altLang="en-US" sz="2000" dirty="0"/>
              <a:t>、周三</a:t>
            </a:r>
            <a:r>
              <a:rPr lang="zh-CN" altLang="en-US" sz="2000" dirty="0">
                <a:solidFill>
                  <a:srgbClr val="FF0000"/>
                </a:solidFill>
              </a:rPr>
              <a:t>资金风口</a:t>
            </a:r>
            <a:r>
              <a:rPr lang="zh-CN" altLang="en-US" sz="2000" dirty="0"/>
              <a:t>：选择当日行业板块，主力净买额第一名或第二名的板块</a:t>
            </a:r>
            <a:endParaRPr lang="zh-CN" altLang="en-US" sz="2000" dirty="0"/>
          </a:p>
          <a:p>
            <a:r>
              <a:rPr lang="en-US" altLang="zh-CN" sz="2000" dirty="0"/>
              <a:t>4</a:t>
            </a:r>
            <a:r>
              <a:rPr lang="zh-CN" altLang="en-US" sz="2000" dirty="0"/>
              <a:t>、周四</a:t>
            </a:r>
            <a:r>
              <a:rPr lang="zh-CN" altLang="en-US" sz="2000" dirty="0">
                <a:solidFill>
                  <a:srgbClr val="FF0000"/>
                </a:solidFill>
              </a:rPr>
              <a:t>逻辑风口</a:t>
            </a:r>
            <a:r>
              <a:rPr lang="zh-CN" altLang="en-US" sz="2000" dirty="0"/>
              <a:t>：结合当日或近几日逻辑逐渐发酵的风口，博弈周末发酵</a:t>
            </a:r>
            <a:endParaRPr lang="zh-CN" altLang="en-US" sz="2000" dirty="0"/>
          </a:p>
          <a:p>
            <a:r>
              <a:rPr lang="zh-CN" altLang="en-US" sz="2000" dirty="0"/>
              <a:t>四个不同维度的逻辑，每天筛选出强风口、强个股，为投资保驾护航，助力</a:t>
            </a:r>
            <a:r>
              <a:rPr lang="zh-CN" altLang="en-US" sz="2000" dirty="0">
                <a:solidFill>
                  <a:srgbClr val="FF0000"/>
                </a:solidFill>
              </a:rPr>
              <a:t>账户长虹</a:t>
            </a:r>
            <a:endParaRPr lang="zh-CN" altLang="en-US" sz="2000" dirty="0">
              <a:solidFill>
                <a:srgbClr val="FF0000"/>
              </a:solidFill>
            </a:endParaRPr>
          </a:p>
          <a:p>
            <a:endParaRPr lang="zh-CN" altLang="en-US" sz="2000" dirty="0">
              <a:solidFill>
                <a:srgbClr val="FF0000"/>
              </a:solidFill>
            </a:endParaRPr>
          </a:p>
          <a:p>
            <a:r>
              <a:rPr lang="zh-CN" altLang="en-US" dirty="0"/>
              <a:t>用户收益案例：以上为特定客户、特定时间区间的历史业绩，个别情况不代表普遍现象，个股历史涨幅不预示其未来表现，过往收益亦不代表未来收益承诺。市场有风险，投资需谨慎！</a:t>
            </a:r>
            <a:endParaRPr lang="zh-CN" altLang="en-US" dirty="0"/>
          </a:p>
          <a:p>
            <a:endParaRPr lang="en-US" altLang="zh-CN" dirty="0"/>
          </a:p>
          <a:p>
            <a:r>
              <a:rPr lang="zh-CN" altLang="en-US" dirty="0"/>
              <a:t>个股案例涨幅回访：以上为特定条件、特定时间区间下的部分案例展示，不代表普遍现象，个股历史涨幅不预示其未来表现，过往收益亦不代表未来收益承诺。市场有风险，投资需谨慎！</a:t>
            </a:r>
            <a:endParaRPr lang="zh-CN" altLang="en-US" dirty="0"/>
          </a:p>
          <a:p>
            <a:endParaRPr lang="zh-CN" altLang="en-US" dirty="0"/>
          </a:p>
          <a:p>
            <a:endParaRPr lang="zh-CN" altLang="en-US" sz="2400" dirty="0"/>
          </a:p>
          <a:p>
            <a:endParaRPr lang="en-US" altLang="zh-CN" sz="2400" dirty="0"/>
          </a:p>
          <a:p>
            <a:endParaRPr lang="zh-CN" altLang="en-US" sz="2400" dirty="0"/>
          </a:p>
        </p:txBody>
      </p:sp>
      <p:sp>
        <p:nvSpPr>
          <p:cNvPr id="3" name="文本框 2"/>
          <p:cNvSpPr txBox="1"/>
          <p:nvPr/>
        </p:nvSpPr>
        <p:spPr>
          <a:xfrm>
            <a:off x="4101465" y="189865"/>
            <a:ext cx="44570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风口狙击</a:t>
            </a:r>
            <a:r>
              <a:rPr lang="en-US" altLang="zh-CN" sz="2400" dirty="0">
                <a:solidFill>
                  <a:schemeClr val="bg1"/>
                </a:solidFill>
              </a:rPr>
              <a:t>——</a:t>
            </a:r>
            <a:r>
              <a:rPr lang="zh-CN" altLang="en-US" sz="2400" dirty="0">
                <a:solidFill>
                  <a:schemeClr val="bg1"/>
                </a:solidFill>
              </a:rPr>
              <a:t>为投资保驾护航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101465" y="189865"/>
            <a:ext cx="44570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风口狙击</a:t>
            </a:r>
            <a:r>
              <a:rPr lang="en-US" altLang="zh-CN" sz="2400" dirty="0">
                <a:solidFill>
                  <a:schemeClr val="bg1"/>
                </a:solidFill>
              </a:rPr>
              <a:t>——</a:t>
            </a:r>
            <a:r>
              <a:rPr lang="zh-CN" altLang="en-US" sz="2400" dirty="0">
                <a:solidFill>
                  <a:schemeClr val="bg1"/>
                </a:solidFill>
              </a:rPr>
              <a:t>为投资保驾护航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85520" y="604520"/>
            <a:ext cx="10220325" cy="564832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873625" y="189865"/>
            <a:ext cx="36849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脱水策略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04595" y="685800"/>
            <a:ext cx="9782175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873625" y="76835"/>
            <a:ext cx="36849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</a:rPr>
              <a:t>418</a:t>
            </a:r>
            <a:r>
              <a:rPr lang="zh-CN" altLang="en-US" sz="2400" dirty="0">
                <a:solidFill>
                  <a:schemeClr val="bg1"/>
                </a:solidFill>
              </a:rPr>
              <a:t>活动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90625" y="861695"/>
            <a:ext cx="9810750" cy="539115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873625" y="76835"/>
            <a:ext cx="36849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脱水策略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90320" y="690245"/>
            <a:ext cx="9761220" cy="547687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3090" y="802640"/>
            <a:ext cx="11099800" cy="5310505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1365" cy="685800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50595" y="1021715"/>
            <a:ext cx="10290810" cy="3046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sz="2400" dirty="0"/>
          </a:p>
          <a:p>
            <a:endParaRPr lang="en-US" altLang="zh-CN" sz="2400" dirty="0"/>
          </a:p>
          <a:p>
            <a:r>
              <a:rPr lang="en-US" altLang="zh-CN" sz="2400" dirty="0"/>
              <a:t>1</a:t>
            </a:r>
            <a:r>
              <a:rPr lang="zh-CN" altLang="en-US" sz="2400" dirty="0"/>
              <a:t>、控盘双突破（智能辅助线、</a:t>
            </a:r>
            <a:r>
              <a:rPr lang="en-US" altLang="zh-CN" sz="2400" dirty="0"/>
              <a:t>20</a:t>
            </a:r>
            <a:r>
              <a:rPr lang="zh-CN" altLang="en-US" sz="2400" dirty="0"/>
              <a:t>日、</a:t>
            </a:r>
            <a:r>
              <a:rPr lang="en-US" altLang="zh-CN" sz="2400" dirty="0"/>
              <a:t>10</a:t>
            </a:r>
            <a:r>
              <a:rPr lang="zh-CN" altLang="en-US" sz="2400" dirty="0"/>
              <a:t>日、</a:t>
            </a:r>
            <a:r>
              <a:rPr lang="en-US" altLang="zh-CN" sz="2400" dirty="0"/>
              <a:t>5</a:t>
            </a:r>
            <a:r>
              <a:rPr lang="zh-CN" altLang="en-US" sz="2400" dirty="0"/>
              <a:t>日均线），走向上的趋势</a:t>
            </a:r>
            <a:endParaRPr lang="en-US" altLang="zh-CN" sz="2400" dirty="0"/>
          </a:p>
          <a:p>
            <a:endParaRPr lang="en-US" altLang="zh-CN" sz="2400" dirty="0"/>
          </a:p>
          <a:p>
            <a:endParaRPr lang="en-US" altLang="zh-CN" sz="2400" dirty="0"/>
          </a:p>
          <a:p>
            <a:r>
              <a:rPr lang="en-US" altLang="zh-CN" sz="2400" dirty="0"/>
              <a:t>2</a:t>
            </a:r>
            <a:r>
              <a:rPr lang="zh-CN" altLang="en-US" sz="2400" dirty="0"/>
              <a:t>、主题猎手战法：结合热点、</a:t>
            </a:r>
            <a:r>
              <a:rPr lang="en-US" altLang="zh-CN" sz="2400" dirty="0"/>
              <a:t>L2</a:t>
            </a:r>
            <a:r>
              <a:rPr lang="zh-CN" altLang="en-US" sz="2400" dirty="0"/>
              <a:t>资金等指标</a:t>
            </a:r>
            <a:endParaRPr lang="zh-CN" altLang="en-US" sz="2400" dirty="0"/>
          </a:p>
          <a:p>
            <a:endParaRPr lang="zh-CN" altLang="en-US" sz="2400" dirty="0"/>
          </a:p>
          <a:p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36849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当前的操作思路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001770" y="736600"/>
            <a:ext cx="5784850" cy="5384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sz="2400" dirty="0"/>
          </a:p>
          <a:p>
            <a:r>
              <a:rPr lang="zh-CN" altLang="en-US" sz="2000" dirty="0">
                <a:solidFill>
                  <a:srgbClr val="FF0000"/>
                </a:solidFill>
              </a:rPr>
              <a:t>当你理解人心，你才理解市场。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你会发现：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大家很兴奋的时候，就是短线顶部附近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大家很绝望的时候，就离短期底部不远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大家都在喊风险的时候，其实风险不大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大家都在喊机会的时候，其实机会较少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行情从来不是</a:t>
            </a:r>
            <a:r>
              <a:rPr lang="en-US" altLang="zh-CN" sz="2000" dirty="0"/>
              <a:t> K </a:t>
            </a:r>
            <a:r>
              <a:rPr lang="zh-CN" altLang="en-US" sz="2000" dirty="0"/>
              <a:t>线里的秘密，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而是大众情绪的</a:t>
            </a:r>
            <a:r>
              <a:rPr lang="en-US" altLang="zh-CN" sz="2000" dirty="0"/>
              <a:t>“</a:t>
            </a:r>
            <a:r>
              <a:rPr lang="zh-CN" altLang="en-US" sz="2000" dirty="0"/>
              <a:t>平均值</a:t>
            </a:r>
            <a:r>
              <a:rPr lang="en-US" altLang="zh-CN" sz="2000" dirty="0"/>
              <a:t>”</a:t>
            </a:r>
            <a:r>
              <a:rPr lang="zh-CN" altLang="en-US" sz="2000" dirty="0"/>
              <a:t>。</a:t>
            </a:r>
            <a:endParaRPr lang="zh-CN" altLang="en-US" sz="2000" dirty="0"/>
          </a:p>
          <a:p>
            <a:endParaRPr lang="zh-CN" altLang="en-US" sz="2000" dirty="0">
              <a:solidFill>
                <a:srgbClr val="FF0000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36849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精辟投资格言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873625" y="189865"/>
            <a:ext cx="36849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精辟投资格言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53870" y="874395"/>
            <a:ext cx="8663940" cy="525018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55955" y="911225"/>
            <a:ext cx="11066780" cy="514477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000" dirty="0"/>
              <a:t>1</a:t>
            </a:r>
            <a:r>
              <a:rPr lang="zh-CN" altLang="en-US" sz="2000" dirty="0"/>
              <a:t>、芯片半导体：</a:t>
            </a:r>
            <a:endParaRPr lang="zh-CN" altLang="en-US" sz="2000" dirty="0"/>
          </a:p>
          <a:p>
            <a:endParaRPr lang="zh-CN" altLang="en-US" sz="2000" dirty="0"/>
          </a:p>
          <a:p>
            <a:r>
              <a:rPr lang="zh-CN" altLang="en-US" sz="2000" dirty="0"/>
              <a:t>据证监会网站披露，长江存储控股股份有限公司在湖北证监局办理辅导备案登记，拟首次公开发行股票并上市，辅导券商为中信证券、中信建投证券。在胡润研究院最新发布的《2025全球独角兽榜》中，长江存储以1600亿元估值首次入围，位列中国十大独角兽第9、全球第21，成为半导体行业估值最高的新晋独角兽。</a:t>
            </a:r>
            <a:endParaRPr lang="zh-CN" altLang="en-US" sz="2000" dirty="0"/>
          </a:p>
          <a:p>
            <a:endParaRPr lang="zh-CN" altLang="en-US" sz="2000" dirty="0"/>
          </a:p>
          <a:p>
            <a:r>
              <a:rPr lang="en-US" altLang="zh-CN" sz="2000" dirty="0"/>
              <a:t>2</a:t>
            </a:r>
            <a:r>
              <a:rPr lang="zh-CN" altLang="en-US" sz="2000" dirty="0"/>
              <a:t>、电子元器件：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en-US" altLang="zh-CN" sz="2000" dirty="0"/>
              <a:t>MLCC</a:t>
            </a:r>
            <a:r>
              <a:rPr lang="zh-CN" altLang="en-US" sz="2000" dirty="0"/>
              <a:t>概念近期反复走强，消息面上，</a:t>
            </a:r>
            <a:r>
              <a:rPr lang="en-US" altLang="zh-CN" sz="2000" dirty="0"/>
              <a:t>AI</a:t>
            </a:r>
            <a:r>
              <a:rPr lang="zh-CN" altLang="en-US" sz="2000" dirty="0"/>
              <a:t>加大对高容、高压、宽温、小型化</a:t>
            </a:r>
            <a:r>
              <a:rPr lang="en-US" altLang="zh-CN" sz="2000" dirty="0"/>
              <a:t>MLCC</a:t>
            </a:r>
            <a:r>
              <a:rPr lang="zh-CN" altLang="en-US" sz="2000" dirty="0"/>
              <a:t>的需求。</a:t>
            </a:r>
            <a:r>
              <a:rPr lang="en-US" altLang="zh-CN" sz="2000" dirty="0"/>
              <a:t>TrendForce</a:t>
            </a:r>
            <a:r>
              <a:rPr lang="zh-CN" altLang="en-US" sz="2000" dirty="0"/>
              <a:t>认为，由于云端服务供应商</a:t>
            </a:r>
            <a:r>
              <a:rPr lang="en-US" altLang="zh-CN" sz="2000" dirty="0"/>
              <a:t>ASIC</a:t>
            </a:r>
            <a:r>
              <a:rPr lang="zh-CN" altLang="en-US" sz="2000" dirty="0"/>
              <a:t>项目预计自第三季末起放量，且高端</a:t>
            </a:r>
            <a:r>
              <a:rPr lang="en-US" altLang="zh-CN" sz="2000" dirty="0"/>
              <a:t>MLCC</a:t>
            </a:r>
            <a:r>
              <a:rPr lang="zh-CN" altLang="en-US" sz="2000" dirty="0"/>
              <a:t>供需偏紧及产能配置持续向高附加价值产品倾斜，2026年下半年高端</a:t>
            </a:r>
            <a:r>
              <a:rPr lang="en-US" altLang="zh-CN" sz="2000" dirty="0"/>
              <a:t>MLCC</a:t>
            </a:r>
            <a:r>
              <a:rPr lang="zh-CN" altLang="en-US" sz="2000" dirty="0"/>
              <a:t>价格可望由盘整走向温和上行。</a:t>
            </a:r>
            <a:endParaRPr lang="zh-CN" altLang="en-US" sz="2000" dirty="0"/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45662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今日热门消息解读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079500" y="1044575"/>
            <a:ext cx="10052050" cy="463613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000" dirty="0"/>
              <a:t>3</a:t>
            </a:r>
            <a:r>
              <a:rPr lang="zh-CN" altLang="en-US" sz="2000" dirty="0"/>
              <a:t>、光通信：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机构指出，在</a:t>
            </a:r>
            <a:r>
              <a:rPr lang="en-US" altLang="zh-CN" sz="2000" dirty="0"/>
              <a:t>AI</a:t>
            </a:r>
            <a:r>
              <a:rPr lang="zh-CN" altLang="en-US" sz="2000" dirty="0"/>
              <a:t>算力爆发的背景下，800</a:t>
            </a:r>
            <a:r>
              <a:rPr lang="en-US" altLang="zh-CN" sz="2000" dirty="0"/>
              <a:t>G、1.6T</a:t>
            </a:r>
            <a:r>
              <a:rPr lang="zh-CN" altLang="en-US" sz="2000" dirty="0"/>
              <a:t>乃至3.2</a:t>
            </a:r>
            <a:r>
              <a:rPr lang="en-US" altLang="zh-CN" sz="2000" dirty="0"/>
              <a:t>T</a:t>
            </a:r>
            <a:r>
              <a:rPr lang="zh-CN" altLang="en-US" sz="2000" dirty="0"/>
              <a:t>光模块对</a:t>
            </a:r>
            <a:r>
              <a:rPr lang="en-US" altLang="zh-CN" sz="2000" dirty="0"/>
              <a:t>SOI</a:t>
            </a:r>
            <a:r>
              <a:rPr lang="zh-CN" altLang="en-US" sz="2000" dirty="0"/>
              <a:t>的需求正在呈指数级增长——2026年800</a:t>
            </a:r>
            <a:r>
              <a:rPr lang="en-US" altLang="zh-CN" sz="2000" dirty="0"/>
              <a:t>G</a:t>
            </a:r>
            <a:r>
              <a:rPr lang="zh-CN" altLang="en-US" sz="2000" dirty="0"/>
              <a:t>光模块需求预计达4500万至5500万只，1.6</a:t>
            </a:r>
            <a:r>
              <a:rPr lang="en-US" altLang="zh-CN" sz="2000" dirty="0"/>
              <a:t>T</a:t>
            </a:r>
            <a:r>
              <a:rPr lang="zh-CN" altLang="en-US" sz="2000" dirty="0"/>
              <a:t>需求高达3500万至4500万只，其中硅光子技术渗透率预计达50%至70%。</a:t>
            </a:r>
            <a:endParaRPr lang="zh-CN" altLang="en-US" sz="2000" dirty="0"/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45662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今日热门消息解读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362710" y="1044575"/>
            <a:ext cx="10701655" cy="463613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zh-CN" altLang="en-US" sz="2000" dirty="0"/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45662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量化六大战法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27455" y="937895"/>
            <a:ext cx="9737090" cy="498157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740410" y="827405"/>
            <a:ext cx="7626985" cy="224091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en-US" sz="2400" dirty="0"/>
              <a:t>购买网址链接：研究院</a:t>
            </a:r>
            <a:r>
              <a:rPr lang="en-US" altLang="zh-CN" sz="2400" dirty="0"/>
              <a:t>——</a:t>
            </a:r>
            <a:r>
              <a:rPr lang="zh-CN" altLang="en-US" sz="2400" dirty="0"/>
              <a:t>经传好课</a:t>
            </a:r>
            <a:r>
              <a:rPr lang="en-US" altLang="zh-CN" sz="2400" dirty="0"/>
              <a:t>  </a:t>
            </a:r>
            <a:endParaRPr lang="en-US" altLang="zh-CN" sz="2400" dirty="0"/>
          </a:p>
          <a:p>
            <a:endParaRPr lang="en-US" altLang="zh-CN" sz="2400" dirty="0"/>
          </a:p>
          <a:p>
            <a:r>
              <a:rPr lang="en-US" altLang="zh-CN" sz="2000" dirty="0"/>
              <a:t>https://toujiao.n8n8.cn/jz-course/course-detail/376.html</a:t>
            </a:r>
            <a:endParaRPr lang="en-US" altLang="zh-CN" sz="2000" dirty="0"/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45662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购买链接与具体提纲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77900" y="2081530"/>
            <a:ext cx="2841625" cy="36195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3455" y="2081530"/>
            <a:ext cx="2889250" cy="36195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873625" y="189865"/>
            <a:ext cx="36849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量化届丰碑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9570" y="1009650"/>
            <a:ext cx="11499215" cy="48387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10168,&quot;width&quot;:18489}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7.xml><?xml version="1.0" encoding="utf-8"?>
<p:tagLst xmlns:p="http://schemas.openxmlformats.org/presentationml/2006/main">
  <p:tag name="COMMONDATA" val="eyJoZGlkIjoiOTAzOTQ3MTIxNjU3MzE4MjhmYTQyMTMwMmMzMTJiOWQifQ=="/>
  <p:tag name="commondata" val="eyJoZGlkIjoiNjMzMjYwMjkzODUxNmM2MmM0YjA0NGU5OGU1OGIwOGMifQ=="/>
</p:tagLst>
</file>

<file path=ppt/tags/tag2.xml><?xml version="1.0" encoding="utf-8"?>
<p:tagLst xmlns:p="http://schemas.openxmlformats.org/presentationml/2006/main">
  <p:tag name="KSO_WM_UNIT_PLACING_PICTURE_USER_VIEWPORT" val="{&quot;height&quot;:520,&quot;width&quot;:2400}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1322</Words>
  <Application>WPS 演示</Application>
  <PresentationFormat>宽屏</PresentationFormat>
  <Paragraphs>119</Paragraphs>
  <Slides>17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38" baseType="lpstr">
      <vt:lpstr>Arial</vt:lpstr>
      <vt:lpstr>宋体</vt:lpstr>
      <vt:lpstr>Wingdings</vt:lpstr>
      <vt:lpstr>思源黑体 CN Medium</vt:lpstr>
      <vt:lpstr>黑体</vt:lpstr>
      <vt:lpstr>思源黑体 CN Heavy</vt:lpstr>
      <vt:lpstr>思源黑体 CN Bold</vt:lpstr>
      <vt:lpstr>微软雅黑</vt:lpstr>
      <vt:lpstr>KSOFBD28ECAF</vt:lpstr>
      <vt:lpstr>Segoe Print</vt:lpstr>
      <vt:lpstr>Calibri</vt:lpstr>
      <vt:lpstr>KSOFDDF4E7ED</vt:lpstr>
      <vt:lpstr>Arial Unicode MS</vt:lpstr>
      <vt:lpstr>等线</vt:lpstr>
      <vt:lpstr>思源黑体 CN Bold</vt:lpstr>
      <vt:lpstr>思源黑体 CN Heavy</vt:lpstr>
      <vt:lpstr>思源黑体 CN Medium</vt:lpstr>
      <vt:lpstr>方正宝黑体 简 Medium</vt:lpstr>
      <vt:lpstr>方正悠黑体</vt:lpstr>
      <vt:lpstr>文道潮黑体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A陈小渊</cp:lastModifiedBy>
  <cp:revision>468</cp:revision>
  <dcterms:created xsi:type="dcterms:W3CDTF">2024-06-11T06:30:00Z</dcterms:created>
  <dcterms:modified xsi:type="dcterms:W3CDTF">2026-05-20T00:54:24Z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C7704E933E1A4A679033E90DEAB49B71_12</vt:lpwstr>
  </property>
  <property fmtid="{D5CDD505-2E9C-101B-9397-08002B2CF9AE}" pid="3" name="KSOProductBuildVer">
    <vt:lpwstr>2052-12.1.0.26375</vt:lpwstr>
  </property>
</Properties>
</file>