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3" r:id="rId3"/>
    <p:sldId id="4274" r:id="rId5"/>
    <p:sldId id="4445" r:id="rId6"/>
    <p:sldId id="4391" r:id="rId7"/>
    <p:sldId id="4440" r:id="rId8"/>
    <p:sldId id="4442" r:id="rId9"/>
    <p:sldId id="4376" r:id="rId10"/>
    <p:sldId id="4444" r:id="rId11"/>
    <p:sldId id="4424" r:id="rId12"/>
    <p:sldId id="4357" r:id="rId13"/>
    <p:sldId id="4272" r:id="rId14"/>
    <p:sldId id="4270" r:id="rId15"/>
    <p:sldId id="4278" r:id="rId16"/>
    <p:sldId id="4339" r:id="rId17"/>
    <p:sldId id="4269" r:id="rId18"/>
    <p:sldId id="4271" r:id="rId19"/>
    <p:sldId id="1341" r:id="rId20"/>
    <p:sldId id="4241" r:id="rId21"/>
    <p:sldId id="4260" r:id="rId22"/>
    <p:sldId id="4261" r:id="rId23"/>
    <p:sldId id="270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9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.xml"/><Relationship Id="rId3" Type="http://schemas.openxmlformats.org/officeDocument/2006/relationships/image" Target="../media/image21.png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8.xml"/><Relationship Id="rId2" Type="http://schemas.openxmlformats.org/officeDocument/2006/relationships/image" Target="../media/image25.png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6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市场行稳致远</a:t>
            </a:r>
            <a:endParaRPr lang="zh-CN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0125" y="547688"/>
            <a:ext cx="1019175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1332865"/>
            <a:ext cx="1029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、控盘双突破（智能辅助线、</a:t>
            </a:r>
            <a:r>
              <a:rPr lang="en-US" altLang="zh-CN" sz="2400" dirty="0"/>
              <a:t>20</a:t>
            </a:r>
            <a:r>
              <a:rPr lang="zh-CN" altLang="en-US" sz="2400" dirty="0"/>
              <a:t>日、</a:t>
            </a:r>
            <a:r>
              <a:rPr lang="en-US" altLang="zh-CN" sz="2400" dirty="0"/>
              <a:t>10</a:t>
            </a:r>
            <a:r>
              <a:rPr lang="zh-CN" altLang="en-US" sz="2400" dirty="0"/>
              <a:t>日、</a:t>
            </a:r>
            <a:r>
              <a:rPr lang="en-US" altLang="zh-CN" sz="2400" dirty="0"/>
              <a:t>5</a:t>
            </a:r>
            <a:r>
              <a:rPr lang="zh-CN" altLang="en-US" sz="2400" dirty="0"/>
              <a:t>日均线），走向上的趋势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当前的操作思路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0270" y="869950"/>
            <a:ext cx="102908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5</a:t>
            </a:r>
            <a:r>
              <a:rPr lang="zh-CN" altLang="en-US" sz="2000" dirty="0">
                <a:solidFill>
                  <a:srgbClr val="FF0000"/>
                </a:solidFill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</a:rPr>
              <a:t>7</a:t>
            </a:r>
            <a:r>
              <a:rPr lang="zh-CN" altLang="en-US" sz="2000" dirty="0">
                <a:solidFill>
                  <a:srgbClr val="FF0000"/>
                </a:solidFill>
              </a:rPr>
              <a:t>日，中国人民银行、国家金融监督管理总局、中国证券监督管理委员会负责人出席国新办新闻发布会，宣布降准</a:t>
            </a:r>
            <a:r>
              <a:rPr lang="en-US" altLang="zh-CN" sz="2000" dirty="0">
                <a:solidFill>
                  <a:srgbClr val="FF0000"/>
                </a:solidFill>
              </a:rPr>
              <a:t>0.5</a:t>
            </a:r>
            <a:r>
              <a:rPr lang="zh-CN" altLang="en-US" sz="2000" dirty="0">
                <a:solidFill>
                  <a:srgbClr val="FF0000"/>
                </a:solidFill>
              </a:rPr>
              <a:t>个百分点、降低政策利率</a:t>
            </a:r>
            <a:r>
              <a:rPr lang="en-US" altLang="zh-CN" sz="2000" dirty="0">
                <a:solidFill>
                  <a:srgbClr val="FF0000"/>
                </a:solidFill>
              </a:rPr>
              <a:t>0.1</a:t>
            </a:r>
            <a:r>
              <a:rPr lang="zh-CN" altLang="en-US" sz="2000" dirty="0">
                <a:solidFill>
                  <a:srgbClr val="FF0000"/>
                </a:solidFill>
              </a:rPr>
              <a:t>个百分点、支持小微企业、支持中央汇金公司发挥类平准基金作用</a:t>
            </a:r>
            <a:r>
              <a:rPr lang="en-US" altLang="zh-CN" sz="2000" dirty="0">
                <a:solidFill>
                  <a:srgbClr val="FF0000"/>
                </a:solidFill>
              </a:rPr>
              <a:t>··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重磅利好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08660" y="1938655"/>
            <a:ext cx="2895600" cy="3655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27450" y="1938655"/>
            <a:ext cx="3619500" cy="3876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347585" y="1635125"/>
            <a:ext cx="4027805" cy="439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9820" y="911225"/>
            <a:ext cx="1043622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1</a:t>
            </a:r>
            <a:r>
              <a:rPr lang="zh-CN" altLang="en-US" sz="2000" dirty="0"/>
              <a:t>、军工：</a:t>
            </a:r>
            <a:endParaRPr lang="zh-CN" altLang="en-US" sz="2000" dirty="0"/>
          </a:p>
          <a:p>
            <a:r>
              <a:rPr lang="zh-CN" altLang="en-US" sz="2000" dirty="0"/>
              <a:t>国务院、中央军委日前公布《重要军工设施保护条例》，自</a:t>
            </a:r>
            <a:r>
              <a:rPr lang="en-US" altLang="zh-CN" sz="2000" dirty="0"/>
              <a:t>2025</a:t>
            </a:r>
            <a:r>
              <a:rPr lang="zh-CN" altLang="en-US" sz="2000" dirty="0"/>
              <a:t>年</a:t>
            </a:r>
            <a:r>
              <a:rPr lang="en-US" altLang="zh-CN" sz="2000" dirty="0"/>
              <a:t>9</a:t>
            </a:r>
            <a:r>
              <a:rPr lang="zh-CN" altLang="en-US" sz="2000" dirty="0"/>
              <a:t>月</a:t>
            </a:r>
            <a:r>
              <a:rPr lang="en-US" altLang="zh-CN" sz="2000" dirty="0"/>
              <a:t>15</a:t>
            </a:r>
            <a:r>
              <a:rPr lang="zh-CN" altLang="en-US" sz="2000" dirty="0"/>
              <a:t>日起施行。《条例》旨在保护重要军工设施的安全，保障重要军工设施的使用效能和军工科研、生产等活动的正常进行，加强国防现代化建设。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、机器人：</a:t>
            </a:r>
            <a:endParaRPr lang="zh-CN" altLang="en-US" sz="2000" dirty="0"/>
          </a:p>
          <a:p>
            <a:r>
              <a:rPr lang="zh-CN" altLang="en-US" sz="2000" dirty="0"/>
              <a:t>近日，特斯拉前</a:t>
            </a:r>
            <a:r>
              <a:rPr lang="en-US" altLang="zh-CN" sz="2000" dirty="0"/>
              <a:t>Optimus</a:t>
            </a:r>
            <a:r>
              <a:rPr lang="zh-CN" altLang="en-US" sz="2000" dirty="0"/>
              <a:t>项目负责人在接受媒体采访时表示，人形机器人</a:t>
            </a:r>
            <a:r>
              <a:rPr lang="en-US" altLang="zh-CN" sz="2000" dirty="0"/>
              <a:t>Optimus</a:t>
            </a:r>
            <a:r>
              <a:rPr lang="zh-CN" altLang="en-US" sz="2000" dirty="0"/>
              <a:t>并不适合在工厂环境中工作。他指出，工业制造中的任务通常高度重复且对速度要求极高，而人形机器人的结构不适合高效完成这类工作。相比之下，他认为像</a:t>
            </a:r>
            <a:r>
              <a:rPr lang="en-US" altLang="zh-CN" sz="2000" dirty="0"/>
              <a:t>Mytra</a:t>
            </a:r>
            <a:r>
              <a:rPr lang="zh-CN" altLang="en-US" sz="2000" dirty="0"/>
              <a:t>公司开发的板状机器人更为实用和高效。</a:t>
            </a:r>
            <a:endParaRPr lang="zh-CN" altLang="en-US" sz="2000" dirty="0"/>
          </a:p>
          <a:p>
            <a:r>
              <a:rPr lang="zh-CN" altLang="en-US" sz="2000" dirty="0"/>
              <a:t>近日，人形机器人公司</a:t>
            </a:r>
            <a:r>
              <a:rPr lang="en-US" altLang="zh-CN" sz="2000" dirty="0"/>
              <a:t>Figure</a:t>
            </a:r>
            <a:r>
              <a:rPr lang="zh-CN" altLang="en-US" sz="2000" dirty="0"/>
              <a:t>首席执行官布雷特</a:t>
            </a:r>
            <a:r>
              <a:rPr lang="en-US" altLang="zh-CN" sz="2000" dirty="0"/>
              <a:t>·</a:t>
            </a:r>
            <a:r>
              <a:rPr lang="zh-CN" altLang="en-US" sz="2000" dirty="0"/>
              <a:t>阿德科克在社交平台发文称，</a:t>
            </a:r>
            <a:r>
              <a:rPr lang="en-US" altLang="zh-CN" sz="2000" dirty="0"/>
              <a:t>F.03</a:t>
            </a:r>
            <a:r>
              <a:rPr lang="zh-CN" altLang="en-US" sz="2000" dirty="0"/>
              <a:t>已正式开始行走，并表示</a:t>
            </a:r>
            <a:r>
              <a:rPr lang="en-US" altLang="zh-CN" sz="2000" dirty="0"/>
              <a:t>“</a:t>
            </a:r>
            <a:r>
              <a:rPr lang="zh-CN" altLang="en-US" sz="2000" dirty="0"/>
              <a:t>这是我见过的最先进的硬件</a:t>
            </a:r>
            <a:r>
              <a:rPr lang="en-US" altLang="zh-CN" sz="2000" dirty="0"/>
              <a:t>”</a:t>
            </a:r>
            <a:r>
              <a:rPr lang="zh-CN" altLang="en-US" sz="2000" dirty="0"/>
              <a:t>。随后，阿德科克重申</a:t>
            </a:r>
            <a:r>
              <a:rPr lang="en-US" altLang="zh-CN" sz="2000" dirty="0"/>
              <a:t>Figure</a:t>
            </a:r>
            <a:r>
              <a:rPr lang="zh-CN" altLang="en-US" sz="2000" dirty="0"/>
              <a:t>正在招聘数百个岗位，其中包括多名</a:t>
            </a:r>
            <a:r>
              <a:rPr lang="en-US" altLang="zh-CN" sz="2000" dirty="0"/>
              <a:t>AI</a:t>
            </a:r>
            <a:r>
              <a:rPr lang="zh-CN" altLang="en-US" sz="2000" dirty="0"/>
              <a:t>工程师。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29310" y="974725"/>
            <a:ext cx="10899775" cy="463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</a:t>
            </a:r>
            <a:r>
              <a:rPr lang="en-US" altLang="zh-CN" sz="2000" dirty="0"/>
              <a:t>AI </a:t>
            </a:r>
            <a:r>
              <a:rPr lang="zh-CN" altLang="en-US" sz="2000" dirty="0"/>
              <a:t>眼镜：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2025</a:t>
            </a:r>
            <a:r>
              <a:rPr lang="zh-CN" altLang="en-US" sz="2000" dirty="0"/>
              <a:t>雷鸟旗舰</a:t>
            </a:r>
            <a:r>
              <a:rPr lang="en-US" altLang="zh-CN" sz="2000" dirty="0"/>
              <a:t>AR</a:t>
            </a:r>
            <a:r>
              <a:rPr lang="zh-CN" altLang="en-US" sz="2000" dirty="0"/>
              <a:t>眼镜新品发布会将于今日（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27</a:t>
            </a:r>
            <a:r>
              <a:rPr lang="zh-CN" altLang="en-US" sz="2000" dirty="0"/>
              <a:t>日）举行，主题为</a:t>
            </a:r>
            <a:r>
              <a:rPr lang="en-US" altLang="zh-CN" sz="2000" dirty="0"/>
              <a:t>“</a:t>
            </a:r>
            <a:r>
              <a:rPr lang="zh-CN" altLang="en-US" sz="2000" dirty="0"/>
              <a:t>看见后智能手机时代</a:t>
            </a:r>
            <a:r>
              <a:rPr lang="en-US" altLang="zh-CN" sz="2000" dirty="0"/>
              <a:t>”</a:t>
            </a:r>
            <a:r>
              <a:rPr lang="zh-CN" altLang="en-US" sz="2000" dirty="0"/>
              <a:t>。</a:t>
            </a:r>
            <a:endParaRPr lang="zh-CN" altLang="en-US" sz="2000" dirty="0"/>
          </a:p>
          <a:p>
            <a:r>
              <a:rPr lang="zh-CN" altLang="en-US" sz="2000" dirty="0"/>
              <a:t>雷神</a:t>
            </a:r>
            <a:r>
              <a:rPr lang="en-US" altLang="zh-CN" sz="2000" dirty="0"/>
              <a:t>AI</a:t>
            </a:r>
            <a:r>
              <a:rPr lang="zh-CN" altLang="en-US" sz="2000" dirty="0"/>
              <a:t>智能眼镜预计</a:t>
            </a:r>
            <a:r>
              <a:rPr lang="en-US" altLang="zh-CN" sz="2000" dirty="0"/>
              <a:t>5</a:t>
            </a:r>
            <a:r>
              <a:rPr lang="zh-CN" altLang="en-US" sz="2000" dirty="0"/>
              <a:t>月</a:t>
            </a:r>
            <a:r>
              <a:rPr lang="en-US" altLang="zh-CN" sz="2000" dirty="0"/>
              <a:t>30</a:t>
            </a:r>
            <a:r>
              <a:rPr lang="zh-CN" altLang="en-US" sz="2000" dirty="0"/>
              <a:t>日开启预售，内置</a:t>
            </a:r>
            <a:r>
              <a:rPr lang="en-US" altLang="zh-CN" sz="2000" dirty="0"/>
              <a:t>AI</a:t>
            </a:r>
            <a:r>
              <a:rPr lang="zh-CN" altLang="en-US" sz="2000" dirty="0"/>
              <a:t>语音助理功能支持拍照，定价</a:t>
            </a:r>
            <a:r>
              <a:rPr lang="en-US" altLang="zh-CN" sz="2000" dirty="0"/>
              <a:t>1999</a:t>
            </a:r>
            <a:r>
              <a:rPr lang="zh-CN" altLang="en-US" sz="2000" dirty="0"/>
              <a:t>元（首发价</a:t>
            </a:r>
            <a:r>
              <a:rPr lang="en-US" altLang="zh-CN" sz="2000" dirty="0"/>
              <a:t>1799</a:t>
            </a:r>
            <a:r>
              <a:rPr lang="zh-CN" altLang="en-US" sz="2000" dirty="0"/>
              <a:t>元）。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4566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今日热门消息解读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4745" y="960755"/>
            <a:ext cx="10610215" cy="3655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000" dirty="0"/>
              <a:t>仓位：五成</a:t>
            </a:r>
            <a:r>
              <a:rPr lang="en-US" altLang="zh-CN" sz="2000" dirty="0"/>
              <a:t>——</a:t>
            </a:r>
            <a:r>
              <a:rPr lang="zh-CN" altLang="en-US" sz="2000" dirty="0"/>
              <a:t>七成</a:t>
            </a:r>
            <a:endParaRPr lang="zh-CN" sz="2000" dirty="0"/>
          </a:p>
          <a:p>
            <a:endParaRPr lang="zh-CN" altLang="en-US" sz="2000" dirty="0"/>
          </a:p>
          <a:p>
            <a:r>
              <a:rPr lang="zh-CN" altLang="en-US" sz="2000" dirty="0"/>
              <a:t>策略：两个中线个股，两个短线个股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r>
              <a:rPr lang="en-US" altLang="zh-CN" sz="2000" dirty="0"/>
              <a:t>            </a:t>
            </a:r>
            <a:endParaRPr lang="en-US" altLang="zh-CN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或者，三个中线、吃波段收益，一个短线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en-US" altLang="zh-CN" sz="2000" dirty="0"/>
              <a:t>             </a:t>
            </a:r>
            <a:r>
              <a:rPr lang="zh-CN" altLang="en-US" sz="2000" dirty="0"/>
              <a:t>剩余资金灵活做</a:t>
            </a:r>
            <a:r>
              <a:rPr lang="en-US" altLang="zh-CN" sz="2000" dirty="0"/>
              <a:t>T</a:t>
            </a:r>
            <a:endParaRPr lang="zh-CN" altLang="en-US" sz="2000" dirty="0"/>
          </a:p>
          <a:p>
            <a:endParaRPr lang="zh-CN" altLang="en-US" sz="2400" dirty="0"/>
          </a:p>
          <a:p>
            <a:r>
              <a:rPr lang="zh-CN" altLang="en-US" sz="2400" dirty="0"/>
              <a:t>持续拉升连板股、极致抱团趋势股、低吸高活跃强势股、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潜伏利好消息政策个股、耐心持有优质个股、平铺首板个股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73625" y="189865"/>
            <a:ext cx="3684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用户好评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770890" y="1133475"/>
            <a:ext cx="3856355" cy="454406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167630" y="839470"/>
            <a:ext cx="6000115" cy="16732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31130" y="2567305"/>
            <a:ext cx="5634990" cy="1283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5420995" y="4032250"/>
            <a:ext cx="5255260" cy="17900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855" y="960755"/>
            <a:ext cx="11236325" cy="437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sz="20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、周一</a:t>
            </a:r>
            <a:r>
              <a:rPr lang="zh-CN" altLang="en-US" sz="2400" dirty="0">
                <a:solidFill>
                  <a:srgbClr val="FF0000"/>
                </a:solidFill>
              </a:rPr>
              <a:t>最强风口</a:t>
            </a:r>
            <a:r>
              <a:rPr lang="zh-CN" altLang="en-US" sz="2400" dirty="0"/>
              <a:t>：选择当日涨停板个股最多的板块，当日最强的风口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、周二</a:t>
            </a:r>
            <a:r>
              <a:rPr lang="zh-CN" altLang="en-US" sz="2400" dirty="0">
                <a:solidFill>
                  <a:srgbClr val="FF0000"/>
                </a:solidFill>
              </a:rPr>
              <a:t>主题风口</a:t>
            </a:r>
            <a:r>
              <a:rPr lang="zh-CN" altLang="en-US" sz="2400" dirty="0"/>
              <a:t>：选择当日主题猎手最强的主题，挖掘最强的两个股票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、周三</a:t>
            </a:r>
            <a:r>
              <a:rPr lang="zh-CN" altLang="en-US" sz="2400" dirty="0">
                <a:solidFill>
                  <a:srgbClr val="FF0000"/>
                </a:solidFill>
              </a:rPr>
              <a:t>资金风口</a:t>
            </a:r>
            <a:r>
              <a:rPr lang="zh-CN" altLang="en-US" sz="2400" dirty="0"/>
              <a:t>：选择当日行业板块，主力净买额第一名或第二名的板块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、周四</a:t>
            </a:r>
            <a:r>
              <a:rPr lang="zh-CN" altLang="en-US" sz="2400" dirty="0">
                <a:solidFill>
                  <a:srgbClr val="FF0000"/>
                </a:solidFill>
              </a:rPr>
              <a:t>逻辑风口</a:t>
            </a:r>
            <a:r>
              <a:rPr lang="zh-CN" altLang="en-US" sz="2400" dirty="0"/>
              <a:t>：结合当日或近几日逻辑逐渐发酵的风口，博弈周末发酵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zh-CN" altLang="en-US" sz="2400" dirty="0"/>
              <a:t>四个不同维度的逻辑，每天筛选出强风口、强个股，为投资保驾护航，让</a:t>
            </a:r>
            <a:r>
              <a:rPr lang="zh-CN" altLang="en-US" sz="2400" dirty="0">
                <a:solidFill>
                  <a:srgbClr val="FF0000"/>
                </a:solidFill>
              </a:rPr>
              <a:t>账户长虹</a:t>
            </a:r>
            <a:endParaRPr lang="zh-CN" altLang="en-US" sz="2400" dirty="0"/>
          </a:p>
          <a:p>
            <a:endParaRPr lang="zh-CN" altLang="en-US" sz="2400" dirty="0"/>
          </a:p>
          <a:p>
            <a:endParaRPr lang="zh-CN" altLang="en-US" sz="2400" dirty="0"/>
          </a:p>
          <a:p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101465" y="18986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风口狙击</a:t>
            </a:r>
            <a:r>
              <a:rPr lang="en-US" altLang="zh-CN" sz="2400" dirty="0">
                <a:solidFill>
                  <a:schemeClr val="bg1"/>
                </a:solidFill>
              </a:rPr>
              <a:t>——</a:t>
            </a:r>
            <a:r>
              <a:rPr lang="zh-CN" altLang="en-US" sz="2400" dirty="0">
                <a:solidFill>
                  <a:schemeClr val="bg1"/>
                </a:solidFill>
              </a:rPr>
              <a:t>为投资保驾护航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42950" y="500063"/>
            <a:ext cx="10706100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1507</Words>
  <Application>WPS 演示</Application>
  <PresentationFormat>宽屏</PresentationFormat>
  <Paragraphs>115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风口阻击二维码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184</cp:revision>
  <dcterms:created xsi:type="dcterms:W3CDTF">2024-06-11T06:30:00Z</dcterms:created>
  <dcterms:modified xsi:type="dcterms:W3CDTF">2025-05-27T00:56:11Z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2052-12.1.0.21171</vt:lpwstr>
  </property>
</Properties>
</file>