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4274" r:id="rId5"/>
    <p:sldId id="4445" r:id="rId6"/>
    <p:sldId id="4391" r:id="rId7"/>
    <p:sldId id="4440" r:id="rId8"/>
    <p:sldId id="4442" r:id="rId9"/>
    <p:sldId id="4376" r:id="rId10"/>
    <p:sldId id="4444" r:id="rId11"/>
    <p:sldId id="4424" r:id="rId12"/>
    <p:sldId id="4357" r:id="rId13"/>
    <p:sldId id="4272" r:id="rId14"/>
    <p:sldId id="4270" r:id="rId15"/>
    <p:sldId id="4278" r:id="rId16"/>
    <p:sldId id="4339" r:id="rId17"/>
    <p:sldId id="4269" r:id="rId18"/>
    <p:sldId id="4271" r:id="rId19"/>
    <p:sldId id="1341" r:id="rId20"/>
    <p:sldId id="4241" r:id="rId21"/>
    <p:sldId id="4260" r:id="rId22"/>
    <p:sldId id="4261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9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25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市场行稳致远</a:t>
            </a:r>
            <a:endParaRPr lang="zh-CN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547688"/>
            <a:ext cx="1019175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1332865"/>
            <a:ext cx="1029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、控盘双突破（智能辅助线、</a:t>
            </a:r>
            <a:r>
              <a:rPr lang="en-US" altLang="zh-CN" sz="2400" dirty="0"/>
              <a:t>20</a:t>
            </a:r>
            <a:r>
              <a:rPr lang="zh-CN" altLang="en-US" sz="2400" dirty="0"/>
              <a:t>日、</a:t>
            </a:r>
            <a:r>
              <a:rPr lang="en-US" altLang="zh-CN" sz="2400" dirty="0"/>
              <a:t>10</a:t>
            </a:r>
            <a:r>
              <a:rPr lang="zh-CN" altLang="en-US" sz="2400" dirty="0"/>
              <a:t>日、</a:t>
            </a:r>
            <a:r>
              <a:rPr lang="en-US" altLang="zh-CN" sz="2400" dirty="0"/>
              <a:t>5</a:t>
            </a:r>
            <a:r>
              <a:rPr lang="zh-CN" altLang="en-US" sz="2400" dirty="0"/>
              <a:t>日均线），走向上的趋势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当前的操作思路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869950"/>
            <a:ext cx="1029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</a:rPr>
              <a:t>7</a:t>
            </a:r>
            <a:r>
              <a:rPr lang="zh-CN" altLang="en-US" sz="2000" dirty="0">
                <a:solidFill>
                  <a:srgbClr val="FF0000"/>
                </a:solidFill>
              </a:rPr>
              <a:t>日，中国人民银行、国家金融监督管理总局、中国证券监督管理委员会负责人出席国新办新闻发布会，宣布降准</a:t>
            </a:r>
            <a:r>
              <a:rPr lang="en-US" altLang="zh-CN" sz="2000" dirty="0">
                <a:solidFill>
                  <a:srgbClr val="FF0000"/>
                </a:solidFill>
              </a:rPr>
              <a:t>0.5</a:t>
            </a:r>
            <a:r>
              <a:rPr lang="zh-CN" altLang="en-US" sz="2000" dirty="0">
                <a:solidFill>
                  <a:srgbClr val="FF0000"/>
                </a:solidFill>
              </a:rPr>
              <a:t>个百分点、降低政策利率</a:t>
            </a:r>
            <a:r>
              <a:rPr lang="en-US" altLang="zh-CN" sz="2000" dirty="0">
                <a:solidFill>
                  <a:srgbClr val="FF0000"/>
                </a:solidFill>
              </a:rPr>
              <a:t>0.1</a:t>
            </a:r>
            <a:r>
              <a:rPr lang="zh-CN" altLang="en-US" sz="2000" dirty="0">
                <a:solidFill>
                  <a:srgbClr val="FF0000"/>
                </a:solidFill>
              </a:rPr>
              <a:t>个百分点、支持小微企业、支持中央汇金公司发挥类平准基金作用</a:t>
            </a:r>
            <a:r>
              <a:rPr lang="en-US" altLang="zh-CN" sz="2000" dirty="0">
                <a:solidFill>
                  <a:srgbClr val="FF0000"/>
                </a:solidFill>
              </a:rPr>
              <a:t>··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重磅利好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08660" y="1938655"/>
            <a:ext cx="2895600" cy="3655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27450" y="1938655"/>
            <a:ext cx="3619500" cy="3876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347585" y="1635125"/>
            <a:ext cx="40278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820" y="911225"/>
            <a:ext cx="1043622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、新兴消费：</a:t>
            </a:r>
            <a:endParaRPr lang="zh-CN" altLang="en-US" sz="2000" dirty="0"/>
          </a:p>
          <a:p>
            <a:r>
              <a:rPr lang="zh-CN" altLang="en-US" sz="2000" dirty="0"/>
              <a:t>新消费到底是什么？其实重点就在于一个</a:t>
            </a:r>
            <a:r>
              <a:rPr lang="en-US" altLang="zh-CN" sz="2000" dirty="0"/>
              <a:t>“</a:t>
            </a:r>
            <a:r>
              <a:rPr lang="zh-CN" altLang="en-US" sz="2000" dirty="0"/>
              <a:t>新</a:t>
            </a:r>
            <a:r>
              <a:rPr lang="en-US" altLang="zh-CN" sz="2000" dirty="0"/>
              <a:t>”</a:t>
            </a:r>
            <a:r>
              <a:rPr lang="zh-CN" altLang="en-US" sz="2000" dirty="0"/>
              <a:t>，一定要和传统消费分开来看，传统消费白酒、房地产、汽车卷到没边，关注度越来越低；新消费是年轻人的消费，是情绪消费，是悦己消费。</a:t>
            </a:r>
            <a:endParaRPr lang="zh-CN" altLang="en-US" sz="2000" dirty="0"/>
          </a:p>
          <a:p>
            <a:r>
              <a:rPr lang="zh-CN" altLang="en-US" sz="2000" dirty="0"/>
              <a:t>新消费这一波是港股带动的，港股泡泡玛特、蜜雪冰城为首，频频创历史新高，对应三大新消费方向：谷子经济、新饮品、新饰品！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、数字经济：</a:t>
            </a:r>
            <a:endParaRPr lang="zh-CN" altLang="en-US" sz="2000" dirty="0"/>
          </a:p>
          <a:p>
            <a:r>
              <a:rPr lang="zh-CN" altLang="en-US" sz="2000" dirty="0"/>
              <a:t>工信部等三部门印发《电子信息制造业数字化转型实施方案》。其中提到，到</a:t>
            </a:r>
            <a:r>
              <a:rPr lang="en-US" altLang="zh-CN" sz="2000" dirty="0"/>
              <a:t>2027</a:t>
            </a:r>
            <a:r>
              <a:rPr lang="zh-CN" altLang="en-US" sz="2000" dirty="0"/>
              <a:t>年，电子信息制造业数字化转型、智能化升级的新型信息基础设施基本完善，规模以上电子信息制造业企业关键工序数控化率超过</a:t>
            </a:r>
            <a:r>
              <a:rPr lang="en-US" altLang="zh-CN" sz="2000" dirty="0"/>
              <a:t>85%</a:t>
            </a:r>
            <a:r>
              <a:rPr lang="zh-CN" altLang="en-US" sz="2000" dirty="0"/>
              <a:t>，先进计算、人工智能深度赋能行业发展。典型场景解决方案全面覆盖，形成</a:t>
            </a:r>
            <a:r>
              <a:rPr lang="en-US" altLang="zh-CN" sz="2000" dirty="0"/>
              <a:t>100</a:t>
            </a:r>
            <a:r>
              <a:rPr lang="zh-CN" altLang="en-US" sz="2000" dirty="0"/>
              <a:t>个以上典型场景解决方案，服务能力明显增强，形成不少于</a:t>
            </a:r>
            <a:r>
              <a:rPr lang="en-US" altLang="zh-CN" sz="2000" dirty="0"/>
              <a:t>100</a:t>
            </a:r>
            <a:r>
              <a:rPr lang="zh-CN" altLang="en-US" sz="2000" dirty="0"/>
              <a:t>家面向电子信息制造业的专业化服务商</a:t>
            </a:r>
            <a:r>
              <a:rPr lang="en-US" altLang="zh-CN" sz="2000" dirty="0"/>
              <a:t>“</a:t>
            </a:r>
            <a:r>
              <a:rPr lang="zh-CN" altLang="en-US" sz="2000" dirty="0"/>
              <a:t>资源池</a:t>
            </a:r>
            <a:r>
              <a:rPr lang="en-US" altLang="zh-CN" sz="2000" dirty="0"/>
              <a:t>”</a:t>
            </a:r>
            <a:r>
              <a:rPr lang="zh-CN" altLang="en-US" sz="2000" dirty="0"/>
              <a:t>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974725"/>
            <a:ext cx="1089977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、人工智能：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zh-CN" altLang="en-US" sz="2000" dirty="0"/>
              <a:t>北京市经济和信息化局印发《北京市人工智能赋能新型工业化行动方案（</a:t>
            </a:r>
            <a:r>
              <a:rPr lang="en-US" altLang="zh-CN" sz="2000" dirty="0"/>
              <a:t>2025</a:t>
            </a:r>
            <a:r>
              <a:rPr lang="zh-CN" altLang="en-US" sz="2000" dirty="0"/>
              <a:t>年）》，其中提出，打造行业头部大模型，构建高性能通用智能体。支持企业将工业机理、数据、知识与大模型相融合，打造适应性强、数据处理与智能决策能力好、可感知环境和自主协同的通用智能体，突破传统工业软件重度依赖经验、适应环境受限、智能化不足的困境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4745" y="960755"/>
            <a:ext cx="10610215" cy="365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/>
              <a:t>仓位：五成</a:t>
            </a:r>
            <a:r>
              <a:rPr lang="en-US" altLang="zh-CN" sz="2000" dirty="0"/>
              <a:t>——</a:t>
            </a:r>
            <a:r>
              <a:rPr lang="zh-CN" altLang="en-US" sz="2000" dirty="0"/>
              <a:t>七成</a:t>
            </a:r>
            <a:endParaRPr lang="zh-CN" sz="2000" dirty="0"/>
          </a:p>
          <a:p>
            <a:endParaRPr lang="zh-CN" altLang="en-US" sz="2000" dirty="0"/>
          </a:p>
          <a:p>
            <a:r>
              <a:rPr lang="zh-CN" altLang="en-US" sz="2000" dirty="0"/>
              <a:t>策略：两个中线个股，两个短线个股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r>
              <a:rPr lang="en-US" altLang="zh-CN" sz="2000" dirty="0"/>
              <a:t>            </a:t>
            </a:r>
            <a:endParaRPr lang="en-US" altLang="zh-CN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或者，三个中线、吃波段收益，一个短线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剩余资金灵活做</a:t>
            </a:r>
            <a:r>
              <a:rPr lang="en-US" altLang="zh-CN" sz="2000" dirty="0"/>
              <a:t>T</a:t>
            </a:r>
            <a:endParaRPr lang="zh-CN" altLang="en-US" sz="2000" dirty="0"/>
          </a:p>
          <a:p>
            <a:endParaRPr lang="zh-CN" altLang="en-US" sz="2400" dirty="0"/>
          </a:p>
          <a:p>
            <a:r>
              <a:rPr lang="zh-CN" altLang="en-US" sz="2400" dirty="0"/>
              <a:t>持续拉升连板股、极致抱团趋势股、低吸高活跃强势股、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潜伏利好消息政策个股、耐心持有优质个股、平铺首板个股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用户好评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0890" y="1133475"/>
            <a:ext cx="3856355" cy="4544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67630" y="839470"/>
            <a:ext cx="6000115" cy="1673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1130" y="2567305"/>
            <a:ext cx="5634990" cy="1283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20995" y="4032250"/>
            <a:ext cx="5255260" cy="17900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55" y="960755"/>
            <a:ext cx="11236325" cy="437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sz="20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、周一</a:t>
            </a:r>
            <a:r>
              <a:rPr lang="zh-CN" altLang="en-US" sz="2400" dirty="0">
                <a:solidFill>
                  <a:srgbClr val="FF0000"/>
                </a:solidFill>
              </a:rPr>
              <a:t>最强风口</a:t>
            </a:r>
            <a:r>
              <a:rPr lang="zh-CN" altLang="en-US" sz="2400" dirty="0"/>
              <a:t>：选择当日涨停板个股最多的板块，当日最强的风口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、周二</a:t>
            </a:r>
            <a:r>
              <a:rPr lang="zh-CN" altLang="en-US" sz="2400" dirty="0">
                <a:solidFill>
                  <a:srgbClr val="FF0000"/>
                </a:solidFill>
              </a:rPr>
              <a:t>主题风口</a:t>
            </a:r>
            <a:r>
              <a:rPr lang="zh-CN" altLang="en-US" sz="2400" dirty="0"/>
              <a:t>：选择当日主题猎手最强的主题，挖掘最强的两个股票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、周三</a:t>
            </a:r>
            <a:r>
              <a:rPr lang="zh-CN" altLang="en-US" sz="2400" dirty="0">
                <a:solidFill>
                  <a:srgbClr val="FF0000"/>
                </a:solidFill>
              </a:rPr>
              <a:t>资金风口</a:t>
            </a:r>
            <a:r>
              <a:rPr lang="zh-CN" altLang="en-US" sz="2400" dirty="0"/>
              <a:t>：选择当日行业板块，主力净买额第一名或第二名的板块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、周四</a:t>
            </a:r>
            <a:r>
              <a:rPr lang="zh-CN" altLang="en-US" sz="2400" dirty="0">
                <a:solidFill>
                  <a:srgbClr val="FF0000"/>
                </a:solidFill>
              </a:rPr>
              <a:t>逻辑风口</a:t>
            </a:r>
            <a:r>
              <a:rPr lang="zh-CN" altLang="en-US" sz="2400" dirty="0"/>
              <a:t>：结合当日或近几日逻辑逐渐发酵的风口，博弈周末发酵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四个不同维度的逻辑，每天筛选出强风口、强个股，为投资保驾护航，让</a:t>
            </a:r>
            <a:r>
              <a:rPr lang="zh-CN" altLang="en-US" sz="2400" dirty="0">
                <a:solidFill>
                  <a:srgbClr val="FF0000"/>
                </a:solidFill>
              </a:rPr>
              <a:t>账户长虹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101465" y="18986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风口狙击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为投资保驾护航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2950" y="500063"/>
            <a:ext cx="10706100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WPS 演示</Application>
  <PresentationFormat>宽屏</PresentationFormat>
  <Paragraphs>114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185</cp:revision>
  <dcterms:created xsi:type="dcterms:W3CDTF">2024-06-11T06:30:00Z</dcterms:created>
  <dcterms:modified xsi:type="dcterms:W3CDTF">2025-05-28T01:04:30Z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2052-12.1.0.21171</vt:lpwstr>
  </property>
</Properties>
</file>