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68" r:id="rId2"/>
    <p:sldId id="1412" r:id="rId3"/>
    <p:sldId id="1414" r:id="rId4"/>
    <p:sldId id="1411" r:id="rId5"/>
    <p:sldId id="1248" r:id="rId6"/>
    <p:sldId id="1413" r:id="rId7"/>
    <p:sldId id="1362" r:id="rId8"/>
    <p:sldId id="1361" r:id="rId9"/>
    <p:sldId id="1416" r:id="rId10"/>
    <p:sldId id="1415" r:id="rId11"/>
    <p:sldId id="1201" r:id="rId12"/>
    <p:sldId id="734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91E"/>
    <a:srgbClr val="7A5CB3"/>
    <a:srgbClr val="555452"/>
    <a:srgbClr val="FFFA9D"/>
    <a:srgbClr val="FFFFFF"/>
    <a:srgbClr val="ED000E"/>
    <a:srgbClr val="4E83FA"/>
    <a:srgbClr val="FF4E00"/>
    <a:srgbClr val="FF7900"/>
    <a:srgbClr val="008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6" autoAdjust="0"/>
  </p:normalViewPr>
  <p:slideViewPr>
    <p:cSldViewPr snapToGrid="0" showGuides="1">
      <p:cViewPr>
        <p:scale>
          <a:sx n="125" d="100"/>
          <a:sy n="125" d="100"/>
        </p:scale>
        <p:origin x="348" y="-492"/>
      </p:cViewPr>
      <p:guideLst>
        <p:guide pos="7401"/>
        <p:guide pos="279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手机3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41671"/>
            <a:ext cx="7820008" cy="6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2" name="图片占位符 19">
            <a:extLst>
              <a:ext uri="{FF2B5EF4-FFF2-40B4-BE49-F238E27FC236}">
                <a16:creationId xmlns:a16="http://schemas.microsoft.com/office/drawing/2014/main" id="{F25652C6-E903-D57E-394A-7154929549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3575" y="820341"/>
            <a:ext cx="2754054" cy="47190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19">
            <a:extLst>
              <a:ext uri="{FF2B5EF4-FFF2-40B4-BE49-F238E27FC236}">
                <a16:creationId xmlns:a16="http://schemas.microsoft.com/office/drawing/2014/main" id="{9B058EFC-977F-FA77-100F-9991DDCA04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8973" y="820341"/>
            <a:ext cx="2754054" cy="47190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图片占位符 19">
            <a:extLst>
              <a:ext uri="{FF2B5EF4-FFF2-40B4-BE49-F238E27FC236}">
                <a16:creationId xmlns:a16="http://schemas.microsoft.com/office/drawing/2014/main" id="{545CBC33-038A-899C-3B3D-4526EFEA9C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24372" y="820341"/>
            <a:ext cx="2754054" cy="47190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003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会谈超预期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这些方向值得关注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2025/5/12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1FE4634-6E5F-DB53-67BE-605667FADC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-163850"/>
            <a:ext cx="3633591" cy="38548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EB3243-3A9F-082F-EB1C-9767A6AC40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0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579143"/>
            <a:ext cx="7820008" cy="506496"/>
          </a:xfrm>
        </p:spPr>
        <p:txBody>
          <a:bodyPr/>
          <a:lstStyle/>
          <a:p>
            <a:r>
              <a:rPr lang="zh-CN" altLang="en-US" dirty="0"/>
              <a:t>「</a:t>
            </a:r>
            <a:r>
              <a:rPr lang="en-US" altLang="zh-CN" dirty="0"/>
              <a:t> Alt </a:t>
            </a:r>
            <a:r>
              <a:rPr lang="zh-CN" altLang="en-US" dirty="0"/>
              <a:t>加 </a:t>
            </a:r>
            <a:r>
              <a:rPr lang="en-US" altLang="zh-CN" dirty="0"/>
              <a:t>= </a:t>
            </a:r>
            <a:r>
              <a:rPr lang="zh-CN" altLang="en-US" dirty="0"/>
              <a:t>」即为求和速算快捷键</a:t>
            </a:r>
          </a:p>
        </p:txBody>
      </p:sp>
      <p:pic>
        <p:nvPicPr>
          <p:cNvPr id="4" name="https://docer-ks3.wpscdn.cn/picture/54880761/29e95aa833c311ef20603dc7e05b0dd4_612.jpg" descr="Computer keyboard"/>
          <p:cNvPicPr>
            <a:picLocks noChangeAspect="1"/>
          </p:cNvPicPr>
          <p:nvPr/>
        </p:nvPicPr>
        <p:blipFill>
          <a:blip r:embed="rId2"/>
          <a:srcRect t="20000" r="34531" b="20000"/>
          <a:stretch>
            <a:fillRect/>
          </a:stretch>
        </p:blipFill>
        <p:spPr>
          <a:xfrm>
            <a:off x="2105025" y="1600200"/>
            <a:ext cx="7981950" cy="36576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162300" y="4457700"/>
            <a:ext cx="581025" cy="6477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620125" y="2447925"/>
            <a:ext cx="581025" cy="6477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"/>
            <a:ext cx="12192000" cy="68569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大盘金叉初期，；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两市成交</a:t>
            </a:r>
            <a:r>
              <a:rPr lang="en-US" altLang="zh-CN" dirty="0"/>
              <a:t>1.2</a:t>
            </a:r>
            <a:r>
              <a:rPr lang="zh-CN" altLang="en-US" dirty="0"/>
              <a:t>万亿左右，缩量千亿，量能跟不上，结构性机会为主</a:t>
            </a:r>
            <a:r>
              <a:rPr lang="en-US" altLang="zh-CN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周五下午跌停数上升较快，游资机构阶段获利出局，高位追涨需谨慎。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895" y="991003"/>
            <a:ext cx="3071338" cy="34562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4662" y="1483666"/>
            <a:ext cx="5702474" cy="3911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消息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36440"/>
              </p:ext>
            </p:extLst>
          </p:nvPr>
        </p:nvGraphicFramePr>
        <p:xfrm>
          <a:off x="442913" y="869411"/>
          <a:ext cx="11341100" cy="517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7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4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1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经传投研解读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日，中美联合声明出结果，中国对美国关税从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125%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降至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，美对中关税从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145%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降至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月关税率为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35%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整体超预期，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A50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，恒生指数走好，利于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股继续走好。利于出口贸易、服装纺织、商业零售方向</a:t>
                      </a:r>
                      <a:endParaRPr lang="en-US" altLang="zh-CN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8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国家出口管制工作协调机制办公室 部署开展打击战略矿产走私出口专项行动全和发展利益。国家对家、锗、锑、钨、中重稀土等战略矿产实施出口管制。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关注有色金属、稀土永磁的表现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9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人民日报提出“新质战斗力，是打赢未来战争的时代需求”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刺激军工走好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6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b="24083"/>
          <a:stretch>
            <a:fillRect/>
          </a:stretch>
        </p:blipFill>
        <p:spPr>
          <a:xfrm>
            <a:off x="407988" y="1016132"/>
            <a:ext cx="4882692" cy="1792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164" y="1016132"/>
            <a:ext cx="6059924" cy="24952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276224" y="4412438"/>
            <a:ext cx="6307137" cy="14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/>
                <a:ea typeface="微软雅黑" panose="020B0503020204020204" charset="-122"/>
              </a:rPr>
              <a:t>龙虎炒作情绪总体活跃，积极应用短线战法</a:t>
            </a:r>
            <a:endParaRPr lang="en-US" altLang="zh-CN" sz="2000" dirty="0">
              <a:solidFill>
                <a:prstClr val="black"/>
              </a:solidFill>
              <a:latin typeface="思源黑体 CN Regular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机械设备、汽车配件、化工制品、软件信息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机器人、人工智能、军工、汽车零部件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407988" y="2842738"/>
            <a:ext cx="4882692" cy="668656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短打</a:t>
            </a:r>
            <a:r>
              <a:rPr lang="en-US" altLang="zh-CN" sz="1400" dirty="0">
                <a:cs typeface="+mn-ea"/>
                <a:sym typeface="+mn-lt"/>
              </a:rPr>
              <a:t>-</a:t>
            </a:r>
            <a:r>
              <a:rPr lang="zh-CN" altLang="en-US" sz="1400" dirty="0">
                <a:cs typeface="+mn-ea"/>
                <a:sym typeface="+mn-lt"/>
              </a:rPr>
              <a:t>席位密码</a:t>
            </a:r>
            <a:r>
              <a:rPr lang="en-US" altLang="zh-CN" sz="1400" dirty="0">
                <a:cs typeface="+mn-ea"/>
                <a:sym typeface="+mn-lt"/>
              </a:rPr>
              <a:t>-</a:t>
            </a:r>
            <a:r>
              <a:rPr lang="zh-CN" altLang="en-US" sz="1400" dirty="0">
                <a:cs typeface="+mn-ea"/>
                <a:sym typeface="+mn-lt"/>
              </a:rPr>
              <a:t>板块龙虎：龙虎累计上榜次数靠前，</a:t>
            </a:r>
            <a:endParaRPr lang="en-US" altLang="zh-CN" sz="14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400" dirty="0">
                <a:cs typeface="+mn-ea"/>
                <a:sym typeface="+mn-lt"/>
              </a:rPr>
              <a:t>/</a:t>
            </a:r>
            <a:r>
              <a:rPr lang="zh-CN" altLang="en-US" sz="1400" dirty="0">
                <a:cs typeface="+mn-ea"/>
                <a:sym typeface="+mn-lt"/>
              </a:rPr>
              <a:t>热点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322" y="3616169"/>
            <a:ext cx="3513005" cy="26771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趋势周期选行业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48559"/>
            <a:ext cx="7820008" cy="506496"/>
          </a:xfrm>
        </p:spPr>
        <p:txBody>
          <a:bodyPr/>
          <a:lstStyle/>
          <a:p>
            <a:r>
              <a:rPr lang="zh-CN" altLang="en-US" dirty="0"/>
              <a:t>纺织制造、服装家纺、美容护理、电力行业、国防军工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>
            <a:fillRect/>
          </a:stretch>
        </p:blipFill>
        <p:spPr>
          <a:xfrm>
            <a:off x="1962149" y="1009441"/>
            <a:ext cx="8267702" cy="46332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497489"/>
            <a:ext cx="7820008" cy="1122094"/>
          </a:xfrm>
        </p:spPr>
        <p:txBody>
          <a:bodyPr>
            <a:normAutofit/>
          </a:bodyPr>
          <a:lstStyle/>
          <a:p>
            <a:r>
              <a:rPr lang="zh-CN" altLang="en-US" dirty="0"/>
              <a:t>平均股价</a:t>
            </a:r>
            <a:r>
              <a:rPr lang="en-US" altLang="zh-CN" dirty="0"/>
              <a:t>-</a:t>
            </a:r>
            <a:r>
              <a:rPr lang="zh-CN" altLang="en-US" dirty="0"/>
              <a:t>短线上攻数值占优</a:t>
            </a:r>
            <a:endParaRPr lang="en-US" altLang="zh-CN" dirty="0"/>
          </a:p>
          <a:p>
            <a:r>
              <a:rPr lang="zh-CN" altLang="en-US" dirty="0"/>
              <a:t>选股应以短线强势盈利模式为主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23" y="1271289"/>
            <a:ext cx="6430840" cy="4109525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1" name="组合 10"/>
          <p:cNvGrpSpPr/>
          <p:nvPr/>
        </p:nvGrpSpPr>
        <p:grpSpPr>
          <a:xfrm>
            <a:off x="6983432" y="1245919"/>
            <a:ext cx="2435225" cy="4134895"/>
            <a:chOff x="6983432" y="1265779"/>
            <a:chExt cx="2435225" cy="413489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83432" y="1265779"/>
              <a:ext cx="2435225" cy="4134895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10" name="矩形: 圆角 9"/>
            <p:cNvSpPr/>
            <p:nvPr/>
          </p:nvSpPr>
          <p:spPr>
            <a:xfrm>
              <a:off x="7271532" y="1694836"/>
              <a:ext cx="1859023" cy="373380"/>
            </a:xfrm>
            <a:prstGeom prst="roundRect">
              <a:avLst/>
            </a:prstGeom>
            <a:solidFill>
              <a:schemeClr val="accent6">
                <a:alpha val="84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cs typeface="+mn-ea"/>
                  <a:sym typeface="+mn-lt"/>
                </a:rPr>
                <a:t>紫旗回档示意图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2318" y="1233346"/>
            <a:ext cx="2226770" cy="9064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688" y="3325587"/>
            <a:ext cx="2224790" cy="77240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2317" y="2194911"/>
            <a:ext cx="2226771" cy="9450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rcRect b="12406"/>
          <a:stretch>
            <a:fillRect/>
          </a:stretch>
        </p:blipFill>
        <p:spPr>
          <a:xfrm>
            <a:off x="9522317" y="4196661"/>
            <a:ext cx="2231533" cy="12021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什么是龙虎榜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476250" y="5699677"/>
            <a:ext cx="11239500" cy="536769"/>
          </a:xfrm>
        </p:spPr>
        <p:txBody>
          <a:bodyPr/>
          <a:lstStyle/>
          <a:p>
            <a:pPr algn="ctr"/>
            <a:r>
              <a:rPr lang="zh-CN" altLang="en-US" dirty="0"/>
              <a:t>龙虎榜是交易所公布的每日交易异动个股，并披露买卖金额前五的游资</a:t>
            </a:r>
            <a:r>
              <a:rPr lang="en-US" altLang="zh-CN" dirty="0"/>
              <a:t>/</a:t>
            </a:r>
            <a:r>
              <a:rPr lang="zh-CN" altLang="en-US" dirty="0"/>
              <a:t>机构席位的榜单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l="61458" r="10063" b="83041"/>
          <a:stretch>
            <a:fillRect/>
          </a:stretch>
        </p:blipFill>
        <p:spPr>
          <a:xfrm>
            <a:off x="3396698" y="1553445"/>
            <a:ext cx="1950522" cy="533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1964831"/>
            <a:ext cx="2667000" cy="7890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l="67578" t="73345" r="6119"/>
          <a:stretch>
            <a:fillRect/>
          </a:stretch>
        </p:blipFill>
        <p:spPr>
          <a:xfrm>
            <a:off x="3396698" y="2182384"/>
            <a:ext cx="1950522" cy="844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6" b="-856"/>
          <a:stretch>
            <a:fillRect/>
          </a:stretch>
        </p:blipFill>
        <p:spPr>
          <a:xfrm>
            <a:off x="6174048" y="1553444"/>
            <a:ext cx="5655589" cy="3773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/>
          <a:stretch>
            <a:fillRect/>
          </a:stretch>
        </p:blipFill>
        <p:spPr>
          <a:xfrm>
            <a:off x="941388" y="4005466"/>
            <a:ext cx="2079529" cy="1003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362" r="41252" b="85241"/>
          <a:stretch>
            <a:fillRect/>
          </a:stretch>
        </p:blipFill>
        <p:spPr>
          <a:xfrm>
            <a:off x="3353561" y="3452239"/>
            <a:ext cx="2036796" cy="4574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2" t="17003" r="144" b="43137"/>
          <a:stretch>
            <a:fillRect/>
          </a:stretch>
        </p:blipFill>
        <p:spPr>
          <a:xfrm>
            <a:off x="3686159" y="4059875"/>
            <a:ext cx="1371600" cy="12666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1" name="直接连接符 20"/>
          <p:cNvCxnSpPr/>
          <p:nvPr/>
        </p:nvCxnSpPr>
        <p:spPr>
          <a:xfrm>
            <a:off x="407988" y="3252788"/>
            <a:ext cx="565287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矩形: 圆角 23"/>
          <p:cNvSpPr/>
          <p:nvPr/>
        </p:nvSpPr>
        <p:spPr>
          <a:xfrm>
            <a:off x="1563798" y="932730"/>
            <a:ext cx="2468452" cy="390538"/>
          </a:xfrm>
          <a:prstGeom prst="roundRect">
            <a:avLst/>
          </a:prstGeom>
          <a:solidFill>
            <a:srgbClr val="C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交易所公布</a:t>
            </a:r>
          </a:p>
        </p:txBody>
      </p:sp>
      <p:sp>
        <p:nvSpPr>
          <p:cNvPr id="27" name="矩形: 圆角 26"/>
          <p:cNvSpPr/>
          <p:nvPr/>
        </p:nvSpPr>
        <p:spPr>
          <a:xfrm>
            <a:off x="7173157" y="932730"/>
            <a:ext cx="3657370" cy="390538"/>
          </a:xfrm>
          <a:prstGeom prst="roundRect">
            <a:avLst/>
          </a:prstGeom>
          <a:solidFill>
            <a:srgbClr val="C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每日异动个股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BEE5649-48BF-92B6-2D2E-4C5BCD8AC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龙虎榜的意义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BF28607-038A-69F9-1A1E-ACFFB48683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8788" y="5913137"/>
            <a:ext cx="10274424" cy="6604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透过榜单看短线最强主力资金的走向，寻找强势个股</a:t>
            </a:r>
            <a:r>
              <a:rPr lang="en-US" altLang="zh-CN" dirty="0">
                <a:solidFill>
                  <a:srgbClr val="C00000"/>
                </a:solidFill>
              </a:rPr>
              <a:t>/</a:t>
            </a:r>
            <a:r>
              <a:rPr lang="zh-CN" altLang="en-US" dirty="0">
                <a:solidFill>
                  <a:srgbClr val="C00000"/>
                </a:solidFill>
              </a:rPr>
              <a:t>热点机会，追求短期超额收益</a:t>
            </a:r>
          </a:p>
        </p:txBody>
      </p: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E78D9426-7FA0-E539-46C4-CFD7D8B793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23" b="123"/>
          <a:stretch/>
        </p:blipFill>
        <p:spPr>
          <a:xfrm>
            <a:off x="1685852" y="829310"/>
            <a:ext cx="2868391" cy="4914917"/>
          </a:xfrm>
        </p:spPr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26C9FE95-A1C4-4F93-3FCD-E03AE61614A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223" t="782" r="-223" b="-32964"/>
          <a:stretch/>
        </p:blipFill>
        <p:spPr>
          <a:xfrm>
            <a:off x="5003058" y="829311"/>
            <a:ext cx="2214487" cy="2886890"/>
          </a:xfr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3BC95D6-DE98-F44B-6E56-3B4946972E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5669"/>
          <a:stretch/>
        </p:blipFill>
        <p:spPr>
          <a:xfrm>
            <a:off x="5003058" y="2919676"/>
            <a:ext cx="2214487" cy="79652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3CD6B15-47D3-C633-FE4D-4CBE3A6AE6B5}"/>
              </a:ext>
            </a:extLst>
          </p:cNvPr>
          <p:cNvSpPr/>
          <p:nvPr/>
        </p:nvSpPr>
        <p:spPr>
          <a:xfrm>
            <a:off x="1685850" y="3821245"/>
            <a:ext cx="2868393" cy="58729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0B6B6BC-19A6-A94F-7702-D88DF3AC1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774" y="3343313"/>
            <a:ext cx="2454316" cy="3032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2F62D344-F18D-9262-F968-D61E19DA675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 t="-89" b="-89"/>
          <a:stretch/>
        </p:blipFill>
        <p:spPr>
          <a:xfrm>
            <a:off x="7835774" y="829310"/>
            <a:ext cx="2454315" cy="24991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90FECC9-7C32-B279-EA84-A7013B691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245" y="3819817"/>
            <a:ext cx="5330655" cy="1923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B2788A-1556-5819-BDF7-734918ED5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3899" y="4069686"/>
            <a:ext cx="507792" cy="10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5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用表格速算龙虎榜净买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778016"/>
            <a:ext cx="9182100" cy="566303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439</Words>
  <Application>Microsoft Office PowerPoint</Application>
  <PresentationFormat>宽屏</PresentationFormat>
  <Paragraphs>50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Noto Sans S Chinese Bold</vt:lpstr>
      <vt:lpstr>Roboto</vt:lpstr>
      <vt:lpstr>等线</vt:lpstr>
      <vt:lpstr>思源黑体 CN Normal</vt:lpstr>
      <vt:lpstr>Arial</vt:lpstr>
      <vt:lpstr>Calibri</vt:lpstr>
      <vt:lpstr>Wingdings</vt:lpstr>
      <vt:lpstr>思源黑体 CN Heavy</vt:lpstr>
      <vt:lpstr>思源黑体 CN Medium</vt:lpstr>
      <vt:lpstr>思源黑体 CN Regular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1319</cp:revision>
  <dcterms:created xsi:type="dcterms:W3CDTF">2019-06-19T02:08:00Z</dcterms:created>
  <dcterms:modified xsi:type="dcterms:W3CDTF">2025-05-12T09:13:47Z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EBF8DB5FD94B49F7B17BC65F9BA08668</vt:lpwstr>
  </property>
</Properties>
</file>