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14"/>
  </p:handoutMasterIdLst>
  <p:sldIdLst>
    <p:sldId id="868" r:id="rId3"/>
    <p:sldId id="1412" r:id="rId5"/>
    <p:sldId id="1417" r:id="rId6"/>
    <p:sldId id="1416" r:id="rId7"/>
    <p:sldId id="1411" r:id="rId8"/>
    <p:sldId id="1248" r:id="rId9"/>
    <p:sldId id="1413" r:id="rId10"/>
    <p:sldId id="1259" r:id="rId11"/>
    <p:sldId id="1201" r:id="rId12"/>
    <p:sldId id="734" r:id="rId13"/>
  </p:sldIdLst>
  <p:sldSz cx="12192000" cy="6858000"/>
  <p:notesSz cx="6858000" cy="9144000"/>
  <p:custDataLst>
    <p:tags r:id="rId1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7401" userDrawn="1">
          <p15:clr>
            <a:srgbClr val="A4A3A4"/>
          </p15:clr>
        </p15:guide>
        <p15:guide id="4" pos="279" userDrawn="1">
          <p15:clr>
            <a:srgbClr val="A4A3A4"/>
          </p15:clr>
        </p15:guide>
        <p15:guide id="5" orient="horz" pos="216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十二 猪肠" initials="十二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4DFF"/>
    <a:srgbClr val="EC5F74"/>
    <a:srgbClr val="F2991E"/>
    <a:srgbClr val="7A5CB3"/>
    <a:srgbClr val="555452"/>
    <a:srgbClr val="FFFA9D"/>
    <a:srgbClr val="FFFFFF"/>
    <a:srgbClr val="ED000E"/>
    <a:srgbClr val="4E83FA"/>
    <a:srgbClr val="FF4E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457" autoAdjust="0"/>
    <p:restoredTop sz="91436" autoAdjust="0"/>
  </p:normalViewPr>
  <p:slideViewPr>
    <p:cSldViewPr snapToGrid="0" showGuides="1">
      <p:cViewPr>
        <p:scale>
          <a:sx n="125" d="100"/>
          <a:sy n="125" d="100"/>
        </p:scale>
        <p:origin x="348" y="-756"/>
      </p:cViewPr>
      <p:guideLst>
        <p:guide pos="7401"/>
        <p:guide pos="279"/>
        <p:guide orient="horz" pos="2160"/>
      </p:guideLst>
    </p:cSldViewPr>
  </p:slideViewPr>
  <p:notesTextViewPr>
    <p:cViewPr>
      <p:scale>
        <a:sx n="200" d="100"/>
        <a:sy n="200" d="100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gs" Target="tags/tag13.xml"/><Relationship Id="rId18" Type="http://schemas.openxmlformats.org/officeDocument/2006/relationships/commentAuthors" Target="commentAuthors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handoutMaster" Target="handoutMasters/handoutMaster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5B177E-A36A-4FAC-A81D-A76AEDFB431B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dirty="0">
                <a:solidFill>
                  <a:srgbClr val="00C8C8"/>
                </a:solidFill>
                <a:effectLst/>
              </a:rPr>
              <a:t>https://a1.n8n8.cn/pc-page/lhtj?open=renewal&amp;pageId=400000980</a:t>
            </a:r>
            <a:endParaRPr lang="en-US" altLang="zh-CN" dirty="0">
              <a:effectLst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4" Type="http://schemas.openxmlformats.org/officeDocument/2006/relationships/image" Target="../media/image5.png"/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图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PPT封面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1430"/>
            <a:ext cx="12192000" cy="6858000"/>
          </a:xfrm>
          <a:prstGeom prst="rect">
            <a:avLst/>
          </a:prstGeom>
        </p:spPr>
      </p:pic>
      <p:sp>
        <p:nvSpPr>
          <p:cNvPr id="11" name="矩形 10"/>
          <p:cNvSpPr/>
          <p:nvPr userDrawn="1"/>
        </p:nvSpPr>
        <p:spPr>
          <a:xfrm>
            <a:off x="1" y="791210"/>
            <a:ext cx="12191364" cy="60661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lstStyle/>
          <a:p>
            <a:pPr algn="ctr"/>
            <a:endParaRPr lang="zh-CN" altLang="en-US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2" name="文本框 11"/>
          <p:cNvSpPr txBox="1"/>
          <p:nvPr userDrawn="1"/>
        </p:nvSpPr>
        <p:spPr>
          <a:xfrm>
            <a:off x="530860" y="6582410"/>
            <a:ext cx="1113028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经传多赢投资顾问：张明科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丨执业编号：A1120619100001</a:t>
            </a: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  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风险提示:观点基于软件数据和理论模型分析，仅供参考，不构成投资建议，股市有风险，投资需谨慎。</a:t>
            </a:r>
            <a:endParaRPr lang="zh-CN" altLang="en-US" sz="120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</p:txBody>
      </p:sp>
      <p:pic>
        <p:nvPicPr>
          <p:cNvPr id="16" name="图片 15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4005" y="200025"/>
            <a:ext cx="1797685" cy="405765"/>
          </a:xfrm>
          <a:prstGeom prst="rect">
            <a:avLst/>
          </a:prstGeom>
        </p:spPr>
      </p:pic>
      <p:pic>
        <p:nvPicPr>
          <p:cNvPr id="13" name="图片 12" descr="龙头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100310" y="254635"/>
            <a:ext cx="1762125" cy="335915"/>
          </a:xfrm>
          <a:prstGeom prst="rect">
            <a:avLst/>
          </a:prstGeom>
        </p:spPr>
      </p:pic>
      <p:sp>
        <p:nvSpPr>
          <p:cNvPr id="9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3471863" y="69925"/>
            <a:ext cx="5248274" cy="6223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 defTabSz="914400" rtl="0" eaLnBrk="1" latinLnBrk="0" hangingPunct="1">
              <a:spcAft>
                <a:spcPts val="0"/>
              </a:spcAft>
              <a:buNone/>
              <a:defRPr lang="zh-CN" altLang="en-US" sz="4200" u="none" strike="noStrike" kern="1200" cap="none" spc="-200" normalizeH="0" baseline="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uFillTx/>
                <a:latin typeface="Noto Sans S Chinese Bold" panose="020B0800000000000000" charset="-122"/>
                <a:ea typeface="Noto Sans S Chinese Bold" panose="020B0800000000000000" charset="-122"/>
                <a:cs typeface="+mn-cs"/>
              </a:defRPr>
            </a:lvl1pPr>
          </a:lstStyle>
          <a:p>
            <a:pPr marL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</a:pPr>
            <a:endParaRPr lang="zh-CN" altLang="en-US" dirty="0"/>
          </a:p>
        </p:txBody>
      </p:sp>
      <p:sp>
        <p:nvSpPr>
          <p:cNvPr id="14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691299"/>
            <a:ext cx="7820008" cy="5444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2000" b="1" u="none" strike="noStrike" kern="1200" cap="none" spc="150" normalizeH="0" baseline="0" dirty="0">
                <a:solidFill>
                  <a:srgbClr val="B34500"/>
                </a:solidFill>
                <a:uFillTx/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5" name="图片占位符 15"/>
          <p:cNvSpPr>
            <a:spLocks noGrp="1"/>
          </p:cNvSpPr>
          <p:nvPr>
            <p:ph type="pic" sz="quarter" idx="12"/>
          </p:nvPr>
        </p:nvSpPr>
        <p:spPr>
          <a:xfrm>
            <a:off x="2270224" y="1086636"/>
            <a:ext cx="7656168" cy="4289274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正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0" y="600075"/>
            <a:ext cx="12192000" cy="5871491"/>
          </a:xfrm>
          <a:prstGeom prst="roundRect">
            <a:avLst>
              <a:gd name="adj" fmla="val 1031"/>
            </a:avLst>
          </a:prstGeom>
          <a:solidFill>
            <a:schemeClr val="bg1"/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42875" y="168910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141552" y="0"/>
            <a:ext cx="5908896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2800" b="1" kern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991704"/>
            <a:ext cx="7820008" cy="50649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2000" u="none" strike="noStrike" kern="1200" cap="none" spc="150" normalizeH="0" baseline="0" dirty="0">
                <a:solidFill>
                  <a:srgbClr val="C00000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5" name="文本框 14"/>
          <p:cNvSpPr txBox="1"/>
          <p:nvPr userDrawn="1"/>
        </p:nvSpPr>
        <p:spPr>
          <a:xfrm>
            <a:off x="5667374" y="6541135"/>
            <a:ext cx="62553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  <a:endParaRPr lang="zh-CN" altLang="en-US" sz="1050" kern="1200" dirty="0">
              <a:solidFill>
                <a:schemeClr val="bg1">
                  <a:lumMod val="85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1831658"/>
            <a:ext cx="7820008" cy="1012991"/>
          </a:xfrm>
          <a:prstGeom prst="rect">
            <a:avLst/>
          </a:prstGeom>
        </p:spPr>
        <p:txBody>
          <a:bodyPr/>
          <a:lstStyle>
            <a:lvl1pPr marL="0" indent="0" algn="just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None/>
              <a:defRPr lang="zh-CN" alt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7594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just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  <a:endParaRPr lang="zh-CN" altLang="en-US" sz="1050" kern="1200" dirty="0">
              <a:solidFill>
                <a:schemeClr val="bg1">
                  <a:lumMod val="85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图下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629869"/>
            <a:ext cx="7820008" cy="544401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None/>
              <a:defRPr lang="zh-CN" alt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627764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050" dirty="0">
                <a:solidFill>
                  <a:schemeClr val="bg1">
                    <a:lumMod val="85000"/>
                  </a:schemeClr>
                </a:solidFill>
              </a:rPr>
              <a:t>风险提示：观点基于软件数据与理论模型分析，仅供参考，不构成买卖建议，市场有风险，投资需谨慎</a:t>
            </a:r>
            <a:endParaRPr lang="zh-CN" altLang="en-US" sz="105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6" name="图片占位符 15"/>
          <p:cNvSpPr>
            <a:spLocks noGrp="1"/>
          </p:cNvSpPr>
          <p:nvPr>
            <p:ph type="pic" sz="quarter" idx="12"/>
          </p:nvPr>
        </p:nvSpPr>
        <p:spPr>
          <a:xfrm>
            <a:off x="2766508" y="1827101"/>
            <a:ext cx="6663600" cy="3733200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_双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7594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just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  <a:endParaRPr lang="zh-CN" altLang="en-US" sz="1050" kern="1200" dirty="0">
              <a:solidFill>
                <a:schemeClr val="bg1">
                  <a:lumMod val="8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sz="quarter" idx="11"/>
          </p:nvPr>
        </p:nvSpPr>
        <p:spPr>
          <a:xfrm>
            <a:off x="1128713" y="2271881"/>
            <a:ext cx="4832350" cy="2718197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/>
          </a:p>
        </p:txBody>
      </p:sp>
      <p:sp>
        <p:nvSpPr>
          <p:cNvPr id="19" name="图片占位符 2"/>
          <p:cNvSpPr>
            <a:spLocks noGrp="1"/>
          </p:cNvSpPr>
          <p:nvPr>
            <p:ph type="pic" sz="quarter" idx="12"/>
          </p:nvPr>
        </p:nvSpPr>
        <p:spPr>
          <a:xfrm>
            <a:off x="6231336" y="2271881"/>
            <a:ext cx="4832350" cy="2718197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3" hasCustomPrompt="1"/>
          </p:nvPr>
        </p:nvSpPr>
        <p:spPr>
          <a:xfrm>
            <a:off x="2517221" y="5354223"/>
            <a:ext cx="2055334" cy="340405"/>
          </a:xfrm>
          <a:prstGeom prst="rect">
            <a:avLst/>
          </a:prstGeom>
        </p:spPr>
        <p:txBody>
          <a:bodyPr anchor="ctr" anchorCtr="1"/>
          <a:lstStyle>
            <a:lvl1pPr marL="0" indent="0">
              <a:buNone/>
              <a:defRPr kumimoji="0" lang="zh-CN" altLang="en-US" sz="2000" b="0" i="0" u="none" strike="noStrike" kern="1200" cap="none" spc="15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文本</a:t>
            </a:r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24" name="文本占位符 10"/>
          <p:cNvSpPr>
            <a:spLocks noGrp="1"/>
          </p:cNvSpPr>
          <p:nvPr>
            <p:ph type="body" sz="quarter" idx="14" hasCustomPrompt="1"/>
          </p:nvPr>
        </p:nvSpPr>
        <p:spPr>
          <a:xfrm>
            <a:off x="7619844" y="5354223"/>
            <a:ext cx="2055334" cy="340405"/>
          </a:xfrm>
          <a:prstGeom prst="rect">
            <a:avLst/>
          </a:prstGeom>
        </p:spPr>
        <p:txBody>
          <a:bodyPr anchor="ctr" anchorCtr="1"/>
          <a:lstStyle>
            <a:lvl1pPr marL="0" indent="0">
              <a:buNone/>
              <a:defRPr kumimoji="0" lang="zh-CN" altLang="en-US" sz="2000" b="0" i="0" u="none" strike="noStrike" kern="1200" cap="none" spc="15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文本</a:t>
            </a:r>
            <a:r>
              <a:rPr lang="en-US" altLang="zh-CN" dirty="0"/>
              <a:t>2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7156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2262925" y="-273323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5" name="弧形 14"/>
            <p:cNvSpPr/>
            <p:nvPr userDrawn="1"/>
          </p:nvSpPr>
          <p:spPr>
            <a:xfrm>
              <a:off x="1393825" y="1785620"/>
              <a:ext cx="3341370" cy="3341370"/>
            </a:xfrm>
            <a:prstGeom prst="arc">
              <a:avLst>
                <a:gd name="adj1" fmla="val 16200000"/>
                <a:gd name="adj2" fmla="val 5393041"/>
              </a:avLst>
            </a:prstGeom>
            <a:ln>
              <a:gradFill>
                <a:gsLst>
                  <a:gs pos="0">
                    <a:srgbClr val="FAFBFD">
                      <a:alpha val="0"/>
                    </a:srgbClr>
                  </a:gs>
                  <a:gs pos="100000">
                    <a:schemeClr val="bg1"/>
                  </a:gs>
                </a:gsLst>
                <a:lin ang="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tx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/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zh-CN" altLang="en-US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01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02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  <a:endParaRPr lang="zh-CN" altLang="en-US" dirty="0"/>
          </a:p>
        </p:txBody>
      </p:sp>
      <p:sp>
        <p:nvSpPr>
          <p:cNvPr id="32" name="弧形 31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03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  <a:endParaRPr lang="zh-CN" altLang="en-US" dirty="0"/>
          </a:p>
        </p:txBody>
      </p:sp>
      <p:sp>
        <p:nvSpPr>
          <p:cNvPr id="29" name="弧形 28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04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  <a:endParaRPr lang="zh-CN" altLang="en-US" dirty="0"/>
          </a:p>
        </p:txBody>
      </p:sp>
      <p:sp>
        <p:nvSpPr>
          <p:cNvPr id="29" name="弧形 28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结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图片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tags" Target="../tags/tag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0" y="-11461750"/>
            <a:ext cx="12192000" cy="29781500"/>
            <a:chOff x="0" y="-11461750"/>
            <a:chExt cx="12192000" cy="29781500"/>
          </a:xfrm>
        </p:grpSpPr>
        <p:grpSp>
          <p:nvGrpSpPr>
            <p:cNvPr id="15" name="组合 14"/>
            <p:cNvGrpSpPr/>
            <p:nvPr userDrawn="1"/>
          </p:nvGrpSpPr>
          <p:grpSpPr>
            <a:xfrm>
              <a:off x="0" y="-11461750"/>
              <a:ext cx="12192000" cy="1790700"/>
              <a:chOff x="0" y="-11461750"/>
              <a:chExt cx="12192000" cy="1790700"/>
            </a:xfrm>
          </p:grpSpPr>
          <p:sp>
            <p:nvSpPr>
              <p:cNvPr id="7" name="星形: 七角 6"/>
              <p:cNvSpPr/>
              <p:nvPr userDrawn="1"/>
            </p:nvSpPr>
            <p:spPr>
              <a:xfrm>
                <a:off x="0" y="-114617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" name="星形: 七角 7"/>
              <p:cNvSpPr/>
              <p:nvPr userDrawn="1"/>
            </p:nvSpPr>
            <p:spPr>
              <a:xfrm>
                <a:off x="10401300" y="-114617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6" name="组合 15"/>
            <p:cNvGrpSpPr/>
            <p:nvPr userDrawn="1"/>
          </p:nvGrpSpPr>
          <p:grpSpPr>
            <a:xfrm>
              <a:off x="0" y="16529050"/>
              <a:ext cx="12192000" cy="1790700"/>
              <a:chOff x="0" y="16529050"/>
              <a:chExt cx="12192000" cy="1790700"/>
            </a:xfrm>
          </p:grpSpPr>
          <p:sp>
            <p:nvSpPr>
              <p:cNvPr id="11" name="星形: 七角 10"/>
              <p:cNvSpPr/>
              <p:nvPr userDrawn="1"/>
            </p:nvSpPr>
            <p:spPr>
              <a:xfrm>
                <a:off x="0" y="165290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星形: 七角 11"/>
              <p:cNvSpPr/>
              <p:nvPr userDrawn="1"/>
            </p:nvSpPr>
            <p:spPr>
              <a:xfrm>
                <a:off x="10401300" y="165290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</p:spTree>
    <p:custDataLst>
      <p:tags r:id="rId12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7.xml"/><Relationship Id="rId8" Type="http://schemas.openxmlformats.org/officeDocument/2006/relationships/tags" Target="../tags/tag6.xml"/><Relationship Id="rId7" Type="http://schemas.openxmlformats.org/officeDocument/2006/relationships/tags" Target="../tags/tag5.xml"/><Relationship Id="rId6" Type="http://schemas.openxmlformats.org/officeDocument/2006/relationships/tags" Target="../tags/tag4.xml"/><Relationship Id="rId5" Type="http://schemas.openxmlformats.org/officeDocument/2006/relationships/tags" Target="../tags/tag3.xml"/><Relationship Id="rId4" Type="http://schemas.openxmlformats.org/officeDocument/2006/relationships/tags" Target="../tags/tag2.xml"/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8" Type="http://schemas.openxmlformats.org/officeDocument/2006/relationships/notesSlide" Target="../notesSlides/notesSlide1.xml"/><Relationship Id="rId17" Type="http://schemas.openxmlformats.org/officeDocument/2006/relationships/slideLayout" Target="../slideLayouts/slideLayout1.xml"/><Relationship Id="rId16" Type="http://schemas.openxmlformats.org/officeDocument/2006/relationships/tags" Target="../tags/tag12.xml"/><Relationship Id="rId15" Type="http://schemas.openxmlformats.org/officeDocument/2006/relationships/image" Target="../media/image10.png"/><Relationship Id="rId14" Type="http://schemas.openxmlformats.org/officeDocument/2006/relationships/image" Target="../media/image9.png"/><Relationship Id="rId13" Type="http://schemas.openxmlformats.org/officeDocument/2006/relationships/tags" Target="../tags/tag11.xml"/><Relationship Id="rId12" Type="http://schemas.openxmlformats.org/officeDocument/2006/relationships/tags" Target="../tags/tag10.xml"/><Relationship Id="rId11" Type="http://schemas.openxmlformats.org/officeDocument/2006/relationships/tags" Target="../tags/tag9.xml"/><Relationship Id="rId10" Type="http://schemas.openxmlformats.org/officeDocument/2006/relationships/tags" Target="../tags/tag8.xml"/><Relationship Id="rId1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1.xml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1.xml"/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.xml"/><Relationship Id="rId1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7" Type="http://schemas.openxmlformats.org/officeDocument/2006/relationships/image" Target="../media/image26.png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33.png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资源 6-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270" y="318"/>
            <a:ext cx="12194540" cy="6857365"/>
          </a:xfrm>
          <a:prstGeom prst="rect">
            <a:avLst/>
          </a:prstGeom>
        </p:spPr>
      </p:pic>
      <p:pic>
        <p:nvPicPr>
          <p:cNvPr id="12" name="图片 11" descr="资源 4-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21150"/>
            <a:ext cx="12192000" cy="273685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41655" y="277495"/>
            <a:ext cx="55543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  <a:cs typeface="阿里巴巴和七个小矮人" panose="00000500000000000000" charset="-122"/>
              </a:rPr>
              <a:t>全国</a:t>
            </a:r>
            <a:r>
              <a:rPr lang="zh-CN" altLang="en-US" sz="2400" dirty="0">
                <a:solidFill>
                  <a:srgbClr val="FFFFFF"/>
                </a:solidFill>
                <a:latin typeface="+mn-ea"/>
                <a:cs typeface="阿里巴巴和七个小矮人" panose="00000500000000000000" charset="-122"/>
              </a:rPr>
              <a:t>公开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  <a:cs typeface="阿里巴巴和七个小矮人" panose="00000500000000000000" charset="-122"/>
              </a:rPr>
              <a:t>课系列———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ea"/>
              <a:cs typeface="阿里巴巴和七个小矮人" panose="00000500000000000000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055043" y="1425594"/>
            <a:ext cx="8081914" cy="2122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6600" b="1" dirty="0">
                <a:gradFill>
                  <a:gsLst>
                    <a:gs pos="100000">
                      <a:srgbClr val="FF8D8D"/>
                    </a:gs>
                    <a:gs pos="31000">
                      <a:srgbClr val="FFFFFF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</a:rPr>
              <a:t>分歧中</a:t>
            </a:r>
            <a:endParaRPr lang="zh-CN" altLang="en-US" sz="6600" b="1" dirty="0">
              <a:gradFill>
                <a:gsLst>
                  <a:gs pos="100000">
                    <a:srgbClr val="FF8D8D"/>
                  </a:gs>
                  <a:gs pos="31000">
                    <a:srgbClr val="FFFFFF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</a:endParaRPr>
          </a:p>
          <a:p>
            <a:pPr algn="ctr">
              <a:defRPr/>
            </a:pPr>
            <a:r>
              <a:rPr lang="zh-CN" altLang="en-US" sz="6600" b="1" dirty="0">
                <a:gradFill>
                  <a:gsLst>
                    <a:gs pos="100000">
                      <a:srgbClr val="FF8D8D"/>
                    </a:gs>
                    <a:gs pos="31000">
                      <a:srgbClr val="FFFFFF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</a:rPr>
              <a:t>抓资金主线</a:t>
            </a:r>
            <a:endParaRPr lang="en-US" altLang="zh-CN" sz="6600" b="1" dirty="0">
              <a:gradFill>
                <a:gsLst>
                  <a:gs pos="100000">
                    <a:srgbClr val="FF8D8D"/>
                  </a:gs>
                  <a:gs pos="31000">
                    <a:srgbClr val="FFFFFF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</a:endParaRPr>
          </a:p>
        </p:txBody>
      </p:sp>
      <p:pic>
        <p:nvPicPr>
          <p:cNvPr id="7" name="图片 6" descr="经传logo白色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3886197" y="4146550"/>
            <a:ext cx="4509135" cy="899739"/>
            <a:chOff x="3498844" y="5502275"/>
            <a:chExt cx="4509135" cy="899739"/>
          </a:xfrm>
        </p:grpSpPr>
        <p:sp>
          <p:nvSpPr>
            <p:cNvPr id="26" name="矩形 25"/>
            <p:cNvSpPr/>
            <p:nvPr/>
          </p:nvSpPr>
          <p:spPr>
            <a:xfrm>
              <a:off x="3536944" y="5523408"/>
              <a:ext cx="1963129" cy="35687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矩形 26"/>
            <p:cNvSpPr/>
            <p:nvPr>
              <p:custDataLst>
                <p:tags r:id="rId4"/>
              </p:custDataLst>
            </p:nvPr>
          </p:nvSpPr>
          <p:spPr>
            <a:xfrm>
              <a:off x="3543294" y="5523408"/>
              <a:ext cx="995680" cy="35687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文本框 27"/>
            <p:cNvSpPr txBox="1"/>
            <p:nvPr>
              <p:custDataLst>
                <p:tags r:id="rId5"/>
              </p:custDataLst>
            </p:nvPr>
          </p:nvSpPr>
          <p:spPr>
            <a:xfrm>
              <a:off x="3498844" y="5530393"/>
              <a:ext cx="1143000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经传投研</a:t>
              </a:r>
              <a:endParaRPr lang="zh-CN" altLang="en-US" dirty="0">
                <a:solidFill>
                  <a:srgbClr val="C000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  <p:sp>
          <p:nvSpPr>
            <p:cNvPr id="29" name="文本框 28"/>
            <p:cNvSpPr txBox="1"/>
            <p:nvPr>
              <p:custDataLst>
                <p:tags r:id="rId6"/>
              </p:custDataLst>
            </p:nvPr>
          </p:nvSpPr>
          <p:spPr>
            <a:xfrm>
              <a:off x="4547864" y="5518328"/>
              <a:ext cx="952209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ea"/>
                  <a:cs typeface="思源黑体 CN Light" panose="020B0300000000000000" charset="-122"/>
                </a:rPr>
                <a:t>张明科</a:t>
              </a:r>
              <a:endParaRPr lang="zh-CN" altLang="en-US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  <p:grpSp>
          <p:nvGrpSpPr>
            <p:cNvPr id="30" name="组合 29"/>
            <p:cNvGrpSpPr/>
            <p:nvPr/>
          </p:nvGrpSpPr>
          <p:grpSpPr>
            <a:xfrm>
              <a:off x="3536944" y="6027606"/>
              <a:ext cx="4471035" cy="374408"/>
              <a:chOff x="7093" y="6616"/>
              <a:chExt cx="7859" cy="656"/>
            </a:xfrm>
          </p:grpSpPr>
          <p:sp>
            <p:nvSpPr>
              <p:cNvPr id="31" name="矩形 30"/>
              <p:cNvSpPr/>
              <p:nvPr>
                <p:custDataLst>
                  <p:tags r:id="rId7"/>
                </p:custDataLst>
              </p:nvPr>
            </p:nvSpPr>
            <p:spPr>
              <a:xfrm>
                <a:off x="7093" y="6626"/>
                <a:ext cx="7859" cy="625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2" name="矩形 31"/>
              <p:cNvSpPr/>
              <p:nvPr>
                <p:custDataLst>
                  <p:tags r:id="rId8"/>
                </p:custDataLst>
              </p:nvPr>
            </p:nvSpPr>
            <p:spPr>
              <a:xfrm>
                <a:off x="7105" y="6626"/>
                <a:ext cx="2519" cy="62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3" name="文本框 32"/>
              <p:cNvSpPr txBox="1"/>
              <p:nvPr>
                <p:custDataLst>
                  <p:tags r:id="rId9"/>
                </p:custDataLst>
              </p:nvPr>
            </p:nvSpPr>
            <p:spPr>
              <a:xfrm>
                <a:off x="7360" y="6627"/>
                <a:ext cx="2009" cy="6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dirty="0">
                    <a:solidFill>
                      <a:srgbClr val="C00000"/>
                    </a:solidFill>
                    <a:latin typeface="思源黑体 CN Medium" panose="020B0600000000000000" charset="-122"/>
                    <a:ea typeface="思源黑体 CN Medium" panose="020B0600000000000000" charset="-122"/>
                    <a:cs typeface="思源黑体 CN Medium" panose="020B0600000000000000" charset="-122"/>
                  </a:rPr>
                  <a:t>执业编号</a:t>
                </a:r>
                <a:endParaRPr lang="zh-CN" altLang="en-US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endParaRPr>
              </a:p>
            </p:txBody>
          </p:sp>
          <p:sp>
            <p:nvSpPr>
              <p:cNvPr id="34" name="文本框 33"/>
              <p:cNvSpPr txBox="1"/>
              <p:nvPr>
                <p:custDataLst>
                  <p:tags r:id="rId10"/>
                </p:custDataLst>
              </p:nvPr>
            </p:nvSpPr>
            <p:spPr>
              <a:xfrm>
                <a:off x="10001" y="6616"/>
                <a:ext cx="4318" cy="6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en-US" altLang="zh-CN" sz="1800" dirty="0">
                    <a:solidFill>
                      <a:srgbClr val="FFFFFF"/>
                    </a:solidFill>
                    <a:latin typeface="+mn-ea"/>
                  </a:rPr>
                  <a:t>A1120619100001</a:t>
                </a:r>
                <a:endParaRPr lang="en-US" altLang="zh-CN" dirty="0">
                  <a:solidFill>
                    <a:schemeClr val="bg1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endParaRPr>
              </a:p>
            </p:txBody>
          </p:sp>
        </p:grpSp>
        <p:sp>
          <p:nvSpPr>
            <p:cNvPr id="36" name="矩形 35"/>
            <p:cNvSpPr/>
            <p:nvPr>
              <p:custDataLst>
                <p:tags r:id="rId11"/>
              </p:custDataLst>
            </p:nvPr>
          </p:nvSpPr>
          <p:spPr>
            <a:xfrm>
              <a:off x="5827839" y="5524678"/>
              <a:ext cx="2179849" cy="35678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矩形 36"/>
            <p:cNvSpPr/>
            <p:nvPr>
              <p:custDataLst>
                <p:tags r:id="rId12"/>
              </p:custDataLst>
            </p:nvPr>
          </p:nvSpPr>
          <p:spPr>
            <a:xfrm>
              <a:off x="5710205" y="5524678"/>
              <a:ext cx="995495" cy="35678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8" name="文本框 37"/>
            <p:cNvSpPr txBox="1"/>
            <p:nvPr>
              <p:custDataLst>
                <p:tags r:id="rId13"/>
              </p:custDataLst>
            </p:nvPr>
          </p:nvSpPr>
          <p:spPr>
            <a:xfrm>
              <a:off x="5690864" y="5537808"/>
              <a:ext cx="1142828" cy="3681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课程日期</a:t>
              </a:r>
              <a:endParaRPr lang="zh-CN" altLang="en-US" dirty="0">
                <a:solidFill>
                  <a:srgbClr val="C000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6725041" y="5502275"/>
              <a:ext cx="1282647" cy="386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  <a:spcBef>
                  <a:spcPts val="500"/>
                </a:spcBef>
              </a:pPr>
              <a:fld id="{44E84A3E-DAD5-46E0-B2CD-606E2199FB3C}" type="datetime1">
                <a:rPr lang="zh-CN" altLang="en-US" sz="1600">
                  <a:solidFill>
                    <a:schemeClr val="bg1"/>
                  </a:solidFill>
                  <a:latin typeface="思源黑体 CN Medium" panose="020B0600000000000000" charset="-122"/>
                  <a:ea typeface="思源黑体 CN Medium" panose="020B0600000000000000" charset="-122"/>
                </a:rPr>
              </a:fld>
              <a:endParaRPr lang="zh-CN" altLang="en-US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</a:endParaRP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-90685" y="3198475"/>
            <a:ext cx="3633591" cy="385486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363075" y="3161686"/>
            <a:ext cx="2496822" cy="3745234"/>
          </a:xfrm>
          <a:prstGeom prst="rect">
            <a:avLst/>
          </a:prstGeom>
        </p:spPr>
      </p:pic>
    </p:spTree>
    <p:custDataLst>
      <p:tags r:id="rId16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大盘及市场节奏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442912" y="4869398"/>
            <a:ext cx="11306176" cy="1480602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zh-CN" altLang="en-US" dirty="0"/>
              <a:t>大盘死叉初期，市场调整节奏，没有放量就不好反包；</a:t>
            </a:r>
            <a:endParaRPr lang="en-US" altLang="zh-CN" dirty="0"/>
          </a:p>
          <a:p>
            <a:pPr marL="457200" indent="-457200">
              <a:buFont typeface="+mj-lt"/>
              <a:buAutoNum type="arabicPeriod"/>
            </a:pPr>
            <a:r>
              <a:rPr lang="zh-CN" altLang="en-US" dirty="0"/>
              <a:t>两市成交</a:t>
            </a:r>
            <a:r>
              <a:rPr lang="en-US" altLang="zh-CN" dirty="0"/>
              <a:t>1.15</a:t>
            </a:r>
            <a:r>
              <a:rPr lang="zh-CN" altLang="en-US" dirty="0"/>
              <a:t>万亿，缩量</a:t>
            </a:r>
            <a:r>
              <a:rPr lang="en-US" altLang="zh-CN" dirty="0"/>
              <a:t>1643</a:t>
            </a:r>
            <a:r>
              <a:rPr lang="zh-CN" altLang="en-US" dirty="0"/>
              <a:t>亿，资金支持短线活跃向好</a:t>
            </a:r>
            <a:r>
              <a:rPr lang="en-US" altLang="zh-CN" dirty="0"/>
              <a:t>;</a:t>
            </a:r>
            <a:endParaRPr lang="en-US" altLang="zh-CN" dirty="0"/>
          </a:p>
          <a:p>
            <a:pPr marL="457200" indent="-457200">
              <a:buFont typeface="+mj-lt"/>
              <a:buAutoNum type="arabicPeriod"/>
            </a:pPr>
            <a:r>
              <a:rPr lang="zh-CN" altLang="en-US" dirty="0"/>
              <a:t>涨停家数占绝对优势，主力进攻性强势，以强势战法选股操作为主。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2521" y="1010599"/>
            <a:ext cx="3048085" cy="341706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图片占位符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" b="199"/>
          <a:stretch>
            <a:fillRect/>
          </a:stretch>
        </p:blipFill>
        <p:spPr>
          <a:xfrm>
            <a:off x="5586413" y="1007621"/>
            <a:ext cx="6162675" cy="345274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82250" y="1483666"/>
            <a:ext cx="4247297" cy="391198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阳包阴的介入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2185996" y="5951096"/>
            <a:ext cx="7820008" cy="506496"/>
          </a:xfrm>
        </p:spPr>
        <p:txBody>
          <a:bodyPr/>
          <a:lstStyle/>
          <a:p>
            <a:r>
              <a:rPr lang="zh-CN" altLang="en-US" dirty="0"/>
              <a:t>行情高开低走，做低吸</a:t>
            </a:r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59525" y="873364"/>
            <a:ext cx="4591059" cy="4905375"/>
          </a:xfrm>
          <a:prstGeom prst="rect">
            <a:avLst/>
          </a:prstGeom>
          <a:ln>
            <a:solidFill>
              <a:schemeClr val="accent2">
                <a:lumMod val="50000"/>
              </a:schemeClr>
            </a:solidFill>
          </a:ln>
        </p:spPr>
      </p:pic>
      <p:grpSp>
        <p:nvGrpSpPr>
          <p:cNvPr id="13" name="组合 12"/>
          <p:cNvGrpSpPr/>
          <p:nvPr/>
        </p:nvGrpSpPr>
        <p:grpSpPr>
          <a:xfrm>
            <a:off x="6204773" y="1256154"/>
            <a:ext cx="5064474" cy="3746739"/>
            <a:chOff x="6175971" y="1525503"/>
            <a:chExt cx="5064474" cy="3746739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6175971" y="1525503"/>
              <a:ext cx="5064474" cy="3746739"/>
            </a:xfrm>
            <a:prstGeom prst="rect">
              <a:avLst/>
            </a:prstGeom>
            <a:ln>
              <a:solidFill>
                <a:schemeClr val="accent2">
                  <a:lumMod val="50000"/>
                </a:schemeClr>
              </a:solidFill>
            </a:ln>
          </p:spPr>
        </p:pic>
        <p:sp>
          <p:nvSpPr>
            <p:cNvPr id="10" name="椭圆 9"/>
            <p:cNvSpPr/>
            <p:nvPr/>
          </p:nvSpPr>
          <p:spPr>
            <a:xfrm>
              <a:off x="7638509" y="2424414"/>
              <a:ext cx="1323975" cy="590209"/>
            </a:xfrm>
            <a:prstGeom prst="ellipse">
              <a:avLst/>
            </a:prstGeom>
            <a:noFill/>
            <a:ln w="25400" cap="flat" cmpd="sng" algn="ctr">
              <a:solidFill>
                <a:srgbClr val="FF4DFF"/>
              </a:solidFill>
              <a:prstDash val="solid"/>
              <a:miter lim="800000"/>
            </a:ln>
          </p:spPr>
          <p:txBody>
            <a:bodyPr rtlCol="0" anchor="ctr"/>
            <a:lstStyle/>
            <a:p>
              <a:pPr marL="0" marR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</p:grpSp>
      <p:cxnSp>
        <p:nvCxnSpPr>
          <p:cNvPr id="9" name="直接箭头连接符 8"/>
          <p:cNvCxnSpPr/>
          <p:nvPr/>
        </p:nvCxnSpPr>
        <p:spPr>
          <a:xfrm flipH="1" flipV="1">
            <a:off x="4248150" y="1666875"/>
            <a:ext cx="3295650" cy="672527"/>
          </a:xfrm>
          <a:prstGeom prst="straightConnector1">
            <a:avLst/>
          </a:prstGeom>
          <a:ln w="53975">
            <a:gradFill flip="none" rotWithShape="1">
              <a:gsLst>
                <a:gs pos="0">
                  <a:srgbClr val="F53F44"/>
                </a:gs>
                <a:gs pos="100000">
                  <a:srgbClr val="00B0F0"/>
                </a:gs>
              </a:gsLst>
              <a:lin ang="0" scaled="1"/>
              <a:tileRect/>
            </a:gra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2" name="矩形: 圆角 11"/>
          <p:cNvSpPr/>
          <p:nvPr/>
        </p:nvSpPr>
        <p:spPr>
          <a:xfrm>
            <a:off x="6677025" y="5175250"/>
            <a:ext cx="4205196" cy="668656"/>
          </a:xfrm>
          <a:prstGeom prst="roundRect">
            <a:avLst/>
          </a:prstGeom>
          <a:solidFill>
            <a:schemeClr val="accent6">
              <a:alpha val="84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zh-CN" altLang="en-US" sz="1400" dirty="0">
                <a:cs typeface="+mn-ea"/>
                <a:sym typeface="+mn-lt"/>
              </a:rPr>
              <a:t>死叉后期（</a:t>
            </a:r>
            <a:r>
              <a:rPr lang="en-US" altLang="zh-CN" sz="1400" dirty="0">
                <a:cs typeface="+mn-ea"/>
                <a:sym typeface="+mn-lt"/>
              </a:rPr>
              <a:t>5</a:t>
            </a:r>
            <a:r>
              <a:rPr lang="zh-CN" altLang="en-US" sz="1400" dirty="0">
                <a:cs typeface="+mn-ea"/>
                <a:sym typeface="+mn-lt"/>
              </a:rPr>
              <a:t>天以上），有资金支持更好</a:t>
            </a:r>
            <a:endParaRPr lang="en-US" altLang="zh-CN" sz="1400" dirty="0">
              <a:cs typeface="+mn-ea"/>
              <a:sym typeface="+mn-lt"/>
            </a:endParaRPr>
          </a:p>
          <a:p>
            <a:pPr algn="ctr">
              <a:lnSpc>
                <a:spcPct val="130000"/>
              </a:lnSpc>
            </a:pPr>
            <a:r>
              <a:rPr lang="zh-CN" altLang="en-US" sz="1400" dirty="0">
                <a:cs typeface="+mn-ea"/>
                <a:sym typeface="+mn-lt"/>
              </a:rPr>
              <a:t>分时股价突破均线</a:t>
            </a:r>
            <a:endParaRPr lang="zh-CN" altLang="en-US" sz="1400" dirty="0"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盘前消息看点</a:t>
            </a:r>
            <a:endParaRPr lang="zh-CN" altLang="en-US" dirty="0"/>
          </a:p>
        </p:txBody>
      </p:sp>
      <p:graphicFrame>
        <p:nvGraphicFramePr>
          <p:cNvPr id="2" name="表格 18"/>
          <p:cNvGraphicFramePr>
            <a:graphicFrameLocks noGrp="1"/>
          </p:cNvGraphicFramePr>
          <p:nvPr/>
        </p:nvGraphicFramePr>
        <p:xfrm>
          <a:off x="442913" y="869411"/>
          <a:ext cx="11341100" cy="54199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8978"/>
                <a:gridCol w="2060409"/>
                <a:gridCol w="5553075"/>
                <a:gridCol w="3068638"/>
              </a:tblGrid>
              <a:tr h="563568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/>
                        <a:t>序号</a:t>
                      </a:r>
                      <a:endParaRPr lang="zh-CN" alt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5C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/>
                        <a:t>消息简要</a:t>
                      </a:r>
                      <a:endParaRPr lang="zh-CN" alt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5C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/>
                        <a:t>具体消息</a:t>
                      </a:r>
                      <a:endParaRPr lang="zh-CN" alt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5C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/>
                        <a:t>相关个股</a:t>
                      </a:r>
                      <a:r>
                        <a:rPr lang="en-US" altLang="zh-CN" sz="1400" dirty="0"/>
                        <a:t>/</a:t>
                      </a:r>
                      <a:r>
                        <a:rPr lang="zh-CN" altLang="en-US" sz="1400" dirty="0"/>
                        <a:t>解读</a:t>
                      </a:r>
                      <a:endParaRPr lang="zh-CN" alt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5CB3"/>
                    </a:solidFill>
                  </a:tcPr>
                </a:tc>
              </a:tr>
              <a:tr h="1802595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zh-CN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en-US" altLang="zh-CN" sz="14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zh-CN" altLang="en-US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高盛预言：未来</a:t>
                      </a:r>
                      <a:r>
                        <a:rPr lang="en-US" altLang="zh-CN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  <a:r>
                        <a:rPr lang="zh-CN" altLang="en-US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天中国出口将爆火</a:t>
                      </a:r>
                      <a:endParaRPr lang="en-US" altLang="zh-CN" sz="14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业内人士预计，未来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天中美两国之间的贸易将大幅增长。因为在双方谈判人员努力达成进一步协商进展的同时，企业将竞相加大力度储备库存，尤其是美国进口商可能将再度发起一轮新的抢购潮。鉴于美国进口商未来三个月将迎来进口成本大幅降低的明确窗口期，高盛分析师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Philip Sun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表示，“未来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天，中国的出口将爆火。</a:t>
                      </a:r>
                      <a:endParaRPr lang="en-US" altLang="zh-CN" sz="1400" b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b="1" dirty="0">
                          <a:solidFill>
                            <a:schemeClr val="bg1"/>
                          </a:solidFill>
                        </a:rPr>
                        <a:t>航运：宁波海运、宁波远洋、国航远洋、华光源海</a:t>
                      </a:r>
                      <a:endParaRPr lang="zh-CN" altLang="en-US" sz="1400" b="1" dirty="0">
                        <a:solidFill>
                          <a:schemeClr val="bg1"/>
                        </a:solidFill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b="1" dirty="0">
                          <a:solidFill>
                            <a:schemeClr val="bg1"/>
                          </a:solidFill>
                        </a:rPr>
                        <a:t>集装箱：集泰股份、中集环科</a:t>
                      </a:r>
                      <a:endParaRPr lang="zh-CN" altLang="en-US" sz="1400" b="1" dirty="0">
                        <a:solidFill>
                          <a:schemeClr val="bg1"/>
                        </a:solidFill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b="1" dirty="0">
                          <a:solidFill>
                            <a:schemeClr val="bg1"/>
                          </a:solidFill>
                        </a:rPr>
                        <a:t>港口：南京港、连云港</a:t>
                      </a:r>
                      <a:endParaRPr lang="zh-CN" altLang="en-US" sz="1400" b="1" dirty="0">
                        <a:solidFill>
                          <a:schemeClr val="bg1"/>
                        </a:solidFill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b="1" dirty="0">
                          <a:solidFill>
                            <a:schemeClr val="bg1"/>
                          </a:solidFill>
                        </a:rPr>
                        <a:t>仓储物流：海程邦达、飞力达</a:t>
                      </a:r>
                      <a:endParaRPr lang="zh-CN" altLang="en-US" sz="1400" b="1" dirty="0">
                        <a:solidFill>
                          <a:schemeClr val="bg1"/>
                        </a:solidFill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b="1" dirty="0">
                          <a:solidFill>
                            <a:schemeClr val="bg1"/>
                          </a:solidFill>
                        </a:rPr>
                        <a:t>跨境电商：跨境通</a:t>
                      </a:r>
                      <a:endParaRPr lang="en-US" altLang="zh-CN" sz="1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</a:tr>
              <a:tr h="1510282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en-US" altLang="zh-CN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zh-CN" alt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工信部：推动工业母机产业高质量发展</a:t>
                      </a:r>
                      <a:endParaRPr lang="en-US" altLang="zh-CN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r>
                        <a:rPr lang="zh-CN" alt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月</a:t>
                      </a:r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  <a:r>
                        <a:rPr lang="zh-CN" alt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日，工信部部长李乐成主持召开第十四次制造业企业座谈会，聚焦加快推动工业母机产业高质量发展，听取工业母机企业情况介绍和意见建议。要充分发挥新型举国体制优势，聚焦关键核心技术和共性技术，扎扎实实搞自主创新，建强中试验证平台。要高度重视产业生态建设，避免“内卷式”竞争、同质化发展。</a:t>
                      </a:r>
                      <a:endParaRPr lang="zh-CN" alt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关注高端装备、工业母机</a:t>
                      </a:r>
                      <a:endParaRPr lang="en-US" altLang="zh-CN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57372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zh-CN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en-US" altLang="zh-CN" sz="14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endParaRPr lang="en-US" altLang="zh-CN" sz="14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endParaRPr lang="zh-CN" altLang="en-US" sz="1400" b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</a:tr>
              <a:tr h="338549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zh-CN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en-US" altLang="zh-CN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endParaRPr lang="en-US" altLang="zh-CN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板块看点</a:t>
            </a:r>
            <a:r>
              <a:rPr lang="en-US" altLang="zh-CN" dirty="0"/>
              <a:t>-</a:t>
            </a:r>
            <a:r>
              <a:rPr lang="zh-CN" altLang="en-US" dirty="0"/>
              <a:t>龙虎</a:t>
            </a:r>
            <a:endParaRPr lang="zh-CN" altLang="en-US" dirty="0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6" r="1386"/>
          <a:stretch>
            <a:fillRect/>
          </a:stretch>
        </p:blipFill>
        <p:spPr>
          <a:xfrm>
            <a:off x="407988" y="738750"/>
            <a:ext cx="4882692" cy="234735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89165" y="1016132"/>
            <a:ext cx="6059922" cy="249526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4" name="文本框 13"/>
          <p:cNvSpPr txBox="1"/>
          <p:nvPr/>
        </p:nvSpPr>
        <p:spPr>
          <a:xfrm>
            <a:off x="276224" y="4412438"/>
            <a:ext cx="6597016" cy="14229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000" dirty="0">
                <a:solidFill>
                  <a:prstClr val="black"/>
                </a:solidFill>
                <a:latin typeface="思源黑体 CN Regular"/>
                <a:ea typeface="微软雅黑" panose="020B0503020204020204" charset="-122"/>
              </a:rPr>
              <a:t>龙虎炒作情绪总体活跃，积极应用短线战法</a:t>
            </a:r>
            <a:endParaRPr lang="en-US" altLang="zh-CN" sz="2000" dirty="0">
              <a:solidFill>
                <a:prstClr val="black"/>
              </a:solidFill>
              <a:latin typeface="思源黑体 CN Regular"/>
              <a:ea typeface="微软雅黑" panose="020B0503020204020204" charset="-122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000" dirty="0">
                <a:solidFill>
                  <a:prstClr val="black"/>
                </a:solidFill>
                <a:latin typeface="思源黑体 CN Regular"/>
                <a:ea typeface="微软雅黑" panose="020B0503020204020204" charset="-122"/>
              </a:rPr>
              <a:t>行业：</a:t>
            </a:r>
            <a:r>
              <a:rPr lang="zh-CN" altLang="en-US" sz="2000" spc="15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机械设备、国防军工、汽车配件、化工制品</a:t>
            </a:r>
            <a:endParaRPr lang="en-US" altLang="zh-CN" sz="2000" spc="150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Regular"/>
                <a:ea typeface="微软雅黑" panose="020B0503020204020204" charset="-122"/>
                <a:cs typeface="+mn-cs"/>
              </a:rPr>
              <a:t>主题：</a:t>
            </a:r>
            <a:r>
              <a:rPr lang="zh-CN" altLang="en-US" sz="2000" spc="15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机器人、人工智能、军工、汽车零部件、出口</a:t>
            </a:r>
            <a:endParaRPr lang="en-US" altLang="zh-CN" sz="2000" spc="150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矩形: 圆角 3"/>
          <p:cNvSpPr/>
          <p:nvPr/>
        </p:nvSpPr>
        <p:spPr>
          <a:xfrm>
            <a:off x="407988" y="3375435"/>
            <a:ext cx="4882692" cy="668656"/>
          </a:xfrm>
          <a:prstGeom prst="roundRect">
            <a:avLst/>
          </a:prstGeom>
          <a:solidFill>
            <a:schemeClr val="accent6">
              <a:alpha val="84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zh-CN" altLang="en-US" sz="1400" dirty="0">
                <a:cs typeface="+mn-ea"/>
                <a:sym typeface="+mn-lt"/>
              </a:rPr>
              <a:t>短打</a:t>
            </a:r>
            <a:r>
              <a:rPr lang="en-US" altLang="zh-CN" sz="1400" dirty="0">
                <a:cs typeface="+mn-ea"/>
                <a:sym typeface="+mn-lt"/>
              </a:rPr>
              <a:t>-</a:t>
            </a:r>
            <a:r>
              <a:rPr lang="zh-CN" altLang="en-US" sz="1400" dirty="0">
                <a:cs typeface="+mn-ea"/>
                <a:sym typeface="+mn-lt"/>
              </a:rPr>
              <a:t>席位密码</a:t>
            </a:r>
            <a:r>
              <a:rPr lang="en-US" altLang="zh-CN" sz="1400" dirty="0">
                <a:cs typeface="+mn-ea"/>
                <a:sym typeface="+mn-lt"/>
              </a:rPr>
              <a:t>-</a:t>
            </a:r>
            <a:r>
              <a:rPr lang="zh-CN" altLang="en-US" sz="1400" dirty="0">
                <a:cs typeface="+mn-ea"/>
                <a:sym typeface="+mn-lt"/>
              </a:rPr>
              <a:t>板块龙虎：龙虎累计上榜次数靠前，</a:t>
            </a:r>
            <a:endParaRPr lang="en-US" altLang="zh-CN" sz="1400" dirty="0">
              <a:cs typeface="+mn-ea"/>
              <a:sym typeface="+mn-lt"/>
            </a:endParaRPr>
          </a:p>
          <a:p>
            <a:pPr algn="ctr">
              <a:lnSpc>
                <a:spcPct val="130000"/>
              </a:lnSpc>
            </a:pPr>
            <a:r>
              <a:rPr lang="zh-CN" altLang="en-US" sz="1400" dirty="0">
                <a:cs typeface="+mn-ea"/>
                <a:sym typeface="+mn-lt"/>
              </a:rPr>
              <a:t>游资机构扎堆炒作，易诞生超强势个股</a:t>
            </a:r>
            <a:r>
              <a:rPr lang="en-US" altLang="zh-CN" sz="1400" dirty="0">
                <a:cs typeface="+mn-ea"/>
                <a:sym typeface="+mn-lt"/>
              </a:rPr>
              <a:t>/</a:t>
            </a:r>
            <a:r>
              <a:rPr lang="zh-CN" altLang="en-US" sz="1400" dirty="0">
                <a:cs typeface="+mn-ea"/>
                <a:sym typeface="+mn-lt"/>
              </a:rPr>
              <a:t>热点</a:t>
            </a:r>
            <a:endParaRPr lang="zh-CN" altLang="en-US" sz="1400" dirty="0">
              <a:cs typeface="+mn-ea"/>
              <a:sym typeface="+mn-lt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2624" y="3616169"/>
            <a:ext cx="3513005" cy="2677153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趋势周期选行业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2185996" y="5848559"/>
            <a:ext cx="7820008" cy="506496"/>
          </a:xfrm>
        </p:spPr>
        <p:txBody>
          <a:bodyPr/>
          <a:lstStyle/>
          <a:p>
            <a:r>
              <a:rPr lang="zh-CN" altLang="en-US" dirty="0"/>
              <a:t>美容护理、电子制造、化工制品、电气设备、化学纤维</a:t>
            </a:r>
            <a:endParaRPr lang="zh-CN" altLang="en-US" dirty="0"/>
          </a:p>
        </p:txBody>
      </p:sp>
      <p:pic>
        <p:nvPicPr>
          <p:cNvPr id="6" name="图片占位符 5"/>
          <p:cNvPicPr>
            <a:picLocks noGrp="1" noChangeAspect="1"/>
          </p:cNvPicPr>
          <p:nvPr>
            <p:ph type="pic" sz="quarter" idx="4294967295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" b="187"/>
          <a:stretch>
            <a:fillRect/>
          </a:stretch>
        </p:blipFill>
        <p:spPr>
          <a:xfrm>
            <a:off x="1962149" y="1009441"/>
            <a:ext cx="8267702" cy="4633222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选股思路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2185996" y="5597049"/>
            <a:ext cx="7820008" cy="1122094"/>
          </a:xfrm>
        </p:spPr>
        <p:txBody>
          <a:bodyPr>
            <a:normAutofit/>
          </a:bodyPr>
          <a:lstStyle/>
          <a:p>
            <a:r>
              <a:rPr lang="zh-CN" altLang="en-US" dirty="0"/>
              <a:t>紫旗回档；</a:t>
            </a:r>
            <a:r>
              <a:rPr lang="en-US" altLang="zh-CN" dirty="0"/>
              <a:t>10</a:t>
            </a:r>
            <a:r>
              <a:rPr lang="zh-CN" altLang="en-US" dirty="0"/>
              <a:t>天内紫旗</a:t>
            </a:r>
            <a:r>
              <a:rPr lang="en-US" altLang="zh-CN" dirty="0"/>
              <a:t>+</a:t>
            </a:r>
            <a:r>
              <a:rPr lang="zh-CN" altLang="en-US" dirty="0"/>
              <a:t>死叉</a:t>
            </a:r>
            <a:r>
              <a:rPr lang="en-US" altLang="zh-CN" dirty="0"/>
              <a:t>3</a:t>
            </a:r>
            <a:r>
              <a:rPr lang="zh-CN" altLang="en-US" dirty="0"/>
              <a:t>天以上，等待爆发回档</a:t>
            </a:r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66" r="-366"/>
          <a:stretch>
            <a:fillRect/>
          </a:stretch>
        </p:blipFill>
        <p:spPr>
          <a:xfrm>
            <a:off x="438150" y="1233346"/>
            <a:ext cx="3133408" cy="4165474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60775" y="1245919"/>
            <a:ext cx="2435225" cy="4134895"/>
          </a:xfrm>
          <a:prstGeom prst="rect">
            <a:avLst/>
          </a:prstGeom>
          <a:ln>
            <a:solidFill>
              <a:srgbClr val="00B0F0"/>
            </a:solidFill>
          </a:ln>
        </p:spPr>
      </p:pic>
      <p:sp>
        <p:nvSpPr>
          <p:cNvPr id="10" name="矩形: 圆角 9"/>
          <p:cNvSpPr/>
          <p:nvPr/>
        </p:nvSpPr>
        <p:spPr>
          <a:xfrm>
            <a:off x="3948875" y="1674976"/>
            <a:ext cx="1859023" cy="373380"/>
          </a:xfrm>
          <a:prstGeom prst="roundRect">
            <a:avLst/>
          </a:prstGeom>
          <a:solidFill>
            <a:schemeClr val="accent6">
              <a:alpha val="84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>
                <a:cs typeface="+mn-ea"/>
                <a:sym typeface="+mn-lt"/>
              </a:rPr>
              <a:t>紫旗回档示意图</a:t>
            </a:r>
            <a:endParaRPr lang="zh-CN" altLang="en-US" sz="1400" dirty="0">
              <a:cs typeface="+mn-ea"/>
              <a:sym typeface="+mn-lt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07445" y="1233346"/>
            <a:ext cx="2226770" cy="906473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22317" y="1233346"/>
            <a:ext cx="2224790" cy="772405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128" b="-1128"/>
          <a:stretch>
            <a:fillRect/>
          </a:stretch>
        </p:blipFill>
        <p:spPr>
          <a:xfrm>
            <a:off x="9522317" y="2203980"/>
            <a:ext cx="2231533" cy="3168120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8150" y="1245919"/>
            <a:ext cx="1504762" cy="27619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7"/>
          <a:srcRect b="27856"/>
          <a:stretch>
            <a:fillRect/>
          </a:stretch>
        </p:blipFill>
        <p:spPr>
          <a:xfrm>
            <a:off x="7007445" y="2266949"/>
            <a:ext cx="2224790" cy="3105151"/>
          </a:xfrm>
          <a:prstGeom prst="rect">
            <a:avLst/>
          </a:prstGeom>
          <a:ln>
            <a:solidFill>
              <a:srgbClr val="00B0F0"/>
            </a:solidFill>
          </a:ln>
        </p:spPr>
      </p:pic>
      <p:sp>
        <p:nvSpPr>
          <p:cNvPr id="4" name="矩形: 圆角 3"/>
          <p:cNvSpPr/>
          <p:nvPr/>
        </p:nvSpPr>
        <p:spPr>
          <a:xfrm>
            <a:off x="10151843" y="5007434"/>
            <a:ext cx="965738" cy="373380"/>
          </a:xfrm>
          <a:prstGeom prst="roundRect">
            <a:avLst/>
          </a:prstGeom>
          <a:solidFill>
            <a:schemeClr val="accent6">
              <a:alpha val="84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>
                <a:cs typeface="+mn-ea"/>
                <a:sym typeface="+mn-lt"/>
              </a:rPr>
              <a:t>5</a:t>
            </a:r>
            <a:r>
              <a:rPr lang="zh-CN" altLang="en-US" sz="1400" dirty="0">
                <a:cs typeface="+mn-ea"/>
                <a:sym typeface="+mn-lt"/>
              </a:rPr>
              <a:t>月</a:t>
            </a:r>
            <a:r>
              <a:rPr lang="en-US" altLang="zh-CN" sz="1400" dirty="0">
                <a:cs typeface="+mn-ea"/>
                <a:sym typeface="+mn-lt"/>
              </a:rPr>
              <a:t>13</a:t>
            </a:r>
            <a:endParaRPr lang="zh-CN" altLang="en-US" sz="1400" dirty="0"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组合 55"/>
          <p:cNvGrpSpPr/>
          <p:nvPr/>
        </p:nvGrpSpPr>
        <p:grpSpPr>
          <a:xfrm>
            <a:off x="442913" y="245085"/>
            <a:ext cx="5167169" cy="3056793"/>
            <a:chOff x="442913" y="378435"/>
            <a:chExt cx="5167169" cy="3056793"/>
          </a:xfrm>
        </p:grpSpPr>
        <p:sp>
          <p:nvSpPr>
            <p:cNvPr id="10" name="矩形: 圆角 9"/>
            <p:cNvSpPr/>
            <p:nvPr/>
          </p:nvSpPr>
          <p:spPr>
            <a:xfrm>
              <a:off x="2789600" y="1618605"/>
              <a:ext cx="2820482" cy="1533810"/>
            </a:xfrm>
            <a:prstGeom prst="roundRect">
              <a:avLst/>
            </a:prstGeom>
            <a:solidFill>
              <a:schemeClr val="tx1">
                <a:alpha val="64000"/>
              </a:schemeClr>
            </a:solidFill>
            <a:ln w="12700" cap="flat" cmpd="sng" algn="ctr">
              <a:noFill/>
              <a:prstDash val="solid"/>
              <a:miter lim="800000"/>
            </a:ln>
          </p:spPr>
          <p:txBody>
            <a:bodyPr rtlCol="0" anchor="ctr"/>
            <a:lstStyle/>
            <a:p>
              <a:pPr marL="0" marR="0" indent="0" algn="just" defTabSz="91440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zh-CN" altLang="en-US" sz="1600" kern="0" dirty="0">
                  <a:solidFill>
                    <a:srgbClr val="FFFFFF"/>
                  </a:solidFill>
                  <a:latin typeface="Arial" panose="020B0604020202020204"/>
                  <a:ea typeface="微软雅黑" panose="020B0503020204020204" charset="-122"/>
                </a:rPr>
                <a:t>研究院→大咖圈子→搜索 “龙虎淘金圈”，点个关注不迷路</a:t>
              </a:r>
              <a:endPara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grpSp>
          <p:nvGrpSpPr>
            <p:cNvPr id="22" name="组合 21"/>
            <p:cNvGrpSpPr/>
            <p:nvPr/>
          </p:nvGrpSpPr>
          <p:grpSpPr>
            <a:xfrm>
              <a:off x="442913" y="378435"/>
              <a:ext cx="2081213" cy="3056793"/>
              <a:chOff x="442913" y="420512"/>
              <a:chExt cx="2081213" cy="3056793"/>
            </a:xfrm>
          </p:grpSpPr>
          <p:pic>
            <p:nvPicPr>
              <p:cNvPr id="12" name="图片 11"/>
              <p:cNvPicPr>
                <a:picLocks noChangeAspect="1"/>
              </p:cNvPicPr>
              <p:nvPr/>
            </p:nvPicPr>
            <p:blipFill>
              <a:blip r:embed="rId1"/>
              <a:stretch>
                <a:fillRect/>
              </a:stretch>
            </p:blipFill>
            <p:spPr>
              <a:xfrm>
                <a:off x="442913" y="420512"/>
                <a:ext cx="2081212" cy="2551624"/>
              </a:xfrm>
              <a:prstGeom prst="rect">
                <a:avLst/>
              </a:prstGeom>
              <a:ln>
                <a:solidFill>
                  <a:srgbClr val="0070C0"/>
                </a:solidFill>
              </a:ln>
            </p:spPr>
          </p:pic>
          <p:pic>
            <p:nvPicPr>
              <p:cNvPr id="16" name="图片 15"/>
              <p:cNvPicPr>
                <a:picLocks noChangeAspect="1"/>
              </p:cNvPicPr>
              <p:nvPr/>
            </p:nvPicPr>
            <p:blipFill>
              <a:blip r:embed="rId2"/>
              <a:srcRect l="8009" t="2975"/>
              <a:stretch>
                <a:fillRect/>
              </a:stretch>
            </p:blipFill>
            <p:spPr>
              <a:xfrm>
                <a:off x="442914" y="3115422"/>
                <a:ext cx="2081212" cy="361883"/>
              </a:xfrm>
              <a:prstGeom prst="rect">
                <a:avLst/>
              </a:prstGeom>
              <a:ln>
                <a:solidFill>
                  <a:srgbClr val="0070C0"/>
                </a:solidFill>
              </a:ln>
            </p:spPr>
          </p:pic>
        </p:grpSp>
        <p:grpSp>
          <p:nvGrpSpPr>
            <p:cNvPr id="28" name="组合 27"/>
            <p:cNvGrpSpPr/>
            <p:nvPr/>
          </p:nvGrpSpPr>
          <p:grpSpPr>
            <a:xfrm>
              <a:off x="2989625" y="892244"/>
              <a:ext cx="2472651" cy="480435"/>
              <a:chOff x="3023274" y="725506"/>
              <a:chExt cx="2472651" cy="480435"/>
            </a:xfrm>
          </p:grpSpPr>
          <p:sp>
            <p:nvSpPr>
              <p:cNvPr id="29" name="椭圆 28"/>
              <p:cNvSpPr/>
              <p:nvPr/>
            </p:nvSpPr>
            <p:spPr>
              <a:xfrm>
                <a:off x="3023274" y="740989"/>
                <a:ext cx="449469" cy="449469"/>
              </a:xfrm>
              <a:prstGeom prst="ellipse">
                <a:avLst/>
              </a:prstGeom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r>
                  <a:rPr kumimoji="0" lang="en-US" altLang="zh-CN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charset="-122"/>
                    <a:cs typeface="+mn-cs"/>
                  </a:rPr>
                  <a:t>1</a:t>
                </a:r>
                <a:endParaRPr kumimoji="0" lang="zh-CN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30" name="矩形: 圆角 29"/>
              <p:cNvSpPr/>
              <p:nvPr/>
            </p:nvSpPr>
            <p:spPr>
              <a:xfrm>
                <a:off x="3571967" y="725506"/>
                <a:ext cx="1923958" cy="480435"/>
              </a:xfrm>
              <a:prstGeom prst="roundRect">
                <a:avLst/>
              </a:prstGeom>
              <a:solidFill>
                <a:srgbClr val="EC5F74"/>
              </a:solidFill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 anchorCtr="1"/>
              <a:lstStyle/>
              <a:p>
                <a:pPr algn="ctr"/>
                <a:r>
                  <a:rPr lang="en-US" altLang="zh-CN" sz="2000" dirty="0">
                    <a:cs typeface="+mn-ea"/>
                    <a:sym typeface="+mn-lt"/>
                  </a:rPr>
                  <a:t>PC</a:t>
                </a:r>
                <a:r>
                  <a:rPr lang="zh-CN" altLang="en-US" sz="2000" dirty="0">
                    <a:cs typeface="+mn-ea"/>
                    <a:sym typeface="+mn-lt"/>
                  </a:rPr>
                  <a:t>找圈子</a:t>
                </a:r>
                <a:endParaRPr lang="zh-CN" altLang="en-US" sz="2000" dirty="0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55" name="组合 54"/>
          <p:cNvGrpSpPr/>
          <p:nvPr/>
        </p:nvGrpSpPr>
        <p:grpSpPr>
          <a:xfrm>
            <a:off x="6096000" y="245085"/>
            <a:ext cx="5682035" cy="3037744"/>
            <a:chOff x="6096000" y="378435"/>
            <a:chExt cx="5682035" cy="3037744"/>
          </a:xfrm>
        </p:grpSpPr>
        <p:grpSp>
          <p:nvGrpSpPr>
            <p:cNvPr id="21" name="组合 20"/>
            <p:cNvGrpSpPr/>
            <p:nvPr/>
          </p:nvGrpSpPr>
          <p:grpSpPr>
            <a:xfrm>
              <a:off x="6096000" y="378435"/>
              <a:ext cx="3007213" cy="2551624"/>
              <a:chOff x="1077484" y="4289858"/>
              <a:chExt cx="3414712" cy="2897388"/>
            </a:xfrm>
          </p:grpSpPr>
          <p:pic>
            <p:nvPicPr>
              <p:cNvPr id="4" name="图片 3"/>
              <p:cNvPicPr>
                <a:picLocks noChangeAspect="1"/>
              </p:cNvPicPr>
              <p:nvPr/>
            </p:nvPicPr>
            <p:blipFill>
              <a:blip r:embed="rId3"/>
              <a:srcRect r="1012"/>
              <a:stretch>
                <a:fillRect/>
              </a:stretch>
            </p:blipFill>
            <p:spPr>
              <a:xfrm>
                <a:off x="1077484" y="4875015"/>
                <a:ext cx="3414712" cy="2312231"/>
              </a:xfrm>
              <a:prstGeom prst="rect">
                <a:avLst/>
              </a:prstGeom>
              <a:ln>
                <a:solidFill>
                  <a:srgbClr val="0070C0"/>
                </a:solidFill>
              </a:ln>
            </p:spPr>
          </p:pic>
          <p:pic>
            <p:nvPicPr>
              <p:cNvPr id="20" name="图片 19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77484" y="4289858"/>
                <a:ext cx="3414712" cy="449468"/>
              </a:xfrm>
              <a:prstGeom prst="rect">
                <a:avLst/>
              </a:prstGeom>
              <a:ln>
                <a:solidFill>
                  <a:srgbClr val="0070C0"/>
                </a:solidFill>
              </a:ln>
            </p:spPr>
          </p:pic>
        </p:grpSp>
        <p:grpSp>
          <p:nvGrpSpPr>
            <p:cNvPr id="27" name="组合 26"/>
            <p:cNvGrpSpPr/>
            <p:nvPr/>
          </p:nvGrpSpPr>
          <p:grpSpPr>
            <a:xfrm>
              <a:off x="9305384" y="873147"/>
              <a:ext cx="2472651" cy="480435"/>
              <a:chOff x="3061374" y="789927"/>
              <a:chExt cx="2472651" cy="480435"/>
            </a:xfrm>
          </p:grpSpPr>
          <p:sp>
            <p:nvSpPr>
              <p:cNvPr id="6" name="椭圆 5"/>
              <p:cNvSpPr/>
              <p:nvPr/>
            </p:nvSpPr>
            <p:spPr>
              <a:xfrm>
                <a:off x="3061374" y="805410"/>
                <a:ext cx="449469" cy="449469"/>
              </a:xfrm>
              <a:prstGeom prst="ellipse">
                <a:avLst/>
              </a:prstGeom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r>
                  <a:rPr kumimoji="0" lang="en-US" altLang="zh-CN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charset="-122"/>
                    <a:cs typeface="+mn-cs"/>
                  </a:rPr>
                  <a:t>2</a:t>
                </a:r>
                <a:endParaRPr kumimoji="0" lang="zh-CN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23" name="矩形: 圆角 22"/>
              <p:cNvSpPr/>
              <p:nvPr/>
            </p:nvSpPr>
            <p:spPr>
              <a:xfrm>
                <a:off x="3610067" y="789927"/>
                <a:ext cx="1923958" cy="480435"/>
              </a:xfrm>
              <a:prstGeom prst="roundRect">
                <a:avLst/>
              </a:prstGeom>
              <a:solidFill>
                <a:srgbClr val="EC5F74"/>
              </a:solidFill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 anchorCtr="1"/>
              <a:lstStyle/>
              <a:p>
                <a:pPr algn="ctr"/>
                <a:r>
                  <a:rPr lang="en-US" altLang="zh-CN" sz="2000" dirty="0">
                    <a:cs typeface="+mn-ea"/>
                    <a:sym typeface="+mn-lt"/>
                  </a:rPr>
                  <a:t>APP</a:t>
                </a:r>
                <a:r>
                  <a:rPr lang="zh-CN" altLang="en-US" sz="2000" dirty="0">
                    <a:cs typeface="+mn-ea"/>
                    <a:sym typeface="+mn-lt"/>
                  </a:rPr>
                  <a:t>找圈子</a:t>
                </a:r>
                <a:endParaRPr lang="zh-CN" altLang="en-US" sz="2000" dirty="0">
                  <a:cs typeface="+mn-ea"/>
                  <a:sym typeface="+mn-lt"/>
                </a:endParaRPr>
              </a:p>
            </p:txBody>
          </p:sp>
        </p:grpSp>
        <p:pic>
          <p:nvPicPr>
            <p:cNvPr id="32" name="图片 3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933"/>
            <a:stretch>
              <a:fillRect/>
            </a:stretch>
          </p:blipFill>
          <p:spPr>
            <a:xfrm>
              <a:off x="6096000" y="3113652"/>
              <a:ext cx="3007213" cy="302527"/>
            </a:xfrm>
            <a:prstGeom prst="rect">
              <a:avLst/>
            </a:prstGeom>
            <a:ln>
              <a:solidFill>
                <a:srgbClr val="0070C0"/>
              </a:solidFill>
            </a:ln>
          </p:spPr>
        </p:pic>
        <p:sp>
          <p:nvSpPr>
            <p:cNvPr id="33" name="矩形 32"/>
            <p:cNvSpPr/>
            <p:nvPr/>
          </p:nvSpPr>
          <p:spPr>
            <a:xfrm>
              <a:off x="8642350" y="3162300"/>
              <a:ext cx="400050" cy="196850"/>
            </a:xfrm>
            <a:prstGeom prst="rect">
              <a:avLst/>
            </a:prstGeom>
            <a:noFill/>
            <a:ln w="19050" cap="flat" cmpd="sng" algn="ctr">
              <a:solidFill>
                <a:srgbClr val="FF4DFF"/>
              </a:solidFill>
              <a:prstDash val="solid"/>
              <a:miter lim="800000"/>
            </a:ln>
          </p:spPr>
          <p:txBody>
            <a:bodyPr rtlCol="0" anchor="ctr"/>
            <a:lstStyle/>
            <a:p>
              <a:pPr marL="0" marR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34" name="矩形: 圆角 33"/>
            <p:cNvSpPr/>
            <p:nvPr/>
          </p:nvSpPr>
          <p:spPr>
            <a:xfrm>
              <a:off x="9305383" y="1539535"/>
              <a:ext cx="2472651" cy="1533810"/>
            </a:xfrm>
            <a:prstGeom prst="roundRect">
              <a:avLst/>
            </a:prstGeom>
            <a:solidFill>
              <a:schemeClr val="tx1">
                <a:alpha val="64000"/>
              </a:schemeClr>
            </a:solidFill>
            <a:ln w="12700" cap="flat" cmpd="sng" algn="ctr">
              <a:noFill/>
              <a:prstDash val="solid"/>
              <a:miter lim="800000"/>
            </a:ln>
          </p:spPr>
          <p:txBody>
            <a:bodyPr rtlCol="0" anchor="ctr"/>
            <a:lstStyle/>
            <a:p>
              <a:pPr marL="0" marR="0" indent="0" algn="just" defTabSz="91440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zh-CN" altLang="en-US" sz="1600" kern="0" dirty="0">
                  <a:solidFill>
                    <a:srgbClr val="FFFFFF"/>
                  </a:solidFill>
                  <a:latin typeface="Arial" panose="020B0604020202020204"/>
                  <a:ea typeface="微软雅黑" panose="020B0503020204020204" charset="-122"/>
                </a:rPr>
                <a:t>圈子→搜索“龙虎淘金圈”→点击圈子头像→「置顶」，下次进入不迷路</a:t>
              </a:r>
              <a:endPara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</p:grpSp>
      <p:grpSp>
        <p:nvGrpSpPr>
          <p:cNvPr id="57" name="组合 56"/>
          <p:cNvGrpSpPr/>
          <p:nvPr/>
        </p:nvGrpSpPr>
        <p:grpSpPr>
          <a:xfrm>
            <a:off x="818116" y="3564395"/>
            <a:ext cx="4416762" cy="3004498"/>
            <a:chOff x="1083614" y="3697745"/>
            <a:chExt cx="4416762" cy="3004498"/>
          </a:xfrm>
        </p:grpSpPr>
        <p:sp>
          <p:nvSpPr>
            <p:cNvPr id="13" name="矩形: 圆角 12"/>
            <p:cNvSpPr/>
            <p:nvPr/>
          </p:nvSpPr>
          <p:spPr>
            <a:xfrm>
              <a:off x="1144850" y="4891551"/>
              <a:ext cx="4344188" cy="1810692"/>
            </a:xfrm>
            <a:prstGeom prst="roundRect">
              <a:avLst/>
            </a:prstGeom>
            <a:solidFill>
              <a:schemeClr val="tx1">
                <a:alpha val="64000"/>
              </a:schemeClr>
            </a:solidFill>
            <a:ln w="12700" cap="flat" cmpd="sng" algn="ctr">
              <a:noFill/>
              <a:prstDash val="solid"/>
              <a:miter lim="800000"/>
            </a:ln>
          </p:spPr>
          <p:txBody>
            <a:bodyPr rtlCol="0" anchor="ctr"/>
            <a:lstStyle/>
            <a:p>
              <a:pPr marL="0" marR="0" indent="0" algn="just" defTabSz="91440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zh-CN" altLang="en-US" sz="1600" kern="0" dirty="0">
                  <a:solidFill>
                    <a:srgbClr val="FFFA9D"/>
                  </a:solidFill>
                  <a:latin typeface="Arial" panose="020B0604020202020204"/>
                  <a:ea typeface="微软雅黑" panose="020B0503020204020204" charset="-122"/>
                </a:rPr>
                <a:t>「直播」</a:t>
              </a:r>
              <a:r>
                <a:rPr lang="zh-CN" altLang="en-US" sz="1600" kern="0" dirty="0">
                  <a:solidFill>
                    <a:srgbClr val="FFFFFF"/>
                  </a:solidFill>
                  <a:latin typeface="Arial" panose="020B0604020202020204"/>
                  <a:ea typeface="微软雅黑" panose="020B0503020204020204" charset="-122"/>
                </a:rPr>
                <a:t>盘中图文直播，交流阵地</a:t>
              </a:r>
              <a:endParaRPr lang="en-US" altLang="zh-CN" sz="1600" kern="0" dirty="0">
                <a:solidFill>
                  <a:srgbClr val="FFFFFF"/>
                </a:solidFill>
                <a:latin typeface="Arial" panose="020B0604020202020204"/>
                <a:ea typeface="微软雅黑" panose="020B0503020204020204" charset="-122"/>
              </a:endParaRPr>
            </a:p>
            <a:p>
              <a:pPr marL="0" marR="0" indent="0" algn="just" defTabSz="91440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zh-CN" altLang="en-US" sz="1600" kern="0" dirty="0">
                  <a:solidFill>
                    <a:srgbClr val="FFFA9D"/>
                  </a:solidFill>
                  <a:latin typeface="Arial" panose="020B0604020202020204"/>
                  <a:ea typeface="微软雅黑" panose="020B0503020204020204" charset="-122"/>
                </a:rPr>
                <a:t>「观点」</a:t>
              </a:r>
              <a:r>
                <a:rPr kumimoji="0" lang="zh-CN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rPr>
                <a:t>龙虎相关文章（</a:t>
              </a:r>
              <a:r>
                <a:rPr kumimoji="0" lang="zh-CN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FFFA9D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rPr>
                <a:t>置顶篇有学习指引</a:t>
              </a:r>
              <a:r>
                <a:rPr kumimoji="0" lang="zh-CN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rPr>
                <a:t>）</a:t>
              </a:r>
              <a:endPara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  <a:p>
              <a:pPr marL="0" marR="0" indent="0" algn="just" defTabSz="91440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zh-CN" altLang="en-US" sz="1600" kern="0" dirty="0">
                  <a:solidFill>
                    <a:srgbClr val="FFFA9D"/>
                  </a:solidFill>
                  <a:latin typeface="Arial" panose="020B0604020202020204"/>
                  <a:ea typeface="微软雅黑" panose="020B0503020204020204" charset="-122"/>
                </a:rPr>
                <a:t>「课程」</a:t>
              </a:r>
              <a:r>
                <a:rPr kumimoji="0" lang="zh-CN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rPr>
                <a:t>直播回放、精品课程</a:t>
              </a:r>
              <a:endPara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  <a:p>
              <a:pPr marL="0" marR="0" indent="0" algn="just" defTabSz="91440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zh-CN" altLang="en-US" sz="1600" kern="0" dirty="0">
                  <a:solidFill>
                    <a:srgbClr val="FFFA9D"/>
                  </a:solidFill>
                  <a:latin typeface="Arial" panose="020B0604020202020204"/>
                  <a:ea typeface="微软雅黑" panose="020B0503020204020204" charset="-122"/>
                </a:rPr>
                <a:t>「内参」</a:t>
              </a:r>
              <a:r>
                <a:rPr lang="zh-CN" altLang="en-US" sz="1600" kern="0" dirty="0">
                  <a:solidFill>
                    <a:srgbClr val="FFFFFF"/>
                  </a:solidFill>
                  <a:latin typeface="Arial" panose="020B0604020202020204"/>
                  <a:ea typeface="微软雅黑" panose="020B0503020204020204" charset="-122"/>
                </a:rPr>
                <a:t>每周二上午更新，选股策略</a:t>
              </a:r>
              <a:endParaRPr lang="en-US" altLang="zh-CN" sz="1600" kern="0" dirty="0">
                <a:solidFill>
                  <a:srgbClr val="FFFFFF"/>
                </a:solidFill>
                <a:latin typeface="Arial" panose="020B0604020202020204"/>
                <a:ea typeface="微软雅黑" panose="020B0503020204020204" charset="-122"/>
              </a:endParaRPr>
            </a:p>
            <a:p>
              <a:pPr marL="0" marR="0" indent="0" algn="just" defTabSz="91440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zh-CN" altLang="en-US" sz="1600" kern="0" dirty="0">
                  <a:solidFill>
                    <a:srgbClr val="FFFA9D"/>
                  </a:solidFill>
                  <a:latin typeface="Arial" panose="020B0604020202020204"/>
                  <a:ea typeface="微软雅黑" panose="020B0503020204020204" charset="-122"/>
                </a:rPr>
                <a:t>「问股</a:t>
              </a:r>
              <a:r>
                <a:rPr lang="en-US" altLang="zh-CN" sz="1600" kern="0" dirty="0">
                  <a:solidFill>
                    <a:srgbClr val="FFFA9D"/>
                  </a:solidFill>
                  <a:latin typeface="Arial" panose="020B0604020202020204"/>
                  <a:ea typeface="微软雅黑" panose="020B0503020204020204" charset="-122"/>
                </a:rPr>
                <a:t>-</a:t>
              </a:r>
              <a:r>
                <a:rPr lang="zh-CN" altLang="en-US" sz="1600" kern="0" dirty="0">
                  <a:solidFill>
                    <a:srgbClr val="FFFA9D"/>
                  </a:solidFill>
                  <a:latin typeface="Arial" panose="020B0604020202020204"/>
                  <a:ea typeface="微软雅黑" panose="020B0503020204020204" charset="-122"/>
                </a:rPr>
                <a:t>短视频」</a:t>
              </a:r>
              <a:r>
                <a:rPr lang="zh-CN" altLang="en-US" sz="1600" kern="0" dirty="0">
                  <a:solidFill>
                    <a:srgbClr val="FFFFFF"/>
                  </a:solidFill>
                  <a:latin typeface="Arial" panose="020B0604020202020204"/>
                  <a:ea typeface="微软雅黑" panose="020B0503020204020204" charset="-122"/>
                </a:rPr>
                <a:t>悬赏提问；短视频学习</a:t>
              </a:r>
              <a:endPara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83614" y="4251076"/>
              <a:ext cx="4416762" cy="552096"/>
            </a:xfrm>
            <a:prstGeom prst="rect">
              <a:avLst/>
            </a:prstGeom>
            <a:ln>
              <a:solidFill>
                <a:srgbClr val="0070C0"/>
              </a:solidFill>
            </a:ln>
          </p:spPr>
        </p:pic>
        <p:grpSp>
          <p:nvGrpSpPr>
            <p:cNvPr id="35" name="组合 34"/>
            <p:cNvGrpSpPr/>
            <p:nvPr/>
          </p:nvGrpSpPr>
          <p:grpSpPr>
            <a:xfrm>
              <a:off x="2055670" y="3697745"/>
              <a:ext cx="2472651" cy="480435"/>
              <a:chOff x="3061374" y="252912"/>
              <a:chExt cx="2472651" cy="480435"/>
            </a:xfrm>
          </p:grpSpPr>
          <p:sp>
            <p:nvSpPr>
              <p:cNvPr id="36" name="椭圆 35"/>
              <p:cNvSpPr/>
              <p:nvPr/>
            </p:nvSpPr>
            <p:spPr>
              <a:xfrm>
                <a:off x="3061374" y="268395"/>
                <a:ext cx="449469" cy="449469"/>
              </a:xfrm>
              <a:prstGeom prst="ellipse">
                <a:avLst/>
              </a:prstGeom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r>
                  <a:rPr kumimoji="0" lang="en-US" altLang="zh-CN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charset="-122"/>
                    <a:cs typeface="+mn-cs"/>
                  </a:rPr>
                  <a:t>3</a:t>
                </a:r>
                <a:endParaRPr kumimoji="0" lang="zh-CN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37" name="矩形: 圆角 36"/>
              <p:cNvSpPr/>
              <p:nvPr/>
            </p:nvSpPr>
            <p:spPr>
              <a:xfrm>
                <a:off x="3610067" y="252912"/>
                <a:ext cx="1923958" cy="480435"/>
              </a:xfrm>
              <a:prstGeom prst="roundRect">
                <a:avLst/>
              </a:prstGeom>
              <a:solidFill>
                <a:srgbClr val="EC5F74"/>
              </a:solidFill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 anchorCtr="1"/>
              <a:lstStyle/>
              <a:p>
                <a:pPr algn="ctr"/>
                <a:r>
                  <a:rPr lang="zh-CN" altLang="en-US" sz="2000" dirty="0">
                    <a:cs typeface="+mn-ea"/>
                    <a:sym typeface="+mn-lt"/>
                  </a:rPr>
                  <a:t>圈子内容</a:t>
                </a:r>
                <a:endParaRPr lang="zh-CN" altLang="en-US" sz="2000" dirty="0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58" name="组合 57"/>
          <p:cNvGrpSpPr/>
          <p:nvPr/>
        </p:nvGrpSpPr>
        <p:grpSpPr>
          <a:xfrm>
            <a:off x="6124719" y="3606315"/>
            <a:ext cx="5624369" cy="3045742"/>
            <a:chOff x="6124719" y="3739665"/>
            <a:chExt cx="5624369" cy="3045742"/>
          </a:xfrm>
        </p:grpSpPr>
        <p:sp>
          <p:nvSpPr>
            <p:cNvPr id="2" name="矩形: 圆角 1"/>
            <p:cNvSpPr/>
            <p:nvPr/>
          </p:nvSpPr>
          <p:spPr>
            <a:xfrm>
              <a:off x="8537930" y="4423842"/>
              <a:ext cx="3211158" cy="2118674"/>
            </a:xfrm>
            <a:prstGeom prst="roundRect">
              <a:avLst/>
            </a:prstGeom>
            <a:solidFill>
              <a:schemeClr val="tx1">
                <a:alpha val="64000"/>
              </a:schemeClr>
            </a:solidFill>
            <a:ln w="12700" cap="flat" cmpd="sng" algn="ctr">
              <a:noFill/>
              <a:prstDash val="solid"/>
              <a:miter lim="800000"/>
            </a:ln>
          </p:spPr>
          <p:txBody>
            <a:bodyPr rtlCol="0" anchor="ctr"/>
            <a:lstStyle/>
            <a:p>
              <a:pPr marL="0" marR="0" indent="0" algn="ctr" defTabSz="91440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zh-CN" altLang="en-US" sz="1600" b="1" kern="0" dirty="0">
                  <a:solidFill>
                    <a:srgbClr val="FFFA9D"/>
                  </a:solidFill>
                  <a:latin typeface="Arial" panose="020B0604020202020204"/>
                  <a:ea typeface="微软雅黑" panose="020B0503020204020204" charset="-122"/>
                </a:rPr>
                <a:t>时间表</a:t>
              </a:r>
              <a:endParaRPr lang="en-US" altLang="zh-CN" sz="1600" b="1" kern="0" dirty="0">
                <a:solidFill>
                  <a:srgbClr val="FFFA9D"/>
                </a:solidFill>
                <a:latin typeface="Arial" panose="020B0604020202020204"/>
                <a:ea typeface="微软雅黑" panose="020B0503020204020204" charset="-122"/>
              </a:endParaRPr>
            </a:p>
            <a:p>
              <a:pPr marL="0" marR="0" indent="0" algn="ctr" defTabSz="91440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zh-CN" altLang="en-US" sz="1600" kern="0" dirty="0">
                  <a:solidFill>
                    <a:srgbClr val="FFFA9D"/>
                  </a:solidFill>
                  <a:latin typeface="Arial" panose="020B0604020202020204"/>
                  <a:ea typeface="微软雅黑" panose="020B0503020204020204" charset="-122"/>
                </a:rPr>
                <a:t>「周一」</a:t>
              </a:r>
              <a:r>
                <a:rPr lang="en-US" altLang="zh-CN" sz="1600" kern="0" dirty="0">
                  <a:solidFill>
                    <a:srgbClr val="FFFFFF"/>
                  </a:solidFill>
                  <a:latin typeface="Arial" panose="020B0604020202020204"/>
                  <a:ea typeface="微软雅黑" panose="020B0503020204020204" charset="-122"/>
                </a:rPr>
                <a:t>17:15~18:00</a:t>
              </a:r>
              <a:endParaRPr lang="en-US" altLang="zh-CN" sz="1600" kern="0" dirty="0">
                <a:solidFill>
                  <a:srgbClr val="FFFFFF"/>
                </a:solidFill>
                <a:latin typeface="Arial" panose="020B0604020202020204"/>
                <a:ea typeface="微软雅黑" panose="020B0503020204020204" charset="-122"/>
              </a:endParaRPr>
            </a:p>
            <a:p>
              <a:pPr marL="0" marR="0" indent="0" algn="ctr" defTabSz="91440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zh-CN" altLang="en-US" sz="1600" kern="0" dirty="0">
                  <a:solidFill>
                    <a:srgbClr val="FFFA9D"/>
                  </a:solidFill>
                  <a:latin typeface="Arial" panose="020B0604020202020204"/>
                  <a:ea typeface="微软雅黑" panose="020B0503020204020204" charset="-122"/>
                </a:rPr>
                <a:t>「周二」</a:t>
              </a:r>
              <a:r>
                <a:rPr kumimoji="0" lang="en-US" altLang="zh-CN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rPr>
                <a:t>21</a:t>
              </a:r>
              <a:r>
                <a:rPr lang="en-US" altLang="zh-CN" sz="1600" kern="0" dirty="0">
                  <a:solidFill>
                    <a:srgbClr val="FFFFFF"/>
                  </a:solidFill>
                  <a:latin typeface="Arial" panose="020B0604020202020204"/>
                  <a:ea typeface="微软雅黑" panose="020B0503020204020204" charset="-122"/>
                </a:rPr>
                <a:t>:00~21:45</a:t>
              </a:r>
              <a:endPara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  <a:p>
              <a:pPr marL="0" marR="0" indent="0" algn="ctr" defTabSz="91440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zh-CN" altLang="en-US" sz="1600" kern="0" dirty="0">
                  <a:solidFill>
                    <a:srgbClr val="FFFA9D"/>
                  </a:solidFill>
                  <a:latin typeface="Arial" panose="020B0604020202020204"/>
                  <a:ea typeface="微软雅黑" panose="020B0503020204020204" charset="-122"/>
                </a:rPr>
                <a:t>「周三」</a:t>
              </a:r>
              <a:r>
                <a:rPr lang="en-US" altLang="zh-CN" sz="1600" kern="0" dirty="0">
                  <a:solidFill>
                    <a:srgbClr val="FFFFFF"/>
                  </a:solidFill>
                  <a:latin typeface="Arial" panose="020B0604020202020204"/>
                  <a:ea typeface="微软雅黑" panose="020B0503020204020204" charset="-122"/>
                </a:rPr>
                <a:t>17:15~18:00</a:t>
              </a:r>
              <a:endPara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  <a:p>
              <a:pPr marL="0" marR="0" indent="0" algn="ctr" defTabSz="91440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zh-CN" altLang="en-US" sz="1600" kern="0" dirty="0">
                  <a:solidFill>
                    <a:srgbClr val="FFFA9D"/>
                  </a:solidFill>
                  <a:latin typeface="Arial" panose="020B0604020202020204"/>
                  <a:ea typeface="微软雅黑" panose="020B0503020204020204" charset="-122"/>
                </a:rPr>
                <a:t>「周五」</a:t>
              </a:r>
              <a:r>
                <a:rPr lang="en-US" altLang="zh-CN" sz="1600" kern="0" dirty="0">
                  <a:solidFill>
                    <a:srgbClr val="FFFFFF"/>
                  </a:solidFill>
                  <a:latin typeface="Arial" panose="020B0604020202020204"/>
                  <a:ea typeface="微软雅黑" panose="020B0503020204020204" charset="-122"/>
                </a:rPr>
                <a:t>09:45~10:30</a:t>
              </a:r>
              <a:endParaRPr lang="en-US" altLang="zh-CN" sz="1600" kern="0" dirty="0">
                <a:solidFill>
                  <a:srgbClr val="FFFFFF"/>
                </a:solidFill>
                <a:latin typeface="Arial" panose="020B0604020202020204"/>
                <a:ea typeface="微软雅黑" panose="020B0503020204020204" charset="-122"/>
              </a:endParaRPr>
            </a:p>
            <a:p>
              <a:pPr marL="0" marR="0" indent="0" algn="ctr" defTabSz="91440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zh-CN" altLang="en-US" sz="1600" kern="0" dirty="0">
                  <a:solidFill>
                    <a:srgbClr val="FFFA9D"/>
                  </a:solidFill>
                  <a:latin typeface="Arial" panose="020B0604020202020204"/>
                  <a:ea typeface="微软雅黑" panose="020B0503020204020204" charset="-122"/>
                </a:rPr>
                <a:t>「周日」</a:t>
              </a:r>
              <a:r>
                <a:rPr kumimoji="0" lang="en-US" altLang="zh-CN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rPr>
                <a:t>21</a:t>
              </a:r>
              <a:r>
                <a:rPr lang="en-US" altLang="zh-CN" sz="1600" kern="0" dirty="0">
                  <a:solidFill>
                    <a:srgbClr val="FFFFFF"/>
                  </a:solidFill>
                  <a:latin typeface="Arial" panose="020B0604020202020204"/>
                  <a:ea typeface="微软雅黑" panose="020B0503020204020204" charset="-122"/>
                </a:rPr>
                <a:t>:00~21:45</a:t>
              </a:r>
              <a:endPara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pic>
          <p:nvPicPr>
            <p:cNvPr id="42" name="图片 41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124719" y="3741495"/>
              <a:ext cx="2072684" cy="3043912"/>
            </a:xfrm>
            <a:prstGeom prst="rect">
              <a:avLst/>
            </a:prstGeom>
            <a:ln>
              <a:solidFill>
                <a:srgbClr val="0070C0"/>
              </a:solidFill>
            </a:ln>
          </p:spPr>
        </p:pic>
        <p:grpSp>
          <p:nvGrpSpPr>
            <p:cNvPr id="43" name="组合 42"/>
            <p:cNvGrpSpPr/>
            <p:nvPr/>
          </p:nvGrpSpPr>
          <p:grpSpPr>
            <a:xfrm>
              <a:off x="8907183" y="3739665"/>
              <a:ext cx="2472651" cy="480435"/>
              <a:chOff x="3061374" y="252912"/>
              <a:chExt cx="2472651" cy="480435"/>
            </a:xfrm>
          </p:grpSpPr>
          <p:sp>
            <p:nvSpPr>
              <p:cNvPr id="44" name="椭圆 43"/>
              <p:cNvSpPr/>
              <p:nvPr/>
            </p:nvSpPr>
            <p:spPr>
              <a:xfrm>
                <a:off x="3061374" y="268395"/>
                <a:ext cx="449469" cy="449469"/>
              </a:xfrm>
              <a:prstGeom prst="ellipse">
                <a:avLst/>
              </a:prstGeom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r>
                  <a:rPr kumimoji="0" lang="en-US" altLang="zh-CN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charset="-122"/>
                    <a:cs typeface="+mn-cs"/>
                  </a:rPr>
                  <a:t>4</a:t>
                </a:r>
                <a:endParaRPr kumimoji="0" lang="zh-CN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45" name="矩形: 圆角 44"/>
              <p:cNvSpPr/>
              <p:nvPr/>
            </p:nvSpPr>
            <p:spPr>
              <a:xfrm>
                <a:off x="3610067" y="252912"/>
                <a:ext cx="1923958" cy="480435"/>
              </a:xfrm>
              <a:prstGeom prst="roundRect">
                <a:avLst/>
              </a:prstGeom>
              <a:solidFill>
                <a:srgbClr val="EC5F74"/>
              </a:solidFill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 anchorCtr="1"/>
              <a:lstStyle/>
              <a:p>
                <a:pPr algn="ctr"/>
                <a:r>
                  <a:rPr lang="zh-CN" altLang="en-US" sz="2000" dirty="0">
                    <a:cs typeface="+mn-ea"/>
                    <a:sym typeface="+mn-lt"/>
                  </a:rPr>
                  <a:t>龙虎直播</a:t>
                </a:r>
                <a:endParaRPr lang="zh-CN" altLang="en-US" sz="2000" dirty="0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59" name="组合 58"/>
          <p:cNvGrpSpPr/>
          <p:nvPr/>
        </p:nvGrpSpPr>
        <p:grpSpPr>
          <a:xfrm>
            <a:off x="442913" y="245085"/>
            <a:ext cx="11306175" cy="6407448"/>
            <a:chOff x="442913" y="450552"/>
            <a:chExt cx="11306175" cy="6407448"/>
          </a:xfrm>
        </p:grpSpPr>
        <p:cxnSp>
          <p:nvCxnSpPr>
            <p:cNvPr id="47" name="直接连接符 46"/>
            <p:cNvCxnSpPr/>
            <p:nvPr/>
          </p:nvCxnSpPr>
          <p:spPr>
            <a:xfrm>
              <a:off x="5867400" y="450552"/>
              <a:ext cx="0" cy="6407448"/>
            </a:xfrm>
            <a:prstGeom prst="line">
              <a:avLst/>
            </a:prstGeom>
            <a:ln w="22225">
              <a:gradFill flip="none" rotWithShape="1">
                <a:gsLst>
                  <a:gs pos="0">
                    <a:srgbClr val="F53F44"/>
                  </a:gs>
                  <a:gs pos="100000">
                    <a:srgbClr val="00B0F0"/>
                  </a:gs>
                </a:gsLst>
                <a:lin ang="16200000" scaled="1"/>
                <a:tileRect/>
              </a:gradFill>
              <a:tailEnd type="non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8" name="直接连接符 47"/>
            <p:cNvCxnSpPr/>
            <p:nvPr/>
          </p:nvCxnSpPr>
          <p:spPr>
            <a:xfrm flipH="1">
              <a:off x="442913" y="3653113"/>
              <a:ext cx="11306175" cy="0"/>
            </a:xfrm>
            <a:prstGeom prst="line">
              <a:avLst/>
            </a:prstGeom>
            <a:ln w="22225">
              <a:gradFill flip="none" rotWithShape="1">
                <a:gsLst>
                  <a:gs pos="0">
                    <a:srgbClr val="F53F44"/>
                  </a:gs>
                  <a:gs pos="100000">
                    <a:srgbClr val="00B0F0"/>
                  </a:gs>
                </a:gsLst>
                <a:lin ang="0" scaled="1"/>
                <a:tileRect/>
              </a:gradFill>
              <a:tailEnd type="non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511"/>
            <a:ext cx="12192000" cy="6856977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3.xml><?xml version="1.0" encoding="utf-8"?>
<p:tagLst xmlns:p="http://schemas.openxmlformats.org/presentationml/2006/main">
  <p:tag name="KSO_DOCER_TEMPLATE_OPEN_ONCE_MARK" val="1"/>
  <p:tag name="COMMONDATA" val="eyJoZGlkIjoiY2VjMWU5MTk5OGQyZDRjNDI5M2FkMjMzMDk5YzdjNmIifQ==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C00000">
            <a:alpha val="80000"/>
          </a:srgbClr>
        </a:solidFill>
        <a:ln w="12700" cap="flat" cmpd="sng" algn="ctr">
          <a:noFill/>
          <a:prstDash val="solid"/>
          <a:miter lim="800000"/>
        </a:ln>
      </a:spPr>
      <a:bodyPr rtlCol="0" anchor="ctr"/>
      <a:lstStyle>
        <a:defPPr marL="0" marR="0" indent="0" algn="ctr" defTabSz="91440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600" b="0" i="0" u="none" strike="noStrike" kern="0" cap="none" spc="0" normalizeH="0" baseline="0" noProof="0">
            <a:ln>
              <a:noFill/>
            </a:ln>
            <a:solidFill>
              <a:srgbClr val="FFFFFF"/>
            </a:solidFill>
            <a:effectLst/>
            <a:uLnTx/>
            <a:uFillTx/>
            <a:latin typeface="Arial" panose="020B0604020202020204"/>
            <a:ea typeface="微软雅黑" panose="020B0503020204020204" charset="-122"/>
            <a:cs typeface="+mn-cs"/>
          </a:defRPr>
        </a:defPPr>
      </a:lstStyle>
    </a:spDef>
    <a:lnDef>
      <a:spPr>
        <a:ln w="12700">
          <a:gradFill flip="none" rotWithShape="1">
            <a:gsLst>
              <a:gs pos="0">
                <a:srgbClr val="F53F44"/>
              </a:gs>
              <a:gs pos="100000">
                <a:srgbClr val="00B0F0"/>
              </a:gs>
            </a:gsLst>
            <a:lin ang="0" scaled="1"/>
            <a:tileRect/>
          </a:gradFill>
          <a:tailEnd type="triangle"/>
        </a:ln>
      </a:spPr>
      <a:bodyPr/>
      <a:lstStyle/>
      <a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just">
          <a:lnSpc>
            <a:spcPct val="130000"/>
          </a:lnSpc>
          <a:spcBef>
            <a:spcPts val="500"/>
          </a:spcBef>
          <a:defRPr spc="150" dirty="0">
            <a:solidFill>
              <a:schemeClr val="tx1">
                <a:lumMod val="85000"/>
                <a:lumOff val="15000"/>
              </a:schemeClr>
            </a:solidFill>
            <a:latin typeface="思源黑体 CN Normal" panose="020B0400000000000000" pitchFamily="34" charset="-122"/>
            <a:ea typeface="思源黑体 CN Normal" panose="020B0400000000000000" pitchFamily="34" charset="-122"/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1041</Words>
  <Application>WPS 演示</Application>
  <PresentationFormat>宽屏</PresentationFormat>
  <Paragraphs>118</Paragraphs>
  <Slides>10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21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32" baseType="lpstr">
      <vt:lpstr>Arial</vt:lpstr>
      <vt:lpstr>宋体</vt:lpstr>
      <vt:lpstr>Wingdings</vt:lpstr>
      <vt:lpstr>Arial</vt:lpstr>
      <vt:lpstr>微软雅黑</vt:lpstr>
      <vt:lpstr>思源黑体 CN Normal</vt:lpstr>
      <vt:lpstr>黑体</vt:lpstr>
      <vt:lpstr>Wingdings</vt:lpstr>
      <vt:lpstr>Roboto</vt:lpstr>
      <vt:lpstr>汉仪旗黑-55简</vt:lpstr>
      <vt:lpstr>思源黑体 CN Medium</vt:lpstr>
      <vt:lpstr>Noto Sans S Chinese Bold</vt:lpstr>
      <vt:lpstr>思源黑体 CN Regular</vt:lpstr>
      <vt:lpstr>阿里巴巴和七个小矮人</vt:lpstr>
      <vt:lpstr>思源黑体 CN Heavy</vt:lpstr>
      <vt:lpstr>思源黑体 CN Light</vt:lpstr>
      <vt:lpstr>思源黑体 CN Regular</vt:lpstr>
      <vt:lpstr>Arial Unicode MS</vt:lpstr>
      <vt:lpstr>等线</vt:lpstr>
      <vt:lpstr>Times New Roman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十二猪肠</cp:lastModifiedBy>
  <cp:revision>1332</cp:revision>
  <dcterms:created xsi:type="dcterms:W3CDTF">2019-06-19T02:08:00Z</dcterms:created>
  <dcterms:modified xsi:type="dcterms:W3CDTF">2025-05-16T01:46:07Z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2052-12.1.0.20784</vt:lpwstr>
  </property>
  <property fmtid="{D5CDD505-2E9C-101B-9397-08002B2CF9AE}" pid="3" name="ICV">
    <vt:lpwstr>EBF8DB5FD94B49F7B17BC65F9BA08668</vt:lpwstr>
  </property>
</Properties>
</file>