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868" r:id="rId2"/>
    <p:sldId id="1412" r:id="rId3"/>
    <p:sldId id="1420" r:id="rId4"/>
    <p:sldId id="1416" r:id="rId5"/>
    <p:sldId id="1411" r:id="rId6"/>
    <p:sldId id="1419" r:id="rId7"/>
    <p:sldId id="1421" r:id="rId8"/>
    <p:sldId id="1413" r:id="rId9"/>
    <p:sldId id="1259" r:id="rId10"/>
    <p:sldId id="1201" r:id="rId11"/>
    <p:sldId id="734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EC5F74"/>
    <a:srgbClr val="F2991E"/>
    <a:srgbClr val="7A5CB3"/>
    <a:srgbClr val="555452"/>
    <a:srgbClr val="FFFA9D"/>
    <a:srgbClr val="FFFFFF"/>
    <a:srgbClr val="ED000E"/>
    <a:srgbClr val="4E83FA"/>
    <a:srgbClr val="FF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91436" autoAdjust="0"/>
  </p:normalViewPr>
  <p:slideViewPr>
    <p:cSldViewPr snapToGrid="0" showGuides="1">
      <p:cViewPr>
        <p:scale>
          <a:sx n="100" d="100"/>
          <a:sy n="100" d="100"/>
        </p:scale>
        <p:origin x="456" y="390"/>
      </p:cViewPr>
      <p:guideLst>
        <p:guide pos="7401"/>
        <p:guide pos="279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24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5043" y="1416069"/>
            <a:ext cx="8081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新方向多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聚焦才不杂乱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2025/5/23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1FE4634-6E5F-DB53-67BE-605667FADCA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90685" y="3198475"/>
            <a:ext cx="3633591" cy="38548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DEB3243-3A9F-082F-EB1C-9767A6AC40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"/>
            <a:ext cx="12192000" cy="68569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大盘金叉死叉反复震荡，两市成交</a:t>
            </a:r>
            <a:r>
              <a:rPr lang="en-US" altLang="zh-CN" dirty="0"/>
              <a:t>1.07</a:t>
            </a:r>
            <a:r>
              <a:rPr lang="zh-CN" altLang="en-US" dirty="0"/>
              <a:t>万亿，缩量</a:t>
            </a:r>
            <a:r>
              <a:rPr lang="en-US" altLang="zh-CN" dirty="0"/>
              <a:t>707</a:t>
            </a:r>
            <a:r>
              <a:rPr lang="zh-CN" altLang="en-US" dirty="0"/>
              <a:t>亿；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量能不上不下，震荡会很常见，极端下跌（</a:t>
            </a:r>
            <a:r>
              <a:rPr lang="en-US" altLang="zh-CN" dirty="0"/>
              <a:t>4000+</a:t>
            </a:r>
            <a:r>
              <a:rPr lang="zh-CN" altLang="en-US" dirty="0"/>
              <a:t>）有反抽</a:t>
            </a:r>
            <a:r>
              <a:rPr lang="en-US" altLang="zh-CN" dirty="0"/>
              <a:t>-</a:t>
            </a:r>
            <a:r>
              <a:rPr lang="zh-CN" altLang="en-US" dirty="0"/>
              <a:t>低吸预期；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涨停从百家回落腰斩，机构游资抱团有一定松动，注意龙虎股的高低切换。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32" y="1049102"/>
            <a:ext cx="3023463" cy="3340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5586413" y="1007621"/>
            <a:ext cx="6162675" cy="3452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250" y="1523604"/>
            <a:ext cx="4247297" cy="3113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C604F92-ABE1-D72A-C87C-A947403C1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聚焦方向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9E9875-3C47-B32B-C3E1-5549D694F6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如果是突发炒作，则没有必要去追，有机会，一定会给回档机会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5021AA-1E66-5A45-1E8D-BBE5E729B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13" y="851885"/>
            <a:ext cx="4229100" cy="49483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FE2C494-2186-9087-A0F7-13F5985C3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758" y="837302"/>
            <a:ext cx="4524186" cy="48395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5495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31915-4F43-3CFE-181D-F9CD00EE2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D98B8FB2-2263-52B3-000A-03E2F1E5B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>
            <a:extLst>
              <a:ext uri="{FF2B5EF4-FFF2-40B4-BE49-F238E27FC236}">
                <a16:creationId xmlns:a16="http://schemas.microsoft.com/office/drawing/2014/main" id="{DC3C4B6B-AC54-6F7C-0DD3-0899E6998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482971"/>
              </p:ext>
            </p:extLst>
          </p:nvPr>
        </p:nvGraphicFramePr>
        <p:xfrm>
          <a:off x="442913" y="777971"/>
          <a:ext cx="11341100" cy="5032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409">
                  <a:extLst>
                    <a:ext uri="{9D8B030D-6E8A-4147-A177-3AD203B41FA5}">
                      <a16:colId xmlns:a16="http://schemas.microsoft.com/office/drawing/2014/main" val="2845332376"/>
                    </a:ext>
                  </a:extLst>
                </a:gridCol>
                <a:gridCol w="555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8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5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82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苹果、特斯拉、英伟达等热门股将在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Kraken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交易平台上以数字代币形式交易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美股加密货币概念 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BTCS 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11.40%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、比特起源上涨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8.81%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Bit Digital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5.37%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比特币突破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万美元创历史新高。</a:t>
                      </a:r>
                      <a:endParaRPr lang="en-US" altLang="zh-CN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数字货币：御银股份、翠微股份、四方精创、飞天诚信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28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证监会：支持优质红筹科技企业回归境内上市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证监会发行监管司司长严伯进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日在国新办发布会上说，证监会将持续优化科技企业境内上市的环境，进一步增强制度的包容性和适应性，继续发挥好创新试点的相关制度，支持优质红筹科技企业回归境内上市。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回归上市：天晟新材、九鼎投资、浙江永强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87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5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18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r="587"/>
          <a:stretch/>
        </p:blipFill>
        <p:spPr>
          <a:xfrm>
            <a:off x="407988" y="738750"/>
            <a:ext cx="4882692" cy="2347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9166" y="1016132"/>
            <a:ext cx="6059920" cy="24952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276224" y="4412438"/>
            <a:ext cx="7539840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/>
                <a:ea typeface="微软雅黑" panose="020B0503020204020204" charset="-122"/>
              </a:rPr>
              <a:t>龙虎炒作情绪总体活跃，积极应用短线战法</a:t>
            </a:r>
            <a:endParaRPr lang="en-US" altLang="zh-CN" sz="2000" dirty="0">
              <a:solidFill>
                <a:prstClr val="black"/>
              </a:solidFill>
              <a:latin typeface="思源黑体 CN Regular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机械设备、汽车配件、港口航运、化工制品、电气设备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机器人、人工智能、军工、汽车零部件、出口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407988" y="3375435"/>
            <a:ext cx="4882692" cy="668656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短打</a:t>
            </a:r>
            <a:r>
              <a:rPr lang="en-US" altLang="zh-CN" sz="1400" dirty="0">
                <a:cs typeface="+mn-ea"/>
                <a:sym typeface="+mn-lt"/>
              </a:rPr>
              <a:t>-</a:t>
            </a:r>
            <a:r>
              <a:rPr lang="zh-CN" altLang="en-US" sz="1400" dirty="0">
                <a:cs typeface="+mn-ea"/>
                <a:sym typeface="+mn-lt"/>
              </a:rPr>
              <a:t>席位密码</a:t>
            </a:r>
            <a:r>
              <a:rPr lang="en-US" altLang="zh-CN" sz="1400" dirty="0">
                <a:cs typeface="+mn-ea"/>
                <a:sym typeface="+mn-lt"/>
              </a:rPr>
              <a:t>-</a:t>
            </a:r>
            <a:r>
              <a:rPr lang="zh-CN" altLang="en-US" sz="1400" dirty="0">
                <a:cs typeface="+mn-ea"/>
                <a:sym typeface="+mn-lt"/>
              </a:rPr>
              <a:t>板块龙虎：龙虎累计上榜次数靠前，</a:t>
            </a:r>
            <a:endParaRPr lang="en-US" altLang="zh-CN" sz="14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400" dirty="0">
                <a:cs typeface="+mn-ea"/>
                <a:sym typeface="+mn-lt"/>
              </a:rPr>
              <a:t>/</a:t>
            </a:r>
            <a:r>
              <a:rPr lang="zh-CN" altLang="en-US" sz="1400" dirty="0">
                <a:cs typeface="+mn-ea"/>
                <a:sym typeface="+mn-lt"/>
              </a:rPr>
              <a:t>热点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044" y="3616169"/>
            <a:ext cx="3513005" cy="26771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33376EF-A8E5-81CC-E82C-DEA7CE47B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49"/>
            <a:ext cx="12192000" cy="68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8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FDD26E-8466-9872-D162-01868BA150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好好盯盘，好好选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BC43F6-B5F9-A71F-CE3E-DC1885C0F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76195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D53ABF-7710-610F-FB82-197193467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4" y="981805"/>
            <a:ext cx="6812460" cy="31161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546F34-D16D-2FE2-E23A-9758C095C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333" y="981805"/>
            <a:ext cx="4018318" cy="8005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DC72B5-85F4-C0C3-E655-75D591A1A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641" y="1941982"/>
            <a:ext cx="3969447" cy="3549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9098F0B-CCC3-9370-B8D2-D2E95DF79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5" y="4276520"/>
            <a:ext cx="6910386" cy="11864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169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选股思路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597049"/>
            <a:ext cx="7820008" cy="1122094"/>
          </a:xfrm>
        </p:spPr>
        <p:txBody>
          <a:bodyPr>
            <a:normAutofit/>
          </a:bodyPr>
          <a:lstStyle/>
          <a:p>
            <a:r>
              <a:rPr lang="zh-CN" altLang="en-US" dirty="0"/>
              <a:t>紫旗回档；</a:t>
            </a:r>
            <a:r>
              <a:rPr lang="en-US" altLang="zh-CN" dirty="0"/>
              <a:t>10</a:t>
            </a:r>
            <a:r>
              <a:rPr lang="zh-CN" altLang="en-US" dirty="0"/>
              <a:t>天内紫旗</a:t>
            </a:r>
            <a:r>
              <a:rPr lang="en-US" altLang="zh-CN" dirty="0"/>
              <a:t>+</a:t>
            </a:r>
            <a:r>
              <a:rPr lang="zh-CN" altLang="en-US" dirty="0"/>
              <a:t>死叉</a:t>
            </a:r>
            <a:r>
              <a:rPr lang="en-US" altLang="zh-CN" dirty="0"/>
              <a:t>3</a:t>
            </a:r>
            <a:r>
              <a:rPr lang="zh-CN" altLang="en-US" dirty="0"/>
              <a:t>天以上，等待爆发回档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" b="148"/>
          <a:stretch/>
        </p:blipFill>
        <p:spPr>
          <a:xfrm>
            <a:off x="438150" y="1233346"/>
            <a:ext cx="3133408" cy="416547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0775" y="1245919"/>
            <a:ext cx="2435225" cy="413489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矩形: 圆角 9"/>
          <p:cNvSpPr/>
          <p:nvPr/>
        </p:nvSpPr>
        <p:spPr>
          <a:xfrm>
            <a:off x="3948875" y="167497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7445" y="1233346"/>
            <a:ext cx="2226770" cy="90647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317" y="1233346"/>
            <a:ext cx="2224790" cy="77240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r="107"/>
          <a:stretch/>
        </p:blipFill>
        <p:spPr>
          <a:xfrm>
            <a:off x="9522317" y="2203980"/>
            <a:ext cx="2231533" cy="316812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B4CA53-A91D-176B-057E-E1A09ECA4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50" y="1245919"/>
            <a:ext cx="1504762" cy="2761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EE5A9BE-A9B2-FE92-D868-1D5875E534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" b="257"/>
          <a:stretch/>
        </p:blipFill>
        <p:spPr>
          <a:xfrm>
            <a:off x="7007445" y="2266949"/>
            <a:ext cx="2224790" cy="310515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06C85F56-1060-D871-E510-EF267FD6ECD4}"/>
              </a:ext>
            </a:extLst>
          </p:cNvPr>
          <p:cNvSpPr/>
          <p:nvPr/>
        </p:nvSpPr>
        <p:spPr>
          <a:xfrm>
            <a:off x="8894407" y="5007434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5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20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549605B-EF1E-539C-5014-222929621270}"/>
              </a:ext>
            </a:extLst>
          </p:cNvPr>
          <p:cNvSpPr/>
          <p:nvPr/>
        </p:nvSpPr>
        <p:spPr>
          <a:xfrm>
            <a:off x="7636971" y="82170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562EBE4-DA54-FF28-CA49-A7E8E4102903}"/>
              </a:ext>
            </a:extLst>
          </p:cNvPr>
          <p:cNvSpPr/>
          <p:nvPr/>
        </p:nvSpPr>
        <p:spPr>
          <a:xfrm>
            <a:off x="10265871" y="82170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盘后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>
            <a:extLst>
              <a:ext uri="{FF2B5EF4-FFF2-40B4-BE49-F238E27FC236}">
                <a16:creationId xmlns:a16="http://schemas.microsoft.com/office/drawing/2014/main" id="{C6E5EDFC-EDFF-A0E6-8D6B-62FACE2647F4}"/>
              </a:ext>
            </a:extLst>
          </p:cNvPr>
          <p:cNvGrpSpPr/>
          <p:nvPr/>
        </p:nvGrpSpPr>
        <p:grpSpPr>
          <a:xfrm>
            <a:off x="442913" y="245085"/>
            <a:ext cx="5167169" cy="3056793"/>
            <a:chOff x="442913" y="378435"/>
            <a:chExt cx="5167169" cy="3056793"/>
          </a:xfrm>
        </p:grpSpPr>
        <p:sp>
          <p:nvSpPr>
            <p:cNvPr id="10" name="矩形: 圆角 9"/>
            <p:cNvSpPr/>
            <p:nvPr/>
          </p:nvSpPr>
          <p:spPr>
            <a:xfrm>
              <a:off x="2789600" y="1618605"/>
              <a:ext cx="2820482" cy="1533810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AC51DAB1-18DB-11B2-0FD8-6DF471AF3DBC}"/>
                </a:ext>
              </a:extLst>
            </p:cNvPr>
            <p:cNvGrpSpPr/>
            <p:nvPr/>
          </p:nvGrpSpPr>
          <p:grpSpPr>
            <a:xfrm>
              <a:off x="442913" y="378435"/>
              <a:ext cx="2081213" cy="3056793"/>
              <a:chOff x="442913" y="420512"/>
              <a:chExt cx="2081213" cy="3056793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2913" y="420512"/>
                <a:ext cx="2081212" cy="2551624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32A2D04-6703-38AB-ECF1-3AE9E1359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8009" t="2975"/>
              <a:stretch/>
            </p:blipFill>
            <p:spPr>
              <a:xfrm>
                <a:off x="442914" y="3115422"/>
                <a:ext cx="2081212" cy="361883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63BB803-4AEC-D164-F97A-0CAEBD3AD24F}"/>
                </a:ext>
              </a:extLst>
            </p:cNvPr>
            <p:cNvGrpSpPr/>
            <p:nvPr/>
          </p:nvGrpSpPr>
          <p:grpSpPr>
            <a:xfrm>
              <a:off x="2989625" y="892244"/>
              <a:ext cx="2472651" cy="480435"/>
              <a:chOff x="3023274" y="725506"/>
              <a:chExt cx="2472651" cy="480435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517300CC-AED5-ADF7-42D2-ECB27C33807C}"/>
                  </a:ext>
                </a:extLst>
              </p:cNvPr>
              <p:cNvSpPr/>
              <p:nvPr/>
            </p:nvSpPr>
            <p:spPr>
              <a:xfrm>
                <a:off x="3023274" y="740989"/>
                <a:ext cx="449469" cy="449469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1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F672B41D-864F-574D-3C25-E7A7E26A715A}"/>
                  </a:ext>
                </a:extLst>
              </p:cNvPr>
              <p:cNvSpPr/>
              <p:nvPr/>
            </p:nvSpPr>
            <p:spPr>
              <a:xfrm>
                <a:off x="3571967" y="725506"/>
                <a:ext cx="1923958" cy="480435"/>
              </a:xfrm>
              <a:prstGeom prst="roundRect">
                <a:avLst/>
              </a:prstGeom>
              <a:solidFill>
                <a:srgbClr val="EC5F74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altLang="zh-CN" sz="2000" dirty="0">
                    <a:cs typeface="+mn-ea"/>
                    <a:sym typeface="+mn-lt"/>
                  </a:rPr>
                  <a:t>PC</a:t>
                </a:r>
                <a:r>
                  <a:rPr lang="zh-CN" altLang="en-US" sz="2000" dirty="0">
                    <a:cs typeface="+mn-ea"/>
                    <a:sym typeface="+mn-lt"/>
                  </a:rPr>
                  <a:t>找圈子</a:t>
                </a: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EC31230A-A492-4B3A-1384-4776B6708D47}"/>
              </a:ext>
            </a:extLst>
          </p:cNvPr>
          <p:cNvGrpSpPr/>
          <p:nvPr/>
        </p:nvGrpSpPr>
        <p:grpSpPr>
          <a:xfrm>
            <a:off x="6096000" y="245085"/>
            <a:ext cx="5682035" cy="3037744"/>
            <a:chOff x="6096000" y="378435"/>
            <a:chExt cx="5682035" cy="303774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71A2695C-03CC-6049-A4C4-7644D840A4B5}"/>
                </a:ext>
              </a:extLst>
            </p:cNvPr>
            <p:cNvGrpSpPr/>
            <p:nvPr/>
          </p:nvGrpSpPr>
          <p:grpSpPr>
            <a:xfrm>
              <a:off x="6096000" y="378435"/>
              <a:ext cx="3007213" cy="2551624"/>
              <a:chOff x="1077484" y="4289858"/>
              <a:chExt cx="3414712" cy="2897388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1A510CC0-3C49-ED03-6856-D16D0F749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1012"/>
              <a:stretch/>
            </p:blipFill>
            <p:spPr>
              <a:xfrm>
                <a:off x="1077484" y="4875015"/>
                <a:ext cx="3414712" cy="2312231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391526A1-D8ED-89F0-4396-9137C3A7D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7484" y="4289858"/>
                <a:ext cx="3414712" cy="449468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D064E443-5854-EAA7-8E09-A3FF988CD3C0}"/>
                </a:ext>
              </a:extLst>
            </p:cNvPr>
            <p:cNvGrpSpPr/>
            <p:nvPr/>
          </p:nvGrpSpPr>
          <p:grpSpPr>
            <a:xfrm>
              <a:off x="9305384" y="873147"/>
              <a:ext cx="2472651" cy="480435"/>
              <a:chOff x="3061374" y="789927"/>
              <a:chExt cx="2472651" cy="480435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C6BDBA6E-589D-09EB-355A-2B2D3757FB1D}"/>
                  </a:ext>
                </a:extLst>
              </p:cNvPr>
              <p:cNvSpPr/>
              <p:nvPr/>
            </p:nvSpPr>
            <p:spPr>
              <a:xfrm>
                <a:off x="3061374" y="805410"/>
                <a:ext cx="449469" cy="449469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2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518D22B6-6B71-F11F-F390-0E5E9FEC8161}"/>
                  </a:ext>
                </a:extLst>
              </p:cNvPr>
              <p:cNvSpPr/>
              <p:nvPr/>
            </p:nvSpPr>
            <p:spPr>
              <a:xfrm>
                <a:off x="3610067" y="789927"/>
                <a:ext cx="1923958" cy="480435"/>
              </a:xfrm>
              <a:prstGeom prst="roundRect">
                <a:avLst/>
              </a:prstGeom>
              <a:solidFill>
                <a:srgbClr val="EC5F74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altLang="zh-CN" sz="2000" dirty="0">
                    <a:cs typeface="+mn-ea"/>
                    <a:sym typeface="+mn-lt"/>
                  </a:rPr>
                  <a:t>APP</a:t>
                </a:r>
                <a:r>
                  <a:rPr lang="zh-CN" altLang="en-US" sz="2000" dirty="0">
                    <a:cs typeface="+mn-ea"/>
                    <a:sym typeface="+mn-lt"/>
                  </a:rPr>
                  <a:t>找圈子</a:t>
                </a:r>
              </a:p>
            </p:txBody>
          </p:sp>
        </p:grp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DDF9680F-A827-867F-A779-B632389A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3"/>
            <a:stretch/>
          </p:blipFill>
          <p:spPr>
            <a:xfrm>
              <a:off x="6096000" y="3113652"/>
              <a:ext cx="3007213" cy="302527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C4E95A22-5EB2-A5EF-C127-F7D12B5B2153}"/>
                </a:ext>
              </a:extLst>
            </p:cNvPr>
            <p:cNvSpPr/>
            <p:nvPr/>
          </p:nvSpPr>
          <p:spPr>
            <a:xfrm>
              <a:off x="8642350" y="3162300"/>
              <a:ext cx="400050" cy="196850"/>
            </a:xfrm>
            <a:prstGeom prst="rect">
              <a:avLst/>
            </a:prstGeom>
            <a:noFill/>
            <a:ln w="19050" cap="flat" cmpd="sng" algn="ctr">
              <a:solidFill>
                <a:srgbClr val="FF4DFF"/>
              </a:solidFill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61B401DE-68E3-BE6B-EE9A-07270423B425}"/>
                </a:ext>
              </a:extLst>
            </p:cNvPr>
            <p:cNvSpPr/>
            <p:nvPr/>
          </p:nvSpPr>
          <p:spPr>
            <a:xfrm>
              <a:off x="9305383" y="1539535"/>
              <a:ext cx="2472651" cy="1533810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圈子→搜索“龙虎淘金圈”→点击圈子头像→「置顶」，下次进入不迷路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2B7521C-498A-EB2E-03ED-5732811BA7A5}"/>
              </a:ext>
            </a:extLst>
          </p:cNvPr>
          <p:cNvGrpSpPr/>
          <p:nvPr/>
        </p:nvGrpSpPr>
        <p:grpSpPr>
          <a:xfrm>
            <a:off x="818116" y="3564395"/>
            <a:ext cx="4416762" cy="3004498"/>
            <a:chOff x="1083614" y="3697745"/>
            <a:chExt cx="4416762" cy="3004498"/>
          </a:xfrm>
        </p:grpSpPr>
        <p:sp>
          <p:nvSpPr>
            <p:cNvPr id="13" name="矩形: 圆角 12"/>
            <p:cNvSpPr/>
            <p:nvPr/>
          </p:nvSpPr>
          <p:spPr>
            <a:xfrm>
              <a:off x="1144850" y="4891551"/>
              <a:ext cx="4344188" cy="1810692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1~4</a:t>
              </a:r>
              <a:r>
                <a:rPr lang="zh-CN" altLang="en-US" sz="1600" kern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更新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F85FE4B-7C85-B851-47C0-B8C1D2794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3614" y="4251076"/>
              <a:ext cx="4416762" cy="55209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3334DAFB-9F18-BAAE-0C79-BC7E8BE3EC24}"/>
                </a:ext>
              </a:extLst>
            </p:cNvPr>
            <p:cNvGrpSpPr/>
            <p:nvPr/>
          </p:nvGrpSpPr>
          <p:grpSpPr>
            <a:xfrm>
              <a:off x="2055670" y="3697745"/>
              <a:ext cx="2472651" cy="480435"/>
              <a:chOff x="3061374" y="252912"/>
              <a:chExt cx="2472651" cy="48043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84421DF6-30CE-6ECE-735E-0BA873BD2200}"/>
                  </a:ext>
                </a:extLst>
              </p:cNvPr>
              <p:cNvSpPr/>
              <p:nvPr/>
            </p:nvSpPr>
            <p:spPr>
              <a:xfrm>
                <a:off x="3061374" y="268395"/>
                <a:ext cx="449469" cy="449469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3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8A72B18C-1FDC-6DCD-FF4C-06370AAEA0EC}"/>
                  </a:ext>
                </a:extLst>
              </p:cNvPr>
              <p:cNvSpPr/>
              <p:nvPr/>
            </p:nvSpPr>
            <p:spPr>
              <a:xfrm>
                <a:off x="3610067" y="252912"/>
                <a:ext cx="1923958" cy="480435"/>
              </a:xfrm>
              <a:prstGeom prst="roundRect">
                <a:avLst/>
              </a:prstGeom>
              <a:solidFill>
                <a:srgbClr val="EC5F74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圈子内容</a:t>
                </a:r>
              </a:p>
            </p:txBody>
          </p:sp>
        </p:grp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EA2FD889-3599-B56A-FC1D-61B5A77D626C}"/>
              </a:ext>
            </a:extLst>
          </p:cNvPr>
          <p:cNvGrpSpPr/>
          <p:nvPr/>
        </p:nvGrpSpPr>
        <p:grpSpPr>
          <a:xfrm>
            <a:off x="6124719" y="3606315"/>
            <a:ext cx="5624369" cy="3045742"/>
            <a:chOff x="6124719" y="3739665"/>
            <a:chExt cx="5624369" cy="3045742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9711FB73-BAE4-E1A3-EACA-BB4EB247E468}"/>
                </a:ext>
              </a:extLst>
            </p:cNvPr>
            <p:cNvSpPr/>
            <p:nvPr/>
          </p:nvSpPr>
          <p:spPr>
            <a:xfrm>
              <a:off x="8537930" y="4423842"/>
              <a:ext cx="321115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b="1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时间表</a:t>
              </a:r>
              <a:endParaRPr lang="en-US" altLang="zh-CN" sz="1600" b="1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「周一」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17:15~18:00</a:t>
              </a:r>
            </a:p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「周二」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21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:00~21:45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「周三」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17:15~18:00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「周五」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09:45~10:30</a:t>
              </a:r>
            </a:p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「周日」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21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:00~21:45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E048B00B-9DBA-20C8-BA04-09B33F703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24719" y="3741495"/>
              <a:ext cx="2072684" cy="304391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612FB107-43E6-24CE-F63A-A4EFE461204A}"/>
                </a:ext>
              </a:extLst>
            </p:cNvPr>
            <p:cNvGrpSpPr/>
            <p:nvPr/>
          </p:nvGrpSpPr>
          <p:grpSpPr>
            <a:xfrm>
              <a:off x="8907183" y="3739665"/>
              <a:ext cx="2472651" cy="480435"/>
              <a:chOff x="3061374" y="252912"/>
              <a:chExt cx="2472651" cy="480435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4B55D39A-E79F-A20B-0B41-E7DD867FF648}"/>
                  </a:ext>
                </a:extLst>
              </p:cNvPr>
              <p:cNvSpPr/>
              <p:nvPr/>
            </p:nvSpPr>
            <p:spPr>
              <a:xfrm>
                <a:off x="3061374" y="268395"/>
                <a:ext cx="449469" cy="449469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4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D7DD2D3C-FEA7-56A2-9D15-A489BCDE655E}"/>
                  </a:ext>
                </a:extLst>
              </p:cNvPr>
              <p:cNvSpPr/>
              <p:nvPr/>
            </p:nvSpPr>
            <p:spPr>
              <a:xfrm>
                <a:off x="3610067" y="252912"/>
                <a:ext cx="1923958" cy="480435"/>
              </a:xfrm>
              <a:prstGeom prst="roundRect">
                <a:avLst/>
              </a:prstGeom>
              <a:solidFill>
                <a:srgbClr val="EC5F74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龙虎直播</a:t>
                </a:r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AA12EC03-8D20-AE12-7B46-AF378F75F902}"/>
              </a:ext>
            </a:extLst>
          </p:cNvPr>
          <p:cNvGrpSpPr/>
          <p:nvPr/>
        </p:nvGrpSpPr>
        <p:grpSpPr>
          <a:xfrm>
            <a:off x="442913" y="245085"/>
            <a:ext cx="11306175" cy="6407448"/>
            <a:chOff x="442913" y="450552"/>
            <a:chExt cx="11306175" cy="6407448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F9002367-1372-F09F-E49E-33CF5920D025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450552"/>
              <a:ext cx="0" cy="6407448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F53F44"/>
                  </a:gs>
                  <a:gs pos="100000">
                    <a:srgbClr val="00B0F0"/>
                  </a:gs>
                </a:gsLst>
                <a:lin ang="16200000" scaled="1"/>
                <a:tileRect/>
              </a:gradFill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E0A49000-3B81-9A88-6AD4-06ECEC8D76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913" y="3653113"/>
              <a:ext cx="11306175" cy="0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F53F44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554</Words>
  <Application>Microsoft Office PowerPoint</Application>
  <PresentationFormat>宽屏</PresentationFormat>
  <Paragraphs>70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1344</cp:revision>
  <dcterms:created xsi:type="dcterms:W3CDTF">2019-06-19T02:08:00Z</dcterms:created>
  <dcterms:modified xsi:type="dcterms:W3CDTF">2025-05-23T01:29:30Z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EBF8DB5FD94B49F7B17BC65F9BA08668</vt:lpwstr>
  </property>
</Properties>
</file>