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868" r:id="rId3"/>
    <p:sldId id="1454" r:id="rId5"/>
    <p:sldId id="1455" r:id="rId6"/>
    <p:sldId id="1459" r:id="rId7"/>
    <p:sldId id="1456" r:id="rId8"/>
    <p:sldId id="1439" r:id="rId9"/>
    <p:sldId id="1457" r:id="rId10"/>
    <p:sldId id="1458" r:id="rId11"/>
    <p:sldId id="1432" r:id="rId12"/>
    <p:sldId id="1419" r:id="rId13"/>
    <p:sldId id="1452" r:id="rId14"/>
    <p:sldId id="1201" r:id="rId15"/>
    <p:sldId id="734" r:id="rId16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54"/>
            <p14:sldId id="1455"/>
            <p14:sldId id="1459"/>
            <p14:sldId id="1456"/>
            <p14:sldId id="1439"/>
            <p14:sldId id="1457"/>
            <p14:sldId id="1458"/>
            <p14:sldId id="1432"/>
            <p14:sldId id="1419"/>
            <p14:sldId id="1452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0" userDrawn="1">
          <p15:clr>
            <a:srgbClr val="A4A3A4"/>
          </p15:clr>
        </p15:guide>
        <p15:guide id="4" pos="288" userDrawn="1">
          <p15:clr>
            <a:srgbClr val="A4A3A4"/>
          </p15:clr>
        </p15:guide>
        <p15:guide id="5" orient="horz" pos="2159" userDrawn="1">
          <p15:clr>
            <a:srgbClr val="A4A3A4"/>
          </p15:clr>
        </p15:guide>
        <p15:guide id="6" pos="383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DFF"/>
    <a:srgbClr val="FFF6E8"/>
    <a:srgbClr val="2B190D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5" autoAdjust="0"/>
    <p:restoredTop sz="95510" autoAdjust="0"/>
  </p:normalViewPr>
  <p:slideViewPr>
    <p:cSldViewPr snapToGrid="0" showGuides="1">
      <p:cViewPr varScale="1">
        <p:scale>
          <a:sx n="105" d="100"/>
          <a:sy n="105" d="100"/>
        </p:scale>
        <p:origin x="1146" y="114"/>
      </p:cViewPr>
      <p:guideLst>
        <p:guide pos="7400"/>
        <p:guide pos="288"/>
        <p:guide orient="horz" pos="2159"/>
        <p:guide pos="383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19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4" Type="http://schemas.openxmlformats.org/officeDocument/2006/relationships/notesSlide" Target="../notesSlides/notesSlide1.xml"/><Relationship Id="rId23" Type="http://schemas.openxmlformats.org/officeDocument/2006/relationships/slideLayout" Target="../slideLayouts/slideLayout1.xml"/><Relationship Id="rId22" Type="http://schemas.openxmlformats.org/officeDocument/2006/relationships/tags" Target="../tags/tag18.xml"/><Relationship Id="rId21" Type="http://schemas.openxmlformats.org/officeDocument/2006/relationships/tags" Target="../tags/tag17.xml"/><Relationship Id="rId20" Type="http://schemas.openxmlformats.org/officeDocument/2006/relationships/tags" Target="../tags/tag16.xml"/><Relationship Id="rId2" Type="http://schemas.openxmlformats.org/officeDocument/2006/relationships/image" Target="../media/image8.png"/><Relationship Id="rId19" Type="http://schemas.openxmlformats.org/officeDocument/2006/relationships/tags" Target="../tags/tag15.xml"/><Relationship Id="rId18" Type="http://schemas.openxmlformats.org/officeDocument/2006/relationships/tags" Target="../tags/tag14.xml"/><Relationship Id="rId17" Type="http://schemas.openxmlformats.org/officeDocument/2006/relationships/tags" Target="../tags/tag13.xml"/><Relationship Id="rId16" Type="http://schemas.openxmlformats.org/officeDocument/2006/relationships/tags" Target="../tags/tag12.xml"/><Relationship Id="rId15" Type="http://schemas.openxmlformats.org/officeDocument/2006/relationships/image" Target="../media/image10.png"/><Relationship Id="rId14" Type="http://schemas.openxmlformats.org/officeDocument/2006/relationships/image" Target="../media/image9.png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65022" y="1205940"/>
            <a:ext cx="9046464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龙虎进攻</a:t>
            </a: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创新高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你如何把控节奏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7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8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9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  <a:endParaRPr lang="zh-CN" altLang="en-US" sz="1400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4" name="文本框 33"/>
            <p:cNvSpPr txBox="1"/>
            <p:nvPr>
              <p:custDataLst>
                <p:tags r:id="rId10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11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12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13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  <a:endParaRPr lang="zh-CN" altLang="en-US" dirty="0">
              <a:solidFill>
                <a:srgbClr val="C000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16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7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18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19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20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  <a:endParaRPr lang="zh-CN" altLang="en-US" sz="1400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0" name="文本框 39"/>
            <p:cNvSpPr txBox="1"/>
            <p:nvPr>
              <p:custDataLst>
                <p:tags r:id="rId21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  <a:endParaRPr lang="en-US" altLang="zh-CN" sz="1400" dirty="0">
                <a:solidFill>
                  <a:srgbClr val="FFFFFF"/>
                </a:solidFill>
                <a:latin typeface="+mn-ea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8327390" y="-128905"/>
            <a:ext cx="406400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endParaRPr lang="zh-CN" altLang="en-US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custDataLst>
      <p:tags r:id="rId2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" y="0"/>
            <a:ext cx="12191985" cy="68579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近期金榜战况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185996" y="5769420"/>
            <a:ext cx="7820008" cy="506496"/>
          </a:xfrm>
        </p:spPr>
        <p:txBody>
          <a:bodyPr>
            <a:normAutofit/>
          </a:bodyPr>
          <a:lstStyle/>
          <a:p>
            <a:r>
              <a:rPr lang="zh-CN" altLang="en-US" dirty="0"/>
              <a:t>市场越强势，龙虎个股爆发力越强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127" y="1169712"/>
            <a:ext cx="5664414" cy="431267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159" y="956903"/>
            <a:ext cx="5156714" cy="467887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8321040" y="4081285"/>
            <a:ext cx="3291286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注意，仅供手机</a:t>
            </a:r>
            <a:r>
              <a:rPr lang="en-US" altLang="zh-CN" dirty="0">
                <a:cs typeface="+mn-ea"/>
                <a:sym typeface="+mn-lt"/>
              </a:rPr>
              <a:t>APP</a:t>
            </a:r>
            <a:r>
              <a:rPr lang="zh-CN" altLang="en-US" dirty="0">
                <a:cs typeface="+mn-ea"/>
                <a:sym typeface="+mn-lt"/>
              </a:rPr>
              <a:t>过渡使用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CN" dirty="0"/>
              <a:t>3</a:t>
            </a:r>
            <a:r>
              <a:rPr lang="zh-CN" altLang="en-US" dirty="0"/>
              <a:t>万亿以上，游资接筹，极端下行看反抽，周线死叉，日线表现会不稳定；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龙虎关注度高的方向：科技成长</a:t>
            </a:r>
            <a:r>
              <a:rPr lang="en-US" altLang="zh-CN" dirty="0"/>
              <a:t>+</a:t>
            </a:r>
            <a:r>
              <a:rPr lang="zh-CN" altLang="en-US" dirty="0"/>
              <a:t>资源涨价</a:t>
            </a:r>
            <a:r>
              <a:rPr lang="en-US" altLang="zh-CN" dirty="0"/>
              <a:t>+</a:t>
            </a:r>
            <a:r>
              <a:rPr lang="zh-CN" altLang="en-US" dirty="0"/>
              <a:t>能源替换；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战法选择：紫旗回档（稳定）、紫旗突破熊线（强势）。</a:t>
            </a:r>
            <a:endParaRPr lang="zh-CN" altLang="en-US" dirty="0"/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1"/>
          <a:srcRect l="2127" r="2127"/>
          <a:stretch>
            <a:fillRect/>
          </a:stretch>
        </p:blipFill>
        <p:spPr>
          <a:xfrm>
            <a:off x="5000180" y="796290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224" b="224"/>
          <a:stretch>
            <a:fillRect/>
          </a:stretch>
        </p:blipFill>
        <p:spPr>
          <a:xfrm>
            <a:off x="506586" y="818991"/>
            <a:ext cx="3527327" cy="37050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rcRect t="7996" b="7996"/>
          <a:stretch>
            <a:fillRect/>
          </a:stretch>
        </p:blipFill>
        <p:spPr>
          <a:xfrm>
            <a:off x="3008376" y="1042582"/>
            <a:ext cx="5399278" cy="42054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龙虎活跃度和炒作方向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3669896" y="5183935"/>
            <a:ext cx="7820008" cy="1037604"/>
          </a:xfrm>
        </p:spPr>
        <p:txBody>
          <a:bodyPr/>
          <a:lstStyle/>
          <a:p>
            <a:r>
              <a:rPr lang="zh-CN" altLang="en-US" dirty="0"/>
              <a:t>龙虎净买强度越高，短线炒作情绪越好</a:t>
            </a:r>
            <a:endParaRPr lang="en-US" altLang="zh-CN" dirty="0"/>
          </a:p>
          <a:p>
            <a:r>
              <a:rPr lang="zh-CN" altLang="en-US" dirty="0"/>
              <a:t>累计上榜次数越多的板块，往往为短线热炒的方向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1458" r="1458"/>
          <a:stretch>
            <a:fillRect/>
          </a:stretch>
        </p:blipFill>
        <p:spPr>
          <a:xfrm>
            <a:off x="3410711" y="813816"/>
            <a:ext cx="8338376" cy="4114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t="171" b="171"/>
          <a:stretch>
            <a:fillRect/>
          </a:stretch>
        </p:blipFill>
        <p:spPr>
          <a:xfrm>
            <a:off x="458603" y="928590"/>
            <a:ext cx="2667258" cy="52929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矩形: 圆角 11"/>
          <p:cNvSpPr/>
          <p:nvPr/>
        </p:nvSpPr>
        <p:spPr>
          <a:xfrm>
            <a:off x="1729445" y="99650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最新龙虎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20440" y="1746504"/>
            <a:ext cx="1627632" cy="158191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80600" y="1505712"/>
            <a:ext cx="1227408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38608" y="837150"/>
            <a:ext cx="1805592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3520440" y="96318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板块龙虎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科技</a:t>
            </a:r>
            <a:r>
              <a:rPr lang="en-US" altLang="zh-CN" dirty="0"/>
              <a:t>+</a:t>
            </a:r>
            <a:r>
              <a:rPr lang="zh-CN" altLang="en-US" dirty="0"/>
              <a:t>出口的大趋势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670050" y="5499258"/>
            <a:ext cx="8851900" cy="956405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dirty="0"/>
              <a:t>根据经济发展阶段理论，板块（剔除金融）占 </a:t>
            </a:r>
            <a:r>
              <a:rPr lang="en-US" altLang="zh-CN" dirty="0"/>
              <a:t>A </a:t>
            </a:r>
            <a:r>
              <a:rPr lang="zh-CN" altLang="en-US" dirty="0"/>
              <a:t>股盈利占比突破 </a:t>
            </a:r>
            <a:r>
              <a:rPr lang="en-US" altLang="zh-CN" dirty="0"/>
              <a:t>30%</a:t>
            </a:r>
            <a:r>
              <a:rPr lang="zh-CN" altLang="en-US" dirty="0"/>
              <a:t>后，</a:t>
            </a:r>
            <a:endParaRPr lang="en-US" altLang="zh-CN" dirty="0"/>
          </a:p>
          <a:p>
            <a:r>
              <a:rPr lang="zh-CN" altLang="en-US" dirty="0"/>
              <a:t>在后续 </a:t>
            </a:r>
            <a:r>
              <a:rPr lang="en-US" altLang="zh-CN" dirty="0"/>
              <a:t>5~8 </a:t>
            </a:r>
            <a:r>
              <a:rPr lang="zh-CN" altLang="en-US" dirty="0"/>
              <a:t>年将持续提升至</a:t>
            </a:r>
            <a:r>
              <a:rPr lang="en-US" altLang="zh-CN" dirty="0"/>
              <a:t>60%</a:t>
            </a:r>
            <a:r>
              <a:rPr lang="zh-CN" altLang="en-US" dirty="0"/>
              <a:t>达到峰值，并成为该阶段的核心基本面主线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500" y="2189225"/>
            <a:ext cx="5931408" cy="28640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757" y="2064523"/>
            <a:ext cx="5248743" cy="317498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22" y="753698"/>
            <a:ext cx="8390476" cy="118095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强势板块的起势特征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7691436" y="4423848"/>
            <a:ext cx="4057650" cy="1799746"/>
          </a:xfrm>
        </p:spPr>
        <p:txBody>
          <a:bodyPr/>
          <a:lstStyle/>
          <a:p>
            <a:pPr algn="just"/>
            <a:r>
              <a:rPr lang="en-US" altLang="zh-CN" dirty="0"/>
              <a:t>1</a:t>
            </a:r>
            <a:r>
              <a:rPr lang="zh-CN" altLang="en-US" dirty="0"/>
              <a:t>、流动资金持续</a:t>
            </a:r>
            <a:r>
              <a:rPr lang="en-US" altLang="zh-CN" dirty="0"/>
              <a:t>3</a:t>
            </a:r>
            <a:r>
              <a:rPr lang="zh-CN" altLang="en-US" dirty="0"/>
              <a:t>天以上翻红；</a:t>
            </a:r>
            <a:endParaRPr lang="en-US" altLang="zh-CN" dirty="0"/>
          </a:p>
          <a:p>
            <a:pPr algn="just"/>
            <a:r>
              <a:rPr lang="en-US" altLang="zh-CN" dirty="0"/>
              <a:t>2</a:t>
            </a:r>
            <a:r>
              <a:rPr lang="zh-CN" altLang="en-US" dirty="0"/>
              <a:t>、下跌阶段，股价涨停数量较多，个股连板趋势好；</a:t>
            </a:r>
            <a:endParaRPr lang="en-US" altLang="zh-CN" dirty="0"/>
          </a:p>
          <a:p>
            <a:pPr algn="just"/>
            <a:r>
              <a:rPr lang="en-US" altLang="zh-CN" dirty="0"/>
              <a:t>3</a:t>
            </a:r>
            <a:r>
              <a:rPr lang="zh-CN" altLang="en-US" dirty="0"/>
              <a:t>、近期累计龙虎上榜次数较多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t="240" b="240"/>
          <a:stretch>
            <a:fillRect/>
          </a:stretch>
        </p:blipFill>
        <p:spPr>
          <a:xfrm>
            <a:off x="442914" y="931919"/>
            <a:ext cx="3243262" cy="48523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1736" r="1736"/>
          <a:stretch>
            <a:fillRect/>
          </a:stretch>
        </p:blipFill>
        <p:spPr>
          <a:xfrm>
            <a:off x="4222214" y="882286"/>
            <a:ext cx="3092836" cy="49515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485" y="856792"/>
            <a:ext cx="4028601" cy="33706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三板斧升级板：追求游资机构进攻后的强力回档溢价！</a:t>
            </a:r>
            <a:endParaRPr lang="zh-CN" altLang="en-US" dirty="0"/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4714313" cy="710348"/>
            <a:chOff x="5205386" y="3999768"/>
            <a:chExt cx="4197370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788252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龙虎资金净买入，且有机构参与，稳中带强）</a:t>
              </a:r>
              <a:endParaRPr lang="zh-CN" altLang="en-US" sz="1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lt1"/>
                </a:solidFill>
                <a:cs typeface="+mn-ea"/>
                <a:sym typeface="+mn-lt"/>
              </a:rPr>
              <a:t>有其他资金支持更好</a:t>
            </a:r>
            <a:endParaRPr lang="zh-CN" altLang="en-US" sz="1400" dirty="0">
              <a:solidFill>
                <a:schemeClr val="l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紫旗突破熊线（强者恒强）</a:t>
            </a:r>
            <a:endParaRPr lang="zh-CN" altLang="en-US" dirty="0"/>
          </a:p>
        </p:txBody>
      </p:sp>
      <p:sp>
        <p:nvSpPr>
          <p:cNvPr id="4" name="文本占位符 1"/>
          <p:cNvSpPr>
            <a:spLocks noGrp="1"/>
          </p:cNvSpPr>
          <p:nvPr/>
        </p:nvSpPr>
        <p:spPr>
          <a:xfrm>
            <a:off x="1310790" y="5984391"/>
            <a:ext cx="9834880" cy="5441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ym typeface="+mn-ea"/>
              </a:rPr>
              <a:t>近期</a:t>
            </a:r>
            <a:r>
              <a:rPr lang="zh-CN" altLang="en-US" dirty="0"/>
              <a:t>龙虎紫旗</a:t>
            </a:r>
            <a:r>
              <a:rPr lang="en-US" altLang="zh-CN" dirty="0"/>
              <a:t>+</a:t>
            </a:r>
            <a:r>
              <a:rPr lang="zh-CN" altLang="en-US" dirty="0"/>
              <a:t>涨幅超</a:t>
            </a:r>
            <a:r>
              <a:rPr lang="en-US" altLang="zh-CN" dirty="0"/>
              <a:t>20%</a:t>
            </a:r>
            <a:r>
              <a:rPr lang="zh-CN" altLang="en-US" dirty="0"/>
              <a:t>，确保有主力关注</a:t>
            </a:r>
            <a:r>
              <a:rPr lang="en-US" altLang="zh-CN" dirty="0"/>
              <a:t>+</a:t>
            </a:r>
            <a:r>
              <a:rPr dirty="0"/>
              <a:t>势头强劲，吸引更多资金关注</a:t>
            </a:r>
            <a:endParaRPr dirty="0"/>
          </a:p>
        </p:txBody>
      </p:sp>
      <p:pic>
        <p:nvPicPr>
          <p:cNvPr id="5" name="图片占位符 5"/>
          <p:cNvPicPr>
            <a:picLocks noGrp="1" noChangeAspect="1"/>
          </p:cNvPicPr>
          <p:nvPr/>
        </p:nvPicPr>
        <p:blipFill>
          <a:blip r:embed="rId1"/>
          <a:srcRect t="200" b="200"/>
          <a:stretch>
            <a:fillRect/>
          </a:stretch>
        </p:blipFill>
        <p:spPr>
          <a:xfrm>
            <a:off x="344320" y="888516"/>
            <a:ext cx="8610600" cy="4824095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grpSp>
        <p:nvGrpSpPr>
          <p:cNvPr id="6" name="组合 5"/>
          <p:cNvGrpSpPr/>
          <p:nvPr/>
        </p:nvGrpSpPr>
        <p:grpSpPr>
          <a:xfrm>
            <a:off x="2614565" y="1631466"/>
            <a:ext cx="2166929" cy="373380"/>
            <a:chOff x="5205386" y="3999768"/>
            <a:chExt cx="2166929" cy="373380"/>
          </a:xfrm>
          <a:effectLst/>
        </p:grpSpPr>
        <p:sp>
          <p:nvSpPr>
            <p:cNvPr id="23" name="椭圆 22"/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>
              <a:off x="5614505" y="3999768"/>
              <a:ext cx="1757810" cy="373380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近10日涨幅超20%</a:t>
              </a:r>
              <a:endParaRPr lang="zh-CN" altLang="en-US" sz="1400" kern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7" name="椭圆 6"/>
          <p:cNvSpPr/>
          <p:nvPr/>
        </p:nvSpPr>
        <p:spPr>
          <a:xfrm>
            <a:off x="1266770" y="1945156"/>
            <a:ext cx="352425" cy="166688"/>
          </a:xfrm>
          <a:prstGeom prst="ellipse">
            <a:avLst/>
          </a:prstGeom>
          <a:noFill/>
          <a:ln w="22225">
            <a:solidFill>
              <a:srgbClr val="F31B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836456" y="3509645"/>
            <a:ext cx="352425" cy="166688"/>
          </a:xfrm>
          <a:prstGeom prst="ellipse">
            <a:avLst/>
          </a:prstGeom>
          <a:noFill/>
          <a:ln w="22225">
            <a:solidFill>
              <a:srgbClr val="F31B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334584" y="3660765"/>
            <a:ext cx="2166929" cy="373380"/>
            <a:chOff x="5205386" y="3999768"/>
            <a:chExt cx="2166929" cy="373380"/>
          </a:xfrm>
          <a:effectLst/>
        </p:grpSpPr>
        <p:sp>
          <p:nvSpPr>
            <p:cNvPr id="21" name="椭圆 20"/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矩形: 圆角 21"/>
            <p:cNvSpPr/>
            <p:nvPr/>
          </p:nvSpPr>
          <p:spPr>
            <a:xfrm>
              <a:off x="5614505" y="3999768"/>
              <a:ext cx="1757810" cy="373380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近10日出龙虎紫旗</a:t>
              </a:r>
              <a:endParaRPr lang="zh-CN" altLang="en-US" sz="1400" kern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447898" y="3303489"/>
            <a:ext cx="2658239" cy="373380"/>
            <a:chOff x="5205386" y="3999768"/>
            <a:chExt cx="2658239" cy="373380"/>
          </a:xfrm>
          <a:effectLst/>
        </p:grpSpPr>
        <p:sp>
          <p:nvSpPr>
            <p:cNvPr id="19" name="椭圆 18"/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49121" cy="373380"/>
            </a:xfrm>
            <a:prstGeom prst="roundRect">
              <a:avLst/>
            </a:prstGeom>
            <a:solidFill>
              <a:srgbClr val="E54C5E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买点：股价向上突破熊线</a:t>
              </a:r>
              <a:endParaRPr lang="zh-CN" altLang="en-US" sz="1400" kern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cxnSp>
        <p:nvCxnSpPr>
          <p:cNvPr id="11" name="直接箭头连接符 10"/>
          <p:cNvCxnSpPr>
            <a:stCxn id="19" idx="1"/>
          </p:cNvCxnSpPr>
          <p:nvPr/>
        </p:nvCxnSpPr>
        <p:spPr>
          <a:xfrm flipH="1" flipV="1">
            <a:off x="4204279" y="3126324"/>
            <a:ext cx="293370" cy="243205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5172953" y="4488111"/>
            <a:ext cx="2559593" cy="373380"/>
            <a:chOff x="5205386" y="3999768"/>
            <a:chExt cx="2559593" cy="373380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4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矩形: 圆角 17"/>
            <p:cNvSpPr/>
            <p:nvPr/>
          </p:nvSpPr>
          <p:spPr>
            <a:xfrm>
              <a:off x="5614505" y="3999768"/>
              <a:ext cx="2150474" cy="373380"/>
            </a:xfrm>
            <a:prstGeom prst="roundRect">
              <a:avLst/>
            </a:prstGeom>
            <a:solidFill>
              <a:srgbClr val="00B050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卖点：捕捞季节死叉</a:t>
              </a:r>
              <a:endParaRPr lang="zh-CN" altLang="en-US" sz="1400" kern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cxnSp>
        <p:nvCxnSpPr>
          <p:cNvPr id="13" name="直接箭头连接符 12"/>
          <p:cNvCxnSpPr/>
          <p:nvPr/>
        </p:nvCxnSpPr>
        <p:spPr>
          <a:xfrm flipV="1">
            <a:off x="5381569" y="4014897"/>
            <a:ext cx="767715" cy="398145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  <a:effectLst>
            <a:outerShdw blurRad="50800" dist="38100" dir="2700000" algn="tl" rotWithShape="0">
              <a:schemeClr val="bg1">
                <a:alpha val="8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rcRect r="41384"/>
          <a:stretch>
            <a:fillRect/>
          </a:stretch>
        </p:blipFill>
        <p:spPr>
          <a:xfrm>
            <a:off x="9249988" y="793171"/>
            <a:ext cx="2597692" cy="4823984"/>
          </a:xfrm>
          <a:prstGeom prst="rect">
            <a:avLst/>
          </a:prstGeom>
          <a:ln>
            <a:solidFill>
              <a:srgbClr val="4E83FA"/>
            </a:solidFill>
          </a:ln>
        </p:spPr>
      </p:pic>
      <p:cxnSp>
        <p:nvCxnSpPr>
          <p:cNvPr id="15" name="直接箭头连接符 14"/>
          <p:cNvCxnSpPr/>
          <p:nvPr/>
        </p:nvCxnSpPr>
        <p:spPr>
          <a:xfrm flipV="1">
            <a:off x="7202955" y="2324614"/>
            <a:ext cx="4345577" cy="1104386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2"/>
          <p:cNvSpPr txBox="1"/>
          <p:nvPr/>
        </p:nvSpPr>
        <p:spPr>
          <a:xfrm>
            <a:off x="5275095" y="5691021"/>
            <a:ext cx="1905000" cy="291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srgbClr val="B4B4B4"/>
                </a:solidFill>
              </a:rPr>
              <a:t>资料来源：经传软件</a:t>
            </a:r>
            <a:endParaRPr lang="zh-CN" altLang="en-US" sz="1000" dirty="0">
              <a:solidFill>
                <a:srgbClr val="B4B4B4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强势行情的选股和操作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51299"/>
            <a:ext cx="7820008" cy="506496"/>
          </a:xfrm>
        </p:spPr>
        <p:txBody>
          <a:bodyPr/>
          <a:lstStyle/>
          <a:p>
            <a:r>
              <a:rPr lang="zh-CN" altLang="en-US"/>
              <a:t>要有强者恒强的思维，敢操作，更要耐心持有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199" y="1135400"/>
            <a:ext cx="7860995" cy="442180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r="2482"/>
          <a:stretch>
            <a:fillRect/>
          </a:stretch>
        </p:blipFill>
        <p:spPr>
          <a:xfrm>
            <a:off x="8425543" y="1141413"/>
            <a:ext cx="3309257" cy="442181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0108" y="2791613"/>
            <a:ext cx="2617392" cy="954578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0108" y="4004805"/>
            <a:ext cx="2617392" cy="1046957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968500"/>
            <a:ext cx="3395345" cy="2585085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4625" y="1943100"/>
            <a:ext cx="3147060" cy="265176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2" name="矩形: 圆角 11"/>
          <p:cNvSpPr/>
          <p:nvPr/>
        </p:nvSpPr>
        <p:spPr>
          <a:xfrm>
            <a:off x="1184275" y="4074795"/>
            <a:ext cx="1941830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短线</a:t>
            </a:r>
            <a:r>
              <a:rPr lang="en-US" altLang="zh-CN" dirty="0">
                <a:cs typeface="+mn-ea"/>
                <a:sym typeface="+mn-lt"/>
              </a:rPr>
              <a:t>/</a:t>
            </a:r>
            <a:r>
              <a:rPr lang="zh-CN" altLang="en-US" dirty="0">
                <a:cs typeface="+mn-ea"/>
                <a:sym typeface="+mn-lt"/>
              </a:rPr>
              <a:t>选股王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矩形: 圆角 11"/>
          <p:cNvSpPr/>
          <p:nvPr/>
        </p:nvSpPr>
        <p:spPr>
          <a:xfrm>
            <a:off x="4587240" y="4074795"/>
            <a:ext cx="1941830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dirty="0">
                <a:cs typeface="+mn-ea"/>
                <a:sym typeface="+mn-lt"/>
              </a:rPr>
              <a:t>机构版</a:t>
            </a:r>
            <a:endParaRPr lang="zh-CN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</p:spPr>
        <p:txBody>
          <a:bodyPr/>
          <a:lstStyle/>
          <a:p>
            <a:r>
              <a:rPr lang="zh-CN" altLang="en-US" dirty="0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463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" r="1622"/>
          <a:stretch>
            <a:fillRect/>
          </a:stretch>
        </p:blipFill>
        <p:spPr>
          <a:xfrm>
            <a:off x="883235" y="2203980"/>
            <a:ext cx="3284906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" r="1810"/>
          <a:stretch>
            <a:fillRect/>
          </a:stretch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41119" y="3276473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5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17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  <a:endParaRPr lang="zh-CN" altLang="en-US" dirty="0"/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712</Words>
  <Application>WPS 演示</Application>
  <PresentationFormat>宽屏</PresentationFormat>
  <Paragraphs>119</Paragraphs>
  <Slides>13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6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阿里巴巴和七个小矮人</vt:lpstr>
      <vt:lpstr>思源黑体 CN Heavy</vt:lpstr>
      <vt:lpstr>思源黑体 CN Light</vt:lpstr>
      <vt:lpstr>KSOFDDF4E7ED</vt:lpstr>
      <vt:lpstr>Segoe Print</vt:lpstr>
      <vt:lpstr>Arial Unicode MS</vt:lpstr>
      <vt:lpstr>等线</vt:lpstr>
      <vt:lpstr>Times New Roman</vt:lpstr>
      <vt:lpstr>KSOFBD29610E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十二猪肠</cp:lastModifiedBy>
  <cp:revision>2105</cp:revision>
  <dcterms:created xsi:type="dcterms:W3CDTF">2019-06-19T02:08:00Z</dcterms:created>
  <dcterms:modified xsi:type="dcterms:W3CDTF">2026-05-24T13:01:36Z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38499C0B24D5417AA7BBDD2481B64ADD_13</vt:lpwstr>
  </property>
</Properties>
</file>