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868" r:id="rId2"/>
    <p:sldId id="1412" r:id="rId3"/>
    <p:sldId id="1416" r:id="rId4"/>
    <p:sldId id="1411" r:id="rId5"/>
    <p:sldId id="1419" r:id="rId6"/>
    <p:sldId id="1413" r:id="rId7"/>
    <p:sldId id="1425" r:id="rId8"/>
    <p:sldId id="1426" r:id="rId9"/>
    <p:sldId id="1201" r:id="rId10"/>
    <p:sldId id="734"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DFF"/>
    <a:srgbClr val="EC5F74"/>
    <a:srgbClr val="F2991E"/>
    <a:srgbClr val="7A5CB3"/>
    <a:srgbClr val="555452"/>
    <a:srgbClr val="FFFA9D"/>
    <a:srgbClr val="FFFFFF"/>
    <a:srgbClr val="ED000E"/>
    <a:srgbClr val="4E83FA"/>
    <a:srgbClr val="FF4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1436" autoAdjust="0"/>
  </p:normalViewPr>
  <p:slideViewPr>
    <p:cSldViewPr snapToGrid="0" showGuides="1">
      <p:cViewPr varScale="1">
        <p:scale>
          <a:sx n="101" d="100"/>
          <a:sy n="101" d="100"/>
        </p:scale>
        <p:origin x="468" y="1110"/>
      </p:cViewPr>
      <p:guideLst>
        <p:guide pos="7401"/>
        <p:guide pos="279"/>
        <p:guide orient="horz" pos="2160"/>
      </p:guideLst>
    </p:cSldViewPr>
  </p:slideViewPr>
  <p:notesTextViewPr>
    <p:cViewPr>
      <p:scale>
        <a:sx n="200" d="100"/>
        <a:sy n="2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2025/5/28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5</a:t>
            </a:fld>
            <a:endParaRPr lang="zh-CN" altLang="en-US"/>
          </a:p>
        </p:txBody>
      </p:sp>
    </p:spTree>
    <p:extLst>
      <p:ext uri="{BB962C8B-B14F-4D97-AF65-F5344CB8AC3E}">
        <p14:creationId xmlns:p14="http://schemas.microsoft.com/office/powerpoint/2010/main" val="123824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6</a:t>
            </a:fld>
            <a:endParaRPr lang="zh-CN" altLang="en-US"/>
          </a:p>
        </p:txBody>
      </p:sp>
    </p:spTree>
    <p:extLst>
      <p:ext uri="{BB962C8B-B14F-4D97-AF65-F5344CB8AC3E}">
        <p14:creationId xmlns:p14="http://schemas.microsoft.com/office/powerpoint/2010/main" val="40902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1.xml"/><Relationship Id="rId1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1.xml"/><Relationship Id="rId17" Type="http://schemas.openxmlformats.org/officeDocument/2006/relationships/image" Target="../media/image9.png"/><Relationship Id="rId2" Type="http://schemas.openxmlformats.org/officeDocument/2006/relationships/tags" Target="../tags/tag4.xml"/><Relationship Id="rId16"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8.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14"/>
          <a:stretch>
            <a:fillRect/>
          </a:stretch>
        </p:blipFill>
        <p:spPr>
          <a:xfrm>
            <a:off x="-1270" y="318"/>
            <a:ext cx="12194540" cy="6857365"/>
          </a:xfrm>
          <a:prstGeom prst="rect">
            <a:avLst/>
          </a:prstGeom>
        </p:spPr>
      </p:pic>
      <p:pic>
        <p:nvPicPr>
          <p:cNvPr id="12" name="图片 11" descr="资源 4-8"/>
          <p:cNvPicPr>
            <a:picLocks noChangeAspect="1"/>
          </p:cNvPicPr>
          <p:nvPr/>
        </p:nvPicPr>
        <p:blipFill>
          <a:blip r:embed="rId15"/>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2055043" y="1416069"/>
            <a:ext cx="808191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机构抢筹的</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分时买卖点</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16"/>
          <a:stretch>
            <a:fillRect/>
          </a:stretch>
        </p:blipFill>
        <p:spPr>
          <a:xfrm>
            <a:off x="10368795" y="330199"/>
            <a:ext cx="1162170" cy="262255"/>
          </a:xfrm>
          <a:prstGeom prst="rect">
            <a:avLst/>
          </a:prstGeom>
        </p:spPr>
      </p:pic>
      <p:grpSp>
        <p:nvGrpSpPr>
          <p:cNvPr id="6" name="组合 5"/>
          <p:cNvGrpSpPr/>
          <p:nvPr/>
        </p:nvGrpSpPr>
        <p:grpSpPr>
          <a:xfrm>
            <a:off x="3886197" y="4146550"/>
            <a:ext cx="4509135" cy="899739"/>
            <a:chOff x="3498844" y="5502275"/>
            <a:chExt cx="4509135" cy="899739"/>
          </a:xfrm>
        </p:grpSpPr>
        <p:sp>
          <p:nvSpPr>
            <p:cNvPr id="26" name="矩形 25"/>
            <p:cNvSpPr/>
            <p:nvPr/>
          </p:nvSpPr>
          <p:spPr>
            <a:xfrm>
              <a:off x="3536944" y="5523408"/>
              <a:ext cx="1963129"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2"/>
              </p:custDataLst>
            </p:nvPr>
          </p:nvSpPr>
          <p:spPr>
            <a:xfrm>
              <a:off x="3543294" y="5523408"/>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3"/>
              </p:custDataLst>
            </p:nvPr>
          </p:nvSpPr>
          <p:spPr>
            <a:xfrm>
              <a:off x="3498844" y="5530393"/>
              <a:ext cx="1143000" cy="36830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4"/>
              </p:custDataLst>
            </p:nvPr>
          </p:nvSpPr>
          <p:spPr>
            <a:xfrm>
              <a:off x="4547864" y="5518328"/>
              <a:ext cx="952209" cy="36830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0" name="组合 29"/>
            <p:cNvGrpSpPr/>
            <p:nvPr/>
          </p:nvGrpSpPr>
          <p:grpSpPr>
            <a:xfrm>
              <a:off x="3536944" y="6027606"/>
              <a:ext cx="4471035" cy="374408"/>
              <a:chOff x="7093" y="6616"/>
              <a:chExt cx="7859" cy="656"/>
            </a:xfrm>
          </p:grpSpPr>
          <p:sp>
            <p:nvSpPr>
              <p:cNvPr id="31" name="矩形 30"/>
              <p:cNvSpPr/>
              <p:nvPr>
                <p:custDataLst>
                  <p:tags r:id="rId8"/>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9"/>
                </p:custDataLst>
              </p:nvPr>
            </p:nvSpPr>
            <p:spPr>
              <a:xfrm>
                <a:off x="7105" y="6626"/>
                <a:ext cx="2519"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10"/>
                </p:custDataLst>
              </p:nvPr>
            </p:nvSpPr>
            <p:spPr>
              <a:xfrm>
                <a:off x="7360" y="6627"/>
                <a:ext cx="2009" cy="645"/>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sp>
            <p:nvSpPr>
              <p:cNvPr id="34" name="文本框 33"/>
              <p:cNvSpPr txBox="1"/>
              <p:nvPr>
                <p:custDataLst>
                  <p:tags r:id="rId11"/>
                </p:custDataLst>
              </p:nvPr>
            </p:nvSpPr>
            <p:spPr>
              <a:xfrm>
                <a:off x="10001" y="6616"/>
                <a:ext cx="4318" cy="645"/>
              </a:xfrm>
              <a:prstGeom prst="rect">
                <a:avLst/>
              </a:prstGeom>
              <a:noFill/>
            </p:spPr>
            <p:txBody>
              <a:bodyPr wrap="square" rtlCol="0">
                <a:spAutoFit/>
              </a:bodyPr>
              <a:lstStyle/>
              <a:p>
                <a:pPr algn="dist"/>
                <a:r>
                  <a:rPr lang="en-US" altLang="zh-CN" sz="1800" dirty="0">
                    <a:solidFill>
                      <a:srgbClr val="FFFFFF"/>
                    </a:solidFill>
                    <a:latin typeface="+mn-ea"/>
                  </a:rPr>
                  <a:t>A1120619100001</a:t>
                </a:r>
                <a:endParaRPr lang="en-US" altLang="zh-CN"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5"/>
              </p:custDataLst>
            </p:nvPr>
          </p:nvSpPr>
          <p:spPr>
            <a:xfrm>
              <a:off x="5827839" y="5524678"/>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6"/>
              </p:custDataLst>
            </p:nvPr>
          </p:nvSpPr>
          <p:spPr>
            <a:xfrm>
              <a:off x="5710205" y="5524678"/>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7"/>
              </p:custDataLst>
            </p:nvPr>
          </p:nvSpPr>
          <p:spPr>
            <a:xfrm>
              <a:off x="5690864" y="5537808"/>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6725041" y="5502275"/>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2025/5/28</a:t>
              </a:fld>
              <a:endParaRPr lang="zh-CN" altLang="en-US" dirty="0">
                <a:solidFill>
                  <a:schemeClr val="bg1"/>
                </a:solidFill>
                <a:latin typeface="思源黑体 CN Medium" panose="020B0600000000000000" charset="-122"/>
                <a:ea typeface="思源黑体 CN Medium" panose="020B0600000000000000" charset="-122"/>
              </a:endParaRPr>
            </a:p>
          </p:txBody>
        </p:sp>
      </p:grpSp>
      <p:pic>
        <p:nvPicPr>
          <p:cNvPr id="3" name="图片 2">
            <a:extLst>
              <a:ext uri="{FF2B5EF4-FFF2-40B4-BE49-F238E27FC236}">
                <a16:creationId xmlns:a16="http://schemas.microsoft.com/office/drawing/2014/main" id="{C1FE4634-6E5F-DB53-67BE-605667FADCA7}"/>
              </a:ext>
            </a:extLst>
          </p:cNvPr>
          <p:cNvPicPr>
            <a:picLocks noChangeAspect="1"/>
          </p:cNvPicPr>
          <p:nvPr/>
        </p:nvPicPr>
        <p:blipFill>
          <a:blip r:embed="rId17"/>
          <a:stretch>
            <a:fillRect/>
          </a:stretch>
        </p:blipFill>
        <p:spPr>
          <a:xfrm>
            <a:off x="-90685" y="3198475"/>
            <a:ext cx="3633591" cy="3854867"/>
          </a:xfrm>
          <a:prstGeom prst="rect">
            <a:avLst/>
          </a:prstGeom>
        </p:spPr>
      </p:pic>
      <p:pic>
        <p:nvPicPr>
          <p:cNvPr id="10" name="图片 9">
            <a:extLst>
              <a:ext uri="{FF2B5EF4-FFF2-40B4-BE49-F238E27FC236}">
                <a16:creationId xmlns:a16="http://schemas.microsoft.com/office/drawing/2014/main" id="{2DEB3243-3A9F-082F-EB1C-9767A6AC403F}"/>
              </a:ext>
            </a:extLst>
          </p:cNvPr>
          <p:cNvPicPr>
            <a:picLocks noChangeAspect="1"/>
          </p:cNvPicPr>
          <p:nvPr/>
        </p:nvPicPr>
        <p:blipFill>
          <a:blip r:embed="rId18"/>
          <a:stretch>
            <a:fillRect/>
          </a:stretch>
        </p:blipFill>
        <p:spPr>
          <a:xfrm>
            <a:off x="9363075" y="3161686"/>
            <a:ext cx="2496822" cy="374523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69398"/>
            <a:ext cx="11306176" cy="1480602"/>
          </a:xfrm>
        </p:spPr>
        <p:txBody>
          <a:bodyPr>
            <a:normAutofit/>
          </a:bodyPr>
          <a:lstStyle/>
          <a:p>
            <a:pPr marL="457200" indent="-457200">
              <a:buFont typeface="+mj-lt"/>
              <a:buAutoNum type="arabicPeriod"/>
            </a:pPr>
            <a:r>
              <a:rPr lang="zh-CN" altLang="en-US" dirty="0"/>
              <a:t>受辅助线支撑，可期待一手周三</a:t>
            </a:r>
            <a:r>
              <a:rPr lang="en-US" altLang="zh-CN" dirty="0"/>
              <a:t>~</a:t>
            </a:r>
            <a:r>
              <a:rPr lang="zh-CN" altLang="en-US" dirty="0"/>
              <a:t>周四的金叉反弹；</a:t>
            </a:r>
            <a:endParaRPr lang="en-US" altLang="zh-CN" dirty="0"/>
          </a:p>
          <a:p>
            <a:pPr marL="457200" indent="-457200">
              <a:buFont typeface="+mj-lt"/>
              <a:buAutoNum type="arabicPeriod"/>
            </a:pPr>
            <a:r>
              <a:rPr lang="zh-CN" altLang="en-US" dirty="0"/>
              <a:t>万亿上下，震荡会更为常见，日内低开或回落至</a:t>
            </a:r>
            <a:r>
              <a:rPr lang="en-US" altLang="zh-CN" dirty="0"/>
              <a:t>4000+</a:t>
            </a:r>
            <a:r>
              <a:rPr lang="zh-CN" altLang="en-US" dirty="0"/>
              <a:t>下跌，低吸机会减少；</a:t>
            </a:r>
            <a:endParaRPr lang="en-US" altLang="zh-CN" dirty="0"/>
          </a:p>
          <a:p>
            <a:pPr marL="457200" indent="-457200">
              <a:buFont typeface="+mj-lt"/>
              <a:buAutoNum type="arabicPeriod"/>
            </a:pPr>
            <a:r>
              <a:rPr lang="zh-CN" altLang="en-US" dirty="0"/>
              <a:t>涨停家数</a:t>
            </a:r>
            <a:r>
              <a:rPr lang="en-US" altLang="zh-CN" dirty="0"/>
              <a:t>75</a:t>
            </a:r>
            <a:r>
              <a:rPr lang="zh-CN" altLang="en-US" dirty="0"/>
              <a:t>＞＞</a:t>
            </a:r>
            <a:r>
              <a:rPr lang="en-US" altLang="zh-CN" dirty="0"/>
              <a:t>9</a:t>
            </a:r>
            <a:r>
              <a:rPr lang="zh-CN" altLang="en-US" dirty="0"/>
              <a:t>，龙虎股表现依然强势，龙虎净买入标的作为主要跟踪对象</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p:blipFill>
        <p:spPr>
          <a:xfrm>
            <a:off x="502939" y="1053013"/>
            <a:ext cx="2987248" cy="3332233"/>
          </a:xfrm>
          <a:prstGeom prst="rect">
            <a:avLst/>
          </a:prstGeom>
          <a:ln>
            <a:solidFill>
              <a:schemeClr val="accent1"/>
            </a:solidFill>
          </a:ln>
        </p:spPr>
      </p:pic>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9" b="199"/>
          <a:stretch/>
        </p:blipFill>
        <p:spPr>
          <a:xfrm>
            <a:off x="5586413" y="1007621"/>
            <a:ext cx="6162675" cy="3452742"/>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p:blipFill>
        <p:spPr>
          <a:xfrm>
            <a:off x="4009642" y="1547893"/>
            <a:ext cx="4012988" cy="347582"/>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31915-4F43-3CFE-181D-F9CD00EE28F9}"/>
            </a:ext>
          </a:extLst>
        </p:cNvPr>
        <p:cNvGrpSpPr/>
        <p:nvPr/>
      </p:nvGrpSpPr>
      <p:grpSpPr>
        <a:xfrm>
          <a:off x="0" y="0"/>
          <a:ext cx="0" cy="0"/>
          <a:chOff x="0" y="0"/>
          <a:chExt cx="0" cy="0"/>
        </a:xfrm>
      </p:grpSpPr>
      <p:sp>
        <p:nvSpPr>
          <p:cNvPr id="8" name="文本占位符 7">
            <a:extLst>
              <a:ext uri="{FF2B5EF4-FFF2-40B4-BE49-F238E27FC236}">
                <a16:creationId xmlns:a16="http://schemas.microsoft.com/office/drawing/2014/main" id="{D98B8FB2-2263-52B3-000A-03E2F1E5B315}"/>
              </a:ext>
            </a:extLst>
          </p:cNvPr>
          <p:cNvSpPr>
            <a:spLocks noGrp="1"/>
          </p:cNvSpPr>
          <p:nvPr>
            <p:ph type="body" sz="quarter" idx="10"/>
          </p:nvPr>
        </p:nvSpPr>
        <p:spPr/>
        <p:txBody>
          <a:bodyPr/>
          <a:lstStyle/>
          <a:p>
            <a:r>
              <a:rPr lang="zh-CN" altLang="en-US" dirty="0"/>
              <a:t>盘前消息看点</a:t>
            </a:r>
          </a:p>
        </p:txBody>
      </p:sp>
      <p:graphicFrame>
        <p:nvGraphicFramePr>
          <p:cNvPr id="2" name="表格 18">
            <a:extLst>
              <a:ext uri="{FF2B5EF4-FFF2-40B4-BE49-F238E27FC236}">
                <a16:creationId xmlns:a16="http://schemas.microsoft.com/office/drawing/2014/main" id="{DC3C4B6B-AC54-6F7C-0DD3-0899E69980CB}"/>
              </a:ext>
            </a:extLst>
          </p:cNvPr>
          <p:cNvGraphicFramePr>
            <a:graphicFrameLocks noGrp="1"/>
          </p:cNvGraphicFramePr>
          <p:nvPr>
            <p:extLst>
              <p:ext uri="{D42A27DB-BD31-4B8C-83A1-F6EECF244321}">
                <p14:modId xmlns:p14="http://schemas.microsoft.com/office/powerpoint/2010/main" val="4272722718"/>
              </p:ext>
            </p:extLst>
          </p:nvPr>
        </p:nvGraphicFramePr>
        <p:xfrm>
          <a:off x="442913" y="777971"/>
          <a:ext cx="11341100" cy="5318091"/>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060409">
                  <a:extLst>
                    <a:ext uri="{9D8B030D-6E8A-4147-A177-3AD203B41FA5}">
                      <a16:colId xmlns:a16="http://schemas.microsoft.com/office/drawing/2014/main" val="2845332376"/>
                    </a:ext>
                  </a:extLst>
                </a:gridCol>
                <a:gridCol w="5553075">
                  <a:extLst>
                    <a:ext uri="{9D8B030D-6E8A-4147-A177-3AD203B41FA5}">
                      <a16:colId xmlns:a16="http://schemas.microsoft.com/office/drawing/2014/main" val="20001"/>
                    </a:ext>
                  </a:extLst>
                </a:gridCol>
                <a:gridCol w="3068638">
                  <a:extLst>
                    <a:ext uri="{9D8B030D-6E8A-4147-A177-3AD203B41FA5}">
                      <a16:colId xmlns:a16="http://schemas.microsoft.com/office/drawing/2014/main" val="20002"/>
                    </a:ext>
                  </a:extLst>
                </a:gridCol>
              </a:tblGrid>
              <a:tr h="56356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538821">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ctr">
                        <a:lnSpc>
                          <a:spcPct val="120000"/>
                        </a:lnSpc>
                      </a:pPr>
                      <a:r>
                        <a:rPr lang="zh-CN" altLang="en-US" sz="1400" kern="1200" dirty="0">
                          <a:solidFill>
                            <a:schemeClr val="bg1"/>
                          </a:solidFill>
                          <a:latin typeface="+mn-lt"/>
                          <a:ea typeface="+mn-ea"/>
                          <a:cs typeface="+mn-cs"/>
                        </a:rPr>
                        <a:t>高密应急管理局通报友道化学爆炸事故伤亡情况</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高密应急管理局</a:t>
                      </a:r>
                      <a:r>
                        <a:rPr lang="en-US" altLang="zh-CN" sz="1400" b="0" kern="1200" dirty="0">
                          <a:solidFill>
                            <a:schemeClr val="bg1"/>
                          </a:solidFill>
                          <a:latin typeface="+mn-lt"/>
                          <a:ea typeface="+mn-ea"/>
                          <a:cs typeface="+mn-cs"/>
                        </a:rPr>
                        <a:t>27</a:t>
                      </a:r>
                      <a:r>
                        <a:rPr lang="zh-CN" altLang="en-US" sz="1400" b="0" kern="1200" dirty="0">
                          <a:solidFill>
                            <a:schemeClr val="bg1"/>
                          </a:solidFill>
                          <a:latin typeface="+mn-lt"/>
                          <a:ea typeface="+mn-ea"/>
                          <a:cs typeface="+mn-cs"/>
                        </a:rPr>
                        <a:t>日晚间通报，山东高密友道化学有限公司一车间发生爆炸事故，截至</a:t>
                      </a:r>
                      <a:r>
                        <a:rPr lang="en-US" altLang="zh-CN" sz="1400" b="0" kern="1200" dirty="0">
                          <a:solidFill>
                            <a:schemeClr val="bg1"/>
                          </a:solidFill>
                          <a:latin typeface="+mn-lt"/>
                          <a:ea typeface="+mn-ea"/>
                          <a:cs typeface="+mn-cs"/>
                        </a:rPr>
                        <a:t>19</a:t>
                      </a:r>
                      <a:r>
                        <a:rPr lang="zh-CN" altLang="en-US" sz="1400" b="0" kern="1200" dirty="0">
                          <a:solidFill>
                            <a:schemeClr val="bg1"/>
                          </a:solidFill>
                          <a:latin typeface="+mn-lt"/>
                          <a:ea typeface="+mn-ea"/>
                          <a:cs typeface="+mn-cs"/>
                        </a:rPr>
                        <a:t>时</a:t>
                      </a:r>
                      <a:r>
                        <a:rPr lang="en-US" altLang="zh-CN" sz="1400" b="0" kern="1200" dirty="0">
                          <a:solidFill>
                            <a:schemeClr val="bg1"/>
                          </a:solidFill>
                          <a:latin typeface="+mn-lt"/>
                          <a:ea typeface="+mn-ea"/>
                          <a:cs typeface="+mn-cs"/>
                        </a:rPr>
                        <a:t>25</a:t>
                      </a:r>
                      <a:r>
                        <a:rPr lang="zh-CN" altLang="en-US" sz="1400" b="0" kern="1200" dirty="0">
                          <a:solidFill>
                            <a:schemeClr val="bg1"/>
                          </a:solidFill>
                          <a:latin typeface="+mn-lt"/>
                          <a:ea typeface="+mn-ea"/>
                          <a:cs typeface="+mn-cs"/>
                        </a:rPr>
                        <a:t>分，事故造成</a:t>
                      </a:r>
                      <a:r>
                        <a:rPr lang="en-US" altLang="zh-CN" sz="1400" b="0" kern="1200" dirty="0">
                          <a:solidFill>
                            <a:schemeClr val="bg1"/>
                          </a:solidFill>
                          <a:latin typeface="+mn-lt"/>
                          <a:ea typeface="+mn-ea"/>
                          <a:cs typeface="+mn-cs"/>
                        </a:rPr>
                        <a:t>5</a:t>
                      </a:r>
                      <a:r>
                        <a:rPr lang="zh-CN" altLang="en-US" sz="1400" b="0" kern="1200" dirty="0">
                          <a:solidFill>
                            <a:schemeClr val="bg1"/>
                          </a:solidFill>
                          <a:latin typeface="+mn-lt"/>
                          <a:ea typeface="+mn-ea"/>
                          <a:cs typeface="+mn-cs"/>
                        </a:rPr>
                        <a:t>人死亡，</a:t>
                      </a:r>
                      <a:r>
                        <a:rPr lang="en-US" altLang="zh-CN" sz="1400" b="0" kern="1200" dirty="0">
                          <a:solidFill>
                            <a:schemeClr val="bg1"/>
                          </a:solidFill>
                          <a:latin typeface="+mn-lt"/>
                          <a:ea typeface="+mn-ea"/>
                          <a:cs typeface="+mn-cs"/>
                        </a:rPr>
                        <a:t>6</a:t>
                      </a:r>
                      <a:r>
                        <a:rPr lang="zh-CN" altLang="en-US" sz="1400" b="0" kern="1200" dirty="0">
                          <a:solidFill>
                            <a:schemeClr val="bg1"/>
                          </a:solidFill>
                          <a:latin typeface="+mn-lt"/>
                          <a:ea typeface="+mn-ea"/>
                          <a:cs typeface="+mn-cs"/>
                        </a:rPr>
                        <a:t>人失联，</a:t>
                      </a:r>
                      <a:r>
                        <a:rPr lang="en-US" altLang="zh-CN" sz="1400" b="0" kern="1200" dirty="0">
                          <a:solidFill>
                            <a:schemeClr val="bg1"/>
                          </a:solidFill>
                          <a:latin typeface="+mn-lt"/>
                          <a:ea typeface="+mn-ea"/>
                          <a:cs typeface="+mn-cs"/>
                        </a:rPr>
                        <a:t>19</a:t>
                      </a:r>
                      <a:r>
                        <a:rPr lang="zh-CN" altLang="en-US" sz="1400" b="0" kern="1200" dirty="0">
                          <a:solidFill>
                            <a:schemeClr val="bg1"/>
                          </a:solidFill>
                          <a:latin typeface="+mn-lt"/>
                          <a:ea typeface="+mn-ea"/>
                          <a:cs typeface="+mn-cs"/>
                        </a:rPr>
                        <a:t>人轻伤。友道化学氯虫苯甲酰胺原药合计产能</a:t>
                      </a:r>
                      <a:r>
                        <a:rPr lang="en-US" altLang="zh-CN" sz="1400" b="0" kern="1200" dirty="0">
                          <a:solidFill>
                            <a:schemeClr val="bg1"/>
                          </a:solidFill>
                          <a:latin typeface="+mn-lt"/>
                          <a:ea typeface="+mn-ea"/>
                          <a:cs typeface="+mn-cs"/>
                        </a:rPr>
                        <a:t>11000</a:t>
                      </a:r>
                      <a:r>
                        <a:rPr lang="zh-CN" altLang="en-US" sz="1400" b="0" kern="1200" dirty="0">
                          <a:solidFill>
                            <a:schemeClr val="bg1"/>
                          </a:solidFill>
                          <a:latin typeface="+mn-lt"/>
                          <a:ea typeface="+mn-ea"/>
                          <a:cs typeface="+mn-cs"/>
                        </a:rPr>
                        <a:t>吨，系全球最大氯虫苯甲酰胺生产企业。</a:t>
                      </a:r>
                      <a:endParaRPr lang="en-US" altLang="zh-CN" sz="1400" b="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dirty="0">
                          <a:solidFill>
                            <a:schemeClr val="bg1"/>
                          </a:solidFill>
                        </a:rPr>
                        <a:t>氯虫苯甲酰胺：海利尔、辉隆股份、广信股份、中旗股份、利尔化学、善水科技、雅本化学</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1510282">
                <a:tc>
                  <a:txBody>
                    <a:bodyPr/>
                    <a:lstStyle/>
                    <a:p>
                      <a:pPr algn="ctr">
                        <a:lnSpc>
                          <a:spcPct val="120000"/>
                        </a:lnSpc>
                      </a:pPr>
                      <a:r>
                        <a:rPr lang="en-US" altLang="zh-CN" sz="1400" kern="1200" dirty="0">
                          <a:solidFill>
                            <a:schemeClr val="dk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马斯克回归 特斯拉大涨近</a:t>
                      </a:r>
                      <a:r>
                        <a:rPr lang="en-US" altLang="zh-CN" sz="1400" kern="1200" dirty="0">
                          <a:solidFill>
                            <a:schemeClr val="dk1"/>
                          </a:solidFill>
                          <a:latin typeface="+mn-lt"/>
                          <a:ea typeface="+mn-ea"/>
                          <a:cs typeface="+mn-cs"/>
                        </a:rPr>
                        <a:t>7%</a:t>
                      </a:r>
                      <a:endParaRPr lang="zh-CN" altLang="en-US" sz="1400" kern="1200" dirty="0">
                        <a:solidFill>
                          <a:schemeClr val="dk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福马斯克在社交平台上发帖称，他已经回到了“一周七天、每天</a:t>
                      </a:r>
                      <a:r>
                        <a:rPr lang="en-US" altLang="zh-CN" sz="1400" kern="1200" dirty="0">
                          <a:solidFill>
                            <a:schemeClr val="dk1"/>
                          </a:solidFill>
                          <a:latin typeface="+mn-lt"/>
                          <a:ea typeface="+mn-ea"/>
                          <a:cs typeface="+mn-cs"/>
                        </a:rPr>
                        <a:t>24</a:t>
                      </a:r>
                      <a:r>
                        <a:rPr lang="zh-CN" altLang="en-US" sz="1400" kern="1200" dirty="0">
                          <a:solidFill>
                            <a:schemeClr val="dk1"/>
                          </a:solidFill>
                          <a:latin typeface="+mn-lt"/>
                          <a:ea typeface="+mn-ea"/>
                          <a:cs typeface="+mn-cs"/>
                        </a:rPr>
                        <a:t>小时”都在工作，或在会议室、服务器、工厂房间里睡觉的状态。特斯拉股价大涨近</a:t>
                      </a:r>
                      <a:r>
                        <a:rPr lang="en-US" altLang="zh-CN" sz="1400" kern="1200" dirty="0">
                          <a:solidFill>
                            <a:schemeClr val="dk1"/>
                          </a:solidFill>
                          <a:latin typeface="+mn-lt"/>
                          <a:ea typeface="+mn-ea"/>
                          <a:cs typeface="+mn-cs"/>
                        </a:rPr>
                        <a:t>7%</a:t>
                      </a:r>
                      <a:r>
                        <a:rPr lang="zh-CN" altLang="en-US" sz="1400" kern="1200" dirty="0">
                          <a:solidFill>
                            <a:schemeClr val="dk1"/>
                          </a:solidFill>
                          <a:latin typeface="+mn-lt"/>
                          <a:ea typeface="+mn-ea"/>
                          <a:cs typeface="+mn-cs"/>
                        </a:rPr>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特斯拉概念：春兴精工、天汽模、威唐工业、喜悦智行</a:t>
                      </a:r>
                      <a:endParaRPr lang="en-US" altLang="zh-CN" sz="1400" b="1"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47872">
                <a:tc>
                  <a:txBody>
                    <a:bodyPr/>
                    <a:lstStyle/>
                    <a:p>
                      <a:pPr algn="ctr">
                        <a:lnSpc>
                          <a:spcPct val="120000"/>
                        </a:lnSpc>
                      </a:pPr>
                      <a:r>
                        <a:rPr lang="en-US" altLang="zh-CN" sz="1400" kern="1200" dirty="0">
                          <a:solidFill>
                            <a:schemeClr val="bg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ctr">
                        <a:lnSpc>
                          <a:spcPct val="120000"/>
                        </a:lnSpc>
                      </a:pPr>
                      <a:r>
                        <a:rPr lang="zh-CN" altLang="en-US" sz="1400" kern="1200" dirty="0">
                          <a:solidFill>
                            <a:schemeClr val="bg1"/>
                          </a:solidFill>
                          <a:latin typeface="+mn-lt"/>
                          <a:ea typeface="+mn-ea"/>
                          <a:cs typeface="+mn-cs"/>
                        </a:rPr>
                        <a:t>上海市加快推进康复辅助器具产业发展三年行动方案</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加强技术攻关。支持人工智能、智能传感、信息通信、脑机接口等技术在康复辅助器具领域集成应用研究，鼓励我市研发护理机器人、康复机器人、仿生假肢、可穿戴设备、虚拟现实康复训练设备等重点产品的企事业单位积极申报国家级项目。</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bg1"/>
                          </a:solidFill>
                        </a:rPr>
                        <a:t>上海</a:t>
                      </a:r>
                      <a:r>
                        <a:rPr lang="en-US" altLang="zh-CN" sz="1400" dirty="0">
                          <a:solidFill>
                            <a:schemeClr val="bg1"/>
                          </a:solidFill>
                        </a:rPr>
                        <a:t>+</a:t>
                      </a:r>
                      <a:r>
                        <a:rPr lang="zh-CN" altLang="en-US" sz="1400" dirty="0">
                          <a:solidFill>
                            <a:schemeClr val="bg1"/>
                          </a:solidFill>
                        </a:rPr>
                        <a:t>康复：荣泰健康、岩山科技、三友医疗、振江股份</a:t>
                      </a:r>
                    </a:p>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3"/>
                  </a:ext>
                </a:extLst>
              </a:tr>
              <a:tr h="338549">
                <a:tc>
                  <a:txBody>
                    <a:bodyPr/>
                    <a:lstStyle/>
                    <a:p>
                      <a:pPr algn="ctr">
                        <a:lnSpc>
                          <a:spcPct val="120000"/>
                        </a:lnSpc>
                      </a:pPr>
                      <a:r>
                        <a:rPr lang="en-US" altLang="zh-CN" sz="1400" kern="1200" dirty="0">
                          <a:solidFill>
                            <a:schemeClr val="tx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lnSpc>
                          <a:spcPct val="120000"/>
                        </a:lnSpc>
                      </a:pP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918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59" b="59"/>
          <a:stretch/>
        </p:blipFill>
        <p:spPr>
          <a:xfrm>
            <a:off x="407988" y="738750"/>
            <a:ext cx="4882692" cy="2347350"/>
          </a:xfrm>
          <a:prstGeom prst="rect">
            <a:avLst/>
          </a:prstGeom>
          <a:ln>
            <a:solidFill>
              <a:schemeClr val="accent1"/>
            </a:solidFill>
          </a:ln>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p:blipFill>
        <p:spPr>
          <a:xfrm>
            <a:off x="5689166" y="1016132"/>
            <a:ext cx="6059920" cy="2495261"/>
          </a:xfrm>
          <a:prstGeom prst="rect">
            <a:avLst/>
          </a:prstGeom>
          <a:ln>
            <a:solidFill>
              <a:schemeClr val="accent1"/>
            </a:solidFill>
          </a:ln>
        </p:spPr>
      </p:pic>
      <p:sp>
        <p:nvSpPr>
          <p:cNvPr id="14" name="文本框 13"/>
          <p:cNvSpPr txBox="1"/>
          <p:nvPr/>
        </p:nvSpPr>
        <p:spPr>
          <a:xfrm>
            <a:off x="276224" y="4412438"/>
            <a:ext cx="7539840" cy="14229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solidFill>
                <a:latin typeface="思源黑体 CN Regular"/>
                <a:ea typeface="微软雅黑" panose="020B0503020204020204" charset="-122"/>
              </a:rPr>
              <a:t>龙虎炒作情绪总体活跃，积极应用短线战法</a:t>
            </a:r>
            <a:endParaRPr lang="en-US" altLang="zh-CN" sz="2000" dirty="0">
              <a:solidFill>
                <a:prstClr val="black"/>
              </a:solidFill>
              <a:latin typeface="思源黑体 CN Regular"/>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solidFill>
                <a:latin typeface="思源黑体 CN Regular"/>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机械设备、汽车配件、西药制药、化工制品、电气设备</a:t>
            </a:r>
            <a:endParaRPr lang="en-US" altLang="zh-CN" sz="2000" spc="150" dirty="0">
              <a:solidFill>
                <a:srgbClr val="C00000"/>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Regular"/>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机器人、西药、汽车零部件、出口</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407988" y="3375435"/>
            <a:ext cx="4882692" cy="668656"/>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短打</a:t>
            </a:r>
            <a:r>
              <a:rPr lang="en-US" altLang="zh-CN" sz="1400" dirty="0">
                <a:cs typeface="+mn-ea"/>
                <a:sym typeface="+mn-lt"/>
              </a:rPr>
              <a:t>-</a:t>
            </a:r>
            <a:r>
              <a:rPr lang="zh-CN" altLang="en-US" sz="1400" dirty="0">
                <a:cs typeface="+mn-ea"/>
                <a:sym typeface="+mn-lt"/>
              </a:rPr>
              <a:t>席位密码</a:t>
            </a:r>
            <a:r>
              <a:rPr lang="en-US" altLang="zh-CN" sz="1400" dirty="0">
                <a:cs typeface="+mn-ea"/>
                <a:sym typeface="+mn-lt"/>
              </a:rPr>
              <a:t>-</a:t>
            </a:r>
            <a:r>
              <a:rPr lang="zh-CN" altLang="en-US" sz="1400" dirty="0">
                <a:cs typeface="+mn-ea"/>
                <a:sym typeface="+mn-lt"/>
              </a:rPr>
              <a:t>板块龙虎：龙虎累计上榜次数靠前，</a:t>
            </a:r>
            <a:endParaRPr lang="en-US" altLang="zh-CN" sz="1400" dirty="0">
              <a:cs typeface="+mn-ea"/>
              <a:sym typeface="+mn-lt"/>
            </a:endParaRPr>
          </a:p>
          <a:p>
            <a:pPr algn="ctr">
              <a:lnSpc>
                <a:spcPct val="130000"/>
              </a:lnSpc>
            </a:pPr>
            <a:r>
              <a:rPr lang="zh-CN" altLang="en-US" sz="1400" dirty="0">
                <a:cs typeface="+mn-ea"/>
                <a:sym typeface="+mn-lt"/>
              </a:rPr>
              <a:t>游资机构扎堆炒作，易诞生超强势个股</a:t>
            </a:r>
            <a:r>
              <a:rPr lang="en-US" altLang="zh-CN" sz="1400" dirty="0">
                <a:cs typeface="+mn-ea"/>
                <a:sym typeface="+mn-lt"/>
              </a:rPr>
              <a:t>/</a:t>
            </a:r>
            <a:r>
              <a:rPr lang="zh-CN" altLang="en-US" sz="1400" dirty="0">
                <a:cs typeface="+mn-ea"/>
                <a:sym typeface="+mn-lt"/>
              </a:rPr>
              <a:t>热点</a:t>
            </a:r>
          </a:p>
        </p:txBody>
      </p:sp>
      <p:pic>
        <p:nvPicPr>
          <p:cNvPr id="5" name="图片 4"/>
          <p:cNvPicPr>
            <a:picLocks noChangeAspect="1"/>
          </p:cNvPicPr>
          <p:nvPr/>
        </p:nvPicPr>
        <p:blipFill>
          <a:blip r:embed="rId4"/>
          <a:stretch>
            <a:fillRect/>
          </a:stretch>
        </p:blipFill>
        <p:spPr>
          <a:xfrm>
            <a:off x="8037044" y="3616169"/>
            <a:ext cx="3513005" cy="2677153"/>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33376EF-A8E5-81CC-E82C-DEA7CE47BB9C}"/>
              </a:ext>
            </a:extLst>
          </p:cNvPr>
          <p:cNvPicPr>
            <a:picLocks noChangeAspect="1"/>
          </p:cNvPicPr>
          <p:nvPr/>
        </p:nvPicPr>
        <p:blipFill>
          <a:blip r:embed="rId3"/>
          <a:stretch>
            <a:fillRect/>
          </a:stretch>
        </p:blipFill>
        <p:spPr>
          <a:xfrm>
            <a:off x="0" y="-3049"/>
            <a:ext cx="12192000" cy="6864098"/>
          </a:xfrm>
          <a:prstGeom prst="rect">
            <a:avLst/>
          </a:prstGeom>
        </p:spPr>
      </p:pic>
      <p:pic>
        <p:nvPicPr>
          <p:cNvPr id="3" name="图片 2">
            <a:extLst>
              <a:ext uri="{FF2B5EF4-FFF2-40B4-BE49-F238E27FC236}">
                <a16:creationId xmlns:a16="http://schemas.microsoft.com/office/drawing/2014/main" id="{DEB3DE34-8483-5B89-7181-009A35155F13}"/>
              </a:ext>
            </a:extLst>
          </p:cNvPr>
          <p:cNvPicPr>
            <a:picLocks noChangeAspect="1"/>
          </p:cNvPicPr>
          <p:nvPr/>
        </p:nvPicPr>
        <p:blipFill>
          <a:blip r:embed="rId4"/>
          <a:stretch>
            <a:fillRect/>
          </a:stretch>
        </p:blipFill>
        <p:spPr>
          <a:xfrm>
            <a:off x="-5663379" y="501327"/>
            <a:ext cx="5167290" cy="5855346"/>
          </a:xfrm>
          <a:prstGeom prst="rect">
            <a:avLst/>
          </a:prstGeom>
        </p:spPr>
      </p:pic>
    </p:spTree>
    <p:extLst>
      <p:ext uri="{BB962C8B-B14F-4D97-AF65-F5344CB8AC3E}">
        <p14:creationId xmlns:p14="http://schemas.microsoft.com/office/powerpoint/2010/main" val="180568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选股思路</a:t>
            </a:r>
          </a:p>
        </p:txBody>
      </p:sp>
      <p:sp>
        <p:nvSpPr>
          <p:cNvPr id="3" name="文本占位符 2"/>
          <p:cNvSpPr>
            <a:spLocks noGrp="1"/>
          </p:cNvSpPr>
          <p:nvPr>
            <p:ph type="body" sz="quarter" idx="11"/>
          </p:nvPr>
        </p:nvSpPr>
        <p:spPr>
          <a:xfrm>
            <a:off x="2185996" y="5735906"/>
            <a:ext cx="7820008" cy="1122094"/>
          </a:xfrm>
        </p:spPr>
        <p:txBody>
          <a:bodyPr>
            <a:normAutofit/>
          </a:bodyPr>
          <a:lstStyle/>
          <a:p>
            <a:r>
              <a:rPr lang="zh-CN" altLang="en-US" dirty="0"/>
              <a:t>紫旗回档</a:t>
            </a:r>
            <a:r>
              <a:rPr lang="en-US" altLang="zh-CN" dirty="0"/>
              <a:t>:10</a:t>
            </a:r>
            <a:r>
              <a:rPr lang="zh-CN" altLang="en-US" dirty="0"/>
              <a:t>天内紫旗</a:t>
            </a:r>
            <a:r>
              <a:rPr lang="en-US" altLang="zh-CN" dirty="0"/>
              <a:t>+</a:t>
            </a:r>
            <a:r>
              <a:rPr lang="zh-CN" altLang="en-US" dirty="0"/>
              <a:t>死叉</a:t>
            </a:r>
            <a:r>
              <a:rPr lang="en-US" altLang="zh-CN" dirty="0"/>
              <a:t>3</a:t>
            </a:r>
            <a:r>
              <a:rPr lang="zh-CN" altLang="en-US" dirty="0"/>
              <a:t>天以上，等待爆发回档</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3" r="3"/>
          <a:stretch/>
        </p:blipFill>
        <p:spPr>
          <a:xfrm>
            <a:off x="438150" y="1233346"/>
            <a:ext cx="3133408" cy="4165474"/>
          </a:xfrm>
          <a:prstGeom prst="rect">
            <a:avLst/>
          </a:prstGeom>
          <a:ln>
            <a:solidFill>
              <a:srgbClr val="00B0F0"/>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60775" y="1245919"/>
            <a:ext cx="2435225" cy="4134895"/>
          </a:xfrm>
          <a:prstGeom prst="rect">
            <a:avLst/>
          </a:prstGeom>
          <a:ln>
            <a:solidFill>
              <a:srgbClr val="00B0F0"/>
            </a:solidFill>
          </a:ln>
        </p:spPr>
      </p:pic>
      <p:sp>
        <p:nvSpPr>
          <p:cNvPr id="10" name="矩形: 圆角 9"/>
          <p:cNvSpPr/>
          <p:nvPr/>
        </p:nvSpPr>
        <p:spPr>
          <a:xfrm>
            <a:off x="3948875" y="167497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007445" y="1233346"/>
            <a:ext cx="2226770" cy="906473"/>
          </a:xfrm>
          <a:prstGeom prst="rect">
            <a:avLst/>
          </a:prstGeom>
          <a:ln>
            <a:solidFill>
              <a:srgbClr val="00B0F0"/>
            </a:solidFill>
          </a:ln>
        </p:spPr>
      </p:pic>
      <p:pic>
        <p:nvPicPr>
          <p:cNvPr id="15" name="图片 14"/>
          <p:cNvPicPr>
            <a:picLocks noChangeAspect="1"/>
          </p:cNvPicPr>
          <p:nvPr/>
        </p:nvPicPr>
        <p:blipFill>
          <a:blip r:embed="rId6"/>
          <a:stretch>
            <a:fillRect/>
          </a:stretch>
        </p:blipFill>
        <p:spPr>
          <a:xfrm>
            <a:off x="9522317" y="1233346"/>
            <a:ext cx="2224790" cy="772405"/>
          </a:xfrm>
          <a:prstGeom prst="rect">
            <a:avLst/>
          </a:prstGeom>
          <a:ln>
            <a:solidFill>
              <a:srgbClr val="00B0F0"/>
            </a:solidFill>
          </a:ln>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rcRect l="882" r="882"/>
          <a:stretch/>
        </p:blipFill>
        <p:spPr>
          <a:xfrm>
            <a:off x="9522317" y="2203980"/>
            <a:ext cx="2231533" cy="3168120"/>
          </a:xfrm>
          <a:prstGeom prst="rect">
            <a:avLst/>
          </a:prstGeom>
          <a:ln>
            <a:solidFill>
              <a:srgbClr val="00B0F0"/>
            </a:solidFill>
          </a:ln>
        </p:spPr>
      </p:pic>
      <p:pic>
        <p:nvPicPr>
          <p:cNvPr id="9" name="图片 8">
            <a:extLst>
              <a:ext uri="{FF2B5EF4-FFF2-40B4-BE49-F238E27FC236}">
                <a16:creationId xmlns:a16="http://schemas.microsoft.com/office/drawing/2014/main" id="{0EE5A9BE-A9B2-FE92-D868-1D5875E534C4}"/>
              </a:ext>
            </a:extLst>
          </p:cNvPr>
          <p:cNvPicPr>
            <a:picLocks noChangeAspect="1"/>
          </p:cNvPicPr>
          <p:nvPr/>
        </p:nvPicPr>
        <p:blipFill>
          <a:blip r:embed="rId8">
            <a:extLst>
              <a:ext uri="{28A0092B-C50C-407E-A947-70E740481C1C}">
                <a14:useLocalDpi xmlns:a14="http://schemas.microsoft.com/office/drawing/2010/main" val="0"/>
              </a:ext>
            </a:extLst>
          </a:blip>
          <a:srcRect t="372" b="6730"/>
          <a:stretch/>
        </p:blipFill>
        <p:spPr>
          <a:xfrm>
            <a:off x="7007445" y="2266949"/>
            <a:ext cx="2224790" cy="3105151"/>
          </a:xfrm>
          <a:prstGeom prst="rect">
            <a:avLst/>
          </a:prstGeom>
          <a:ln>
            <a:solidFill>
              <a:srgbClr val="00B0F0"/>
            </a:solidFill>
          </a:ln>
        </p:spPr>
      </p:pic>
      <p:sp>
        <p:nvSpPr>
          <p:cNvPr id="4" name="矩形: 圆角 3">
            <a:extLst>
              <a:ext uri="{FF2B5EF4-FFF2-40B4-BE49-F238E27FC236}">
                <a16:creationId xmlns:a16="http://schemas.microsoft.com/office/drawing/2014/main" id="{06C85F56-1060-D871-E510-EF267FD6ECD4}"/>
              </a:ext>
            </a:extLst>
          </p:cNvPr>
          <p:cNvSpPr/>
          <p:nvPr/>
        </p:nvSpPr>
        <p:spPr>
          <a:xfrm>
            <a:off x="8894407" y="5007434"/>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400" dirty="0">
                <a:cs typeface="+mn-ea"/>
                <a:sym typeface="+mn-lt"/>
              </a:rPr>
              <a:t>5</a:t>
            </a:r>
            <a:r>
              <a:rPr lang="zh-CN" altLang="en-US" sz="1400" dirty="0">
                <a:cs typeface="+mn-ea"/>
                <a:sym typeface="+mn-lt"/>
              </a:rPr>
              <a:t>月</a:t>
            </a:r>
            <a:r>
              <a:rPr lang="en-US" altLang="zh-CN" sz="1400" dirty="0">
                <a:cs typeface="+mn-ea"/>
                <a:sym typeface="+mn-lt"/>
              </a:rPr>
              <a:t>25</a:t>
            </a:r>
            <a:endParaRPr lang="zh-CN" altLang="en-US" sz="1400" dirty="0">
              <a:cs typeface="+mn-ea"/>
              <a:sym typeface="+mn-lt"/>
            </a:endParaRPr>
          </a:p>
        </p:txBody>
      </p:sp>
      <p:sp>
        <p:nvSpPr>
          <p:cNvPr id="8" name="矩形: 圆角 7">
            <a:extLst>
              <a:ext uri="{FF2B5EF4-FFF2-40B4-BE49-F238E27FC236}">
                <a16:creationId xmlns:a16="http://schemas.microsoft.com/office/drawing/2014/main" id="{3549605B-EF1E-539C-5014-222929621270}"/>
              </a:ext>
            </a:extLst>
          </p:cNvPr>
          <p:cNvSpPr/>
          <p:nvPr/>
        </p:nvSpPr>
        <p:spPr>
          <a:xfrm>
            <a:off x="7636971" y="82170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盘中</a:t>
            </a:r>
          </a:p>
        </p:txBody>
      </p:sp>
      <p:sp>
        <p:nvSpPr>
          <p:cNvPr id="11" name="矩形: 圆角 10">
            <a:extLst>
              <a:ext uri="{FF2B5EF4-FFF2-40B4-BE49-F238E27FC236}">
                <a16:creationId xmlns:a16="http://schemas.microsoft.com/office/drawing/2014/main" id="{D562EBE4-DA54-FF28-CA49-A7E8E4102903}"/>
              </a:ext>
            </a:extLst>
          </p:cNvPr>
          <p:cNvSpPr/>
          <p:nvPr/>
        </p:nvSpPr>
        <p:spPr>
          <a:xfrm>
            <a:off x="10265871" y="82170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盘后</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091FA30-EB6B-DE36-1F44-A21624B4549F}"/>
              </a:ext>
            </a:extLst>
          </p:cNvPr>
          <p:cNvSpPr>
            <a:spLocks noGrp="1"/>
          </p:cNvSpPr>
          <p:nvPr>
            <p:ph type="body" sz="quarter" idx="10"/>
          </p:nvPr>
        </p:nvSpPr>
        <p:spPr/>
        <p:txBody>
          <a:bodyPr/>
          <a:lstStyle/>
          <a:p>
            <a:r>
              <a:rPr lang="zh-CN" altLang="en-US" dirty="0"/>
              <a:t>机构抱团抢筹</a:t>
            </a:r>
          </a:p>
        </p:txBody>
      </p:sp>
      <p:sp>
        <p:nvSpPr>
          <p:cNvPr id="3" name="文本占位符 2">
            <a:extLst>
              <a:ext uri="{FF2B5EF4-FFF2-40B4-BE49-F238E27FC236}">
                <a16:creationId xmlns:a16="http://schemas.microsoft.com/office/drawing/2014/main" id="{F38CD154-D742-82BA-119C-34BCA46996D1}"/>
              </a:ext>
            </a:extLst>
          </p:cNvPr>
          <p:cNvSpPr>
            <a:spLocks noGrp="1"/>
          </p:cNvSpPr>
          <p:nvPr>
            <p:ph type="body" sz="quarter" idx="11"/>
          </p:nvPr>
        </p:nvSpPr>
        <p:spPr>
          <a:xfrm>
            <a:off x="942975" y="5879550"/>
            <a:ext cx="10306050" cy="506496"/>
          </a:xfrm>
        </p:spPr>
        <p:txBody>
          <a:bodyPr>
            <a:normAutofit/>
          </a:bodyPr>
          <a:lstStyle/>
          <a:p>
            <a:r>
              <a:rPr lang="zh-CN" altLang="en-US" dirty="0"/>
              <a:t>龙虎抱团行情，机构抢筹</a:t>
            </a:r>
            <a:r>
              <a:rPr lang="en-US" altLang="zh-CN" dirty="0"/>
              <a:t>+</a:t>
            </a:r>
            <a:r>
              <a:rPr lang="zh-CN" altLang="en-US" dirty="0"/>
              <a:t>红肥绿瘦</a:t>
            </a:r>
            <a:r>
              <a:rPr lang="en-US" altLang="zh-CN" dirty="0"/>
              <a:t>/</a:t>
            </a:r>
            <a:r>
              <a:rPr lang="zh-CN" altLang="en-US" dirty="0"/>
              <a:t>控盘增加，自选，超短</a:t>
            </a:r>
            <a:r>
              <a:rPr lang="en-US" altLang="zh-CN" dirty="0"/>
              <a:t>/</a:t>
            </a:r>
            <a:r>
              <a:rPr lang="zh-CN" altLang="en-US" dirty="0"/>
              <a:t>短线参与</a:t>
            </a:r>
          </a:p>
        </p:txBody>
      </p:sp>
      <p:pic>
        <p:nvPicPr>
          <p:cNvPr id="11" name="图片 10">
            <a:extLst>
              <a:ext uri="{FF2B5EF4-FFF2-40B4-BE49-F238E27FC236}">
                <a16:creationId xmlns:a16="http://schemas.microsoft.com/office/drawing/2014/main" id="{B1623BBF-9DD5-993F-6F8B-176C3DF32C6A}"/>
              </a:ext>
            </a:extLst>
          </p:cNvPr>
          <p:cNvPicPr>
            <a:picLocks noChangeAspect="1"/>
          </p:cNvPicPr>
          <p:nvPr/>
        </p:nvPicPr>
        <p:blipFill>
          <a:blip r:embed="rId2"/>
          <a:stretch>
            <a:fillRect/>
          </a:stretch>
        </p:blipFill>
        <p:spPr>
          <a:xfrm>
            <a:off x="442913" y="1026891"/>
            <a:ext cx="5653087" cy="939734"/>
          </a:xfrm>
          <a:prstGeom prst="rect">
            <a:avLst/>
          </a:prstGeom>
          <a:ln>
            <a:solidFill>
              <a:srgbClr val="074D93">
                <a:lumMod val="60000"/>
                <a:lumOff val="40000"/>
              </a:srgbClr>
            </a:solidFill>
          </a:ln>
        </p:spPr>
      </p:pic>
      <p:pic>
        <p:nvPicPr>
          <p:cNvPr id="13" name="图片 12">
            <a:extLst>
              <a:ext uri="{FF2B5EF4-FFF2-40B4-BE49-F238E27FC236}">
                <a16:creationId xmlns:a16="http://schemas.microsoft.com/office/drawing/2014/main" id="{65569AA7-A749-9705-BB4F-8C1A0888D61D}"/>
              </a:ext>
            </a:extLst>
          </p:cNvPr>
          <p:cNvPicPr>
            <a:picLocks noChangeAspect="1"/>
          </p:cNvPicPr>
          <p:nvPr/>
        </p:nvPicPr>
        <p:blipFill>
          <a:blip r:embed="rId3"/>
          <a:srcRect r="31797" b="26985"/>
          <a:stretch/>
        </p:blipFill>
        <p:spPr>
          <a:xfrm>
            <a:off x="442913" y="2220962"/>
            <a:ext cx="5653087" cy="3404251"/>
          </a:xfrm>
          <a:prstGeom prst="rect">
            <a:avLst/>
          </a:prstGeom>
          <a:ln>
            <a:solidFill>
              <a:srgbClr val="074D93">
                <a:lumMod val="60000"/>
                <a:lumOff val="40000"/>
              </a:srgbClr>
            </a:solidFill>
          </a:ln>
        </p:spPr>
      </p:pic>
      <p:pic>
        <p:nvPicPr>
          <p:cNvPr id="15" name="图片 14">
            <a:extLst>
              <a:ext uri="{FF2B5EF4-FFF2-40B4-BE49-F238E27FC236}">
                <a16:creationId xmlns:a16="http://schemas.microsoft.com/office/drawing/2014/main" id="{F8F23EA8-D1EC-F83B-C7C6-A1A2CCD52DE8}"/>
              </a:ext>
            </a:extLst>
          </p:cNvPr>
          <p:cNvPicPr>
            <a:picLocks noChangeAspect="1"/>
          </p:cNvPicPr>
          <p:nvPr/>
        </p:nvPicPr>
        <p:blipFill>
          <a:blip r:embed="rId4"/>
          <a:stretch>
            <a:fillRect/>
          </a:stretch>
        </p:blipFill>
        <p:spPr>
          <a:xfrm>
            <a:off x="6227517" y="1026891"/>
            <a:ext cx="5481717" cy="3404251"/>
          </a:xfrm>
          <a:prstGeom prst="rect">
            <a:avLst/>
          </a:prstGeom>
          <a:ln>
            <a:solidFill>
              <a:srgbClr val="074D93">
                <a:lumMod val="60000"/>
                <a:lumOff val="40000"/>
              </a:srgbClr>
            </a:solidFill>
          </a:ln>
        </p:spPr>
      </p:pic>
      <p:sp>
        <p:nvSpPr>
          <p:cNvPr id="4" name="文本框 3">
            <a:extLst>
              <a:ext uri="{FF2B5EF4-FFF2-40B4-BE49-F238E27FC236}">
                <a16:creationId xmlns:a16="http://schemas.microsoft.com/office/drawing/2014/main" id="{8DFB3369-9849-849B-AA54-ABBAECCB4E30}"/>
              </a:ext>
            </a:extLst>
          </p:cNvPr>
          <p:cNvSpPr txBox="1"/>
          <p:nvPr/>
        </p:nvSpPr>
        <p:spPr>
          <a:xfrm>
            <a:off x="6267372" y="4791075"/>
            <a:ext cx="5481716" cy="783356"/>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机构抢筹：</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家以上机构参与买入，且净买入占比相对较大。密切留意其超短线</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短线机会</a:t>
            </a:r>
          </a:p>
        </p:txBody>
      </p:sp>
    </p:spTree>
    <p:extLst>
      <p:ext uri="{BB962C8B-B14F-4D97-AF65-F5344CB8AC3E}">
        <p14:creationId xmlns:p14="http://schemas.microsoft.com/office/powerpoint/2010/main" val="89563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CC8A94-987E-9ADE-81FC-8CF109466B9E}"/>
              </a:ext>
            </a:extLst>
          </p:cNvPr>
          <p:cNvSpPr>
            <a:spLocks noGrp="1"/>
          </p:cNvSpPr>
          <p:nvPr>
            <p:ph type="body" sz="quarter" idx="10"/>
          </p:nvPr>
        </p:nvSpPr>
        <p:spPr/>
        <p:txBody>
          <a:bodyPr/>
          <a:lstStyle/>
          <a:p>
            <a:r>
              <a:rPr lang="zh-CN" altLang="en-US" dirty="0"/>
              <a:t>左侧交易的重点</a:t>
            </a:r>
          </a:p>
        </p:txBody>
      </p:sp>
      <p:sp>
        <p:nvSpPr>
          <p:cNvPr id="3" name="文本占位符 2">
            <a:extLst>
              <a:ext uri="{FF2B5EF4-FFF2-40B4-BE49-F238E27FC236}">
                <a16:creationId xmlns:a16="http://schemas.microsoft.com/office/drawing/2014/main" id="{3A5C519E-DD6A-99B1-E2D2-5311CB7167E2}"/>
              </a:ext>
            </a:extLst>
          </p:cNvPr>
          <p:cNvSpPr>
            <a:spLocks noGrp="1"/>
          </p:cNvSpPr>
          <p:nvPr>
            <p:ph type="body" sz="quarter" idx="11"/>
          </p:nvPr>
        </p:nvSpPr>
        <p:spPr>
          <a:xfrm>
            <a:off x="2185996" y="5906280"/>
            <a:ext cx="7820008" cy="506496"/>
          </a:xfrm>
        </p:spPr>
        <p:txBody>
          <a:bodyPr/>
          <a:lstStyle/>
          <a:p>
            <a:r>
              <a:rPr lang="zh-CN" altLang="en-US" dirty="0"/>
              <a:t>有一定的资金支持下，寻找分时突破点</a:t>
            </a:r>
          </a:p>
        </p:txBody>
      </p:sp>
      <p:pic>
        <p:nvPicPr>
          <p:cNvPr id="5" name="图片 4">
            <a:extLst>
              <a:ext uri="{FF2B5EF4-FFF2-40B4-BE49-F238E27FC236}">
                <a16:creationId xmlns:a16="http://schemas.microsoft.com/office/drawing/2014/main" id="{F60D5B33-A77F-5B44-40A8-1D8C1B720C82}"/>
              </a:ext>
            </a:extLst>
          </p:cNvPr>
          <p:cNvPicPr>
            <a:picLocks noChangeAspect="1"/>
          </p:cNvPicPr>
          <p:nvPr/>
        </p:nvPicPr>
        <p:blipFill>
          <a:blip r:embed="rId2"/>
          <a:stretch>
            <a:fillRect/>
          </a:stretch>
        </p:blipFill>
        <p:spPr>
          <a:xfrm>
            <a:off x="442913" y="917650"/>
            <a:ext cx="3711499" cy="2729946"/>
          </a:xfrm>
          <a:prstGeom prst="rect">
            <a:avLst/>
          </a:prstGeom>
          <a:ln>
            <a:solidFill>
              <a:schemeClr val="accent1"/>
            </a:solidFill>
          </a:ln>
        </p:spPr>
      </p:pic>
      <p:pic>
        <p:nvPicPr>
          <p:cNvPr id="7" name="图片 6">
            <a:extLst>
              <a:ext uri="{FF2B5EF4-FFF2-40B4-BE49-F238E27FC236}">
                <a16:creationId xmlns:a16="http://schemas.microsoft.com/office/drawing/2014/main" id="{FBBB8CE6-6F72-FB52-9388-9872DED904E9}"/>
              </a:ext>
            </a:extLst>
          </p:cNvPr>
          <p:cNvPicPr>
            <a:picLocks noChangeAspect="1"/>
          </p:cNvPicPr>
          <p:nvPr/>
        </p:nvPicPr>
        <p:blipFill>
          <a:blip r:embed="rId3"/>
          <a:stretch>
            <a:fillRect/>
          </a:stretch>
        </p:blipFill>
        <p:spPr>
          <a:xfrm>
            <a:off x="442913" y="3910126"/>
            <a:ext cx="3711499" cy="1767821"/>
          </a:xfrm>
          <a:prstGeom prst="rect">
            <a:avLst/>
          </a:prstGeom>
          <a:ln>
            <a:solidFill>
              <a:schemeClr val="accent1"/>
            </a:solidFill>
          </a:ln>
        </p:spPr>
      </p:pic>
      <p:pic>
        <p:nvPicPr>
          <p:cNvPr id="9" name="图片 8">
            <a:extLst>
              <a:ext uri="{FF2B5EF4-FFF2-40B4-BE49-F238E27FC236}">
                <a16:creationId xmlns:a16="http://schemas.microsoft.com/office/drawing/2014/main" id="{16C91055-3050-418B-441A-4EA91F70DE42}"/>
              </a:ext>
            </a:extLst>
          </p:cNvPr>
          <p:cNvPicPr>
            <a:picLocks noChangeAspect="1"/>
          </p:cNvPicPr>
          <p:nvPr/>
        </p:nvPicPr>
        <p:blipFill>
          <a:blip r:embed="rId4"/>
          <a:stretch>
            <a:fillRect/>
          </a:stretch>
        </p:blipFill>
        <p:spPr>
          <a:xfrm>
            <a:off x="4353291" y="2798648"/>
            <a:ext cx="4077353" cy="2879299"/>
          </a:xfrm>
          <a:prstGeom prst="rect">
            <a:avLst/>
          </a:prstGeom>
          <a:ln>
            <a:solidFill>
              <a:schemeClr val="accent1"/>
            </a:solidFill>
          </a:ln>
        </p:spPr>
      </p:pic>
      <p:pic>
        <p:nvPicPr>
          <p:cNvPr id="11" name="图片 10">
            <a:extLst>
              <a:ext uri="{FF2B5EF4-FFF2-40B4-BE49-F238E27FC236}">
                <a16:creationId xmlns:a16="http://schemas.microsoft.com/office/drawing/2014/main" id="{00D0463B-7B6D-27ED-8BAE-7CBF6A4A4CE3}"/>
              </a:ext>
            </a:extLst>
          </p:cNvPr>
          <p:cNvPicPr>
            <a:picLocks noChangeAspect="1"/>
          </p:cNvPicPr>
          <p:nvPr/>
        </p:nvPicPr>
        <p:blipFill>
          <a:blip r:embed="rId5"/>
          <a:stretch>
            <a:fillRect/>
          </a:stretch>
        </p:blipFill>
        <p:spPr>
          <a:xfrm>
            <a:off x="4549818" y="917650"/>
            <a:ext cx="3684299" cy="1752173"/>
          </a:xfrm>
          <a:prstGeom prst="rect">
            <a:avLst/>
          </a:prstGeom>
          <a:ln>
            <a:solidFill>
              <a:schemeClr val="accent1"/>
            </a:solidFill>
          </a:ln>
        </p:spPr>
      </p:pic>
      <p:pic>
        <p:nvPicPr>
          <p:cNvPr id="13" name="图片 12">
            <a:extLst>
              <a:ext uri="{FF2B5EF4-FFF2-40B4-BE49-F238E27FC236}">
                <a16:creationId xmlns:a16="http://schemas.microsoft.com/office/drawing/2014/main" id="{D893B875-299F-D604-C70C-9AAC735509D7}"/>
              </a:ext>
            </a:extLst>
          </p:cNvPr>
          <p:cNvPicPr>
            <a:picLocks noChangeAspect="1"/>
          </p:cNvPicPr>
          <p:nvPr/>
        </p:nvPicPr>
        <p:blipFill>
          <a:blip r:embed="rId6"/>
          <a:stretch>
            <a:fillRect/>
          </a:stretch>
        </p:blipFill>
        <p:spPr>
          <a:xfrm>
            <a:off x="8556590" y="1141981"/>
            <a:ext cx="3192497" cy="4535966"/>
          </a:xfrm>
          <a:prstGeom prst="rect">
            <a:avLst/>
          </a:prstGeom>
          <a:ln>
            <a:solidFill>
              <a:schemeClr val="accent1"/>
            </a:solidFill>
          </a:ln>
        </p:spPr>
      </p:pic>
    </p:spTree>
    <p:extLst>
      <p:ext uri="{BB962C8B-B14F-4D97-AF65-F5344CB8AC3E}">
        <p14:creationId xmlns:p14="http://schemas.microsoft.com/office/powerpoint/2010/main" val="226794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511"/>
            <a:ext cx="12192000" cy="685697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3670</TotalTime>
  <Words>578</Words>
  <Application>Microsoft Office PowerPoint</Application>
  <PresentationFormat>宽屏</PresentationFormat>
  <Paragraphs>54</Paragraphs>
  <Slides>10</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1358</cp:revision>
  <dcterms:created xsi:type="dcterms:W3CDTF">2019-06-19T02:08:00Z</dcterms:created>
  <dcterms:modified xsi:type="dcterms:W3CDTF">2025-05-28T08:21:58Z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EBF8DB5FD94B49F7B17BC65F9BA08668</vt:lpwstr>
  </property>
</Properties>
</file>