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868" r:id="rId2"/>
    <p:sldId id="1412" r:id="rId3"/>
    <p:sldId id="1416" r:id="rId4"/>
    <p:sldId id="1411" r:id="rId5"/>
    <p:sldId id="1419" r:id="rId6"/>
    <p:sldId id="1413" r:id="rId7"/>
    <p:sldId id="1425" r:id="rId8"/>
    <p:sldId id="1426" r:id="rId9"/>
    <p:sldId id="1201" r:id="rId10"/>
    <p:sldId id="734" r:id="rId11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401" userDrawn="1">
          <p15:clr>
            <a:srgbClr val="A4A3A4"/>
          </p15:clr>
        </p15:guide>
        <p15:guide id="4" pos="279" userDrawn="1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DFF"/>
    <a:srgbClr val="EC5F74"/>
    <a:srgbClr val="F2991E"/>
    <a:srgbClr val="7A5CB3"/>
    <a:srgbClr val="555452"/>
    <a:srgbClr val="FFFA9D"/>
    <a:srgbClr val="FFFFFF"/>
    <a:srgbClr val="ED000E"/>
    <a:srgbClr val="4E83FA"/>
    <a:srgbClr val="FF4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48" autoAdjust="0"/>
    <p:restoredTop sz="91436" autoAdjust="0"/>
  </p:normalViewPr>
  <p:slideViewPr>
    <p:cSldViewPr snapToGrid="0" showGuides="1">
      <p:cViewPr>
        <p:scale>
          <a:sx n="125" d="100"/>
          <a:sy n="125" d="100"/>
        </p:scale>
        <p:origin x="390" y="-1242"/>
      </p:cViewPr>
      <p:guideLst>
        <p:guide pos="7401"/>
        <p:guide pos="279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2025/5/30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2025/5/30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8242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025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notesSlide" Target="../notesSlides/notesSlide1.xml"/><Relationship Id="rId18" Type="http://schemas.openxmlformats.org/officeDocument/2006/relationships/image" Target="../media/image10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slideLayout" Target="../slideLayouts/slideLayout1.xml"/><Relationship Id="rId17" Type="http://schemas.openxmlformats.org/officeDocument/2006/relationships/image" Target="../media/image9.png"/><Relationship Id="rId2" Type="http://schemas.openxmlformats.org/officeDocument/2006/relationships/tags" Target="../tags/tag4.xml"/><Relationship Id="rId16" Type="http://schemas.openxmlformats.org/officeDocument/2006/relationships/image" Target="../media/image2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image" Target="../media/image8.png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055043" y="1416069"/>
            <a:ext cx="80819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逢冲高回落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逐步落袋为安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9135" cy="899739"/>
            <a:chOff x="3498844" y="5502275"/>
            <a:chExt cx="4509135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2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3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4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8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9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A1120619100001</a:t>
                </a:r>
                <a:endParaRPr lang="en-US" altLang="zh-CN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5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6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7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2025/5/30</a:t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C1FE4634-6E5F-DB53-67BE-605667FADCA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90685" y="3198475"/>
            <a:ext cx="3633591" cy="385486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DEB3243-3A9F-082F-EB1C-9767A6AC403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2" y="4869398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大盘金叉反弹中期，进攻节奏即将放缓；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两市放量</a:t>
            </a:r>
            <a:r>
              <a:rPr lang="en-US" altLang="zh-CN" dirty="0"/>
              <a:t>1754</a:t>
            </a:r>
            <a:r>
              <a:rPr lang="zh-CN" altLang="en-US" dirty="0"/>
              <a:t>亿，总</a:t>
            </a:r>
            <a:r>
              <a:rPr lang="en-US" altLang="zh-CN" dirty="0"/>
              <a:t>1.18</a:t>
            </a:r>
            <a:r>
              <a:rPr lang="zh-CN" altLang="en-US" dirty="0"/>
              <a:t>万亿，；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涨停家数</a:t>
            </a:r>
            <a:r>
              <a:rPr lang="en-US" altLang="zh-CN" dirty="0"/>
              <a:t>75</a:t>
            </a:r>
            <a:r>
              <a:rPr lang="zh-CN" altLang="en-US" dirty="0"/>
              <a:t>＞＞</a:t>
            </a:r>
            <a:r>
              <a:rPr lang="en-US" altLang="zh-CN" dirty="0"/>
              <a:t>9</a:t>
            </a:r>
            <a:r>
              <a:rPr lang="zh-CN" altLang="en-US" dirty="0"/>
              <a:t>，龙虎股表现依然强势，龙虎净买入标的作为主要跟踪对象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445" y="1053013"/>
            <a:ext cx="2980236" cy="33322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" b="199"/>
          <a:stretch/>
        </p:blipFill>
        <p:spPr>
          <a:xfrm>
            <a:off x="5586413" y="1007621"/>
            <a:ext cx="6162675" cy="345274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9642" y="1548801"/>
            <a:ext cx="4012988" cy="34576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C31915-4F43-3CFE-181D-F9CD00EE2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>
            <a:extLst>
              <a:ext uri="{FF2B5EF4-FFF2-40B4-BE49-F238E27FC236}">
                <a16:creationId xmlns:a16="http://schemas.microsoft.com/office/drawing/2014/main" id="{D98B8FB2-2263-52B3-000A-03E2F1E5B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盘前消息看点</a:t>
            </a:r>
          </a:p>
        </p:txBody>
      </p:sp>
      <p:graphicFrame>
        <p:nvGraphicFramePr>
          <p:cNvPr id="2" name="表格 18">
            <a:extLst>
              <a:ext uri="{FF2B5EF4-FFF2-40B4-BE49-F238E27FC236}">
                <a16:creationId xmlns:a16="http://schemas.microsoft.com/office/drawing/2014/main" id="{DC3C4B6B-AC54-6F7C-0DD3-0899E69980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854554"/>
              </p:ext>
            </p:extLst>
          </p:nvPr>
        </p:nvGraphicFramePr>
        <p:xfrm>
          <a:off x="442913" y="777971"/>
          <a:ext cx="11341100" cy="5432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0409">
                  <a:extLst>
                    <a:ext uri="{9D8B030D-6E8A-4147-A177-3AD203B41FA5}">
                      <a16:colId xmlns:a16="http://schemas.microsoft.com/office/drawing/2014/main" val="2845332376"/>
                    </a:ext>
                  </a:extLst>
                </a:gridCol>
                <a:gridCol w="5553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68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356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消息简要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具体消息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相关个股</a:t>
                      </a:r>
                      <a:r>
                        <a:rPr lang="en-US" altLang="zh-CN" sz="1400" dirty="0"/>
                        <a:t>/</a:t>
                      </a:r>
                      <a:r>
                        <a:rPr lang="zh-CN" altLang="en-US" sz="1400" dirty="0"/>
                        <a:t>解读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882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香港美国推动数字货币稳定落地</a:t>
                      </a: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香港立法会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日三读通过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《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稳定币条例草案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》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。今年年底前，香港稳定币有望正式落地。有助于推动港币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人民币国际化，优化跨境支付环境，巩固全球贸易中心地位。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美国参议院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日正式批准了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《2025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年美国稳定币国家创新指导和建立法案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》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endParaRPr lang="en-US" altLang="zh-CN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数字货币：御银股份、海联金汇、朗新集团、汇金股份、雄帝科技、四方精创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北交所</a:t>
                      </a:r>
                      <a:r>
                        <a:rPr lang="en-US" altLang="zh-CN" sz="1400" b="1" dirty="0">
                          <a:solidFill>
                            <a:schemeClr val="bg1"/>
                          </a:solidFill>
                        </a:rPr>
                        <a:t>+</a:t>
                      </a: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数字货币：艾融软件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028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国家药监局批准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款创新药上市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国家药监局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日批准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款创新药上市，相关药企昨晚统一公告。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创新药：海创药业、迈威生物、泽璟制药、特宝生物、复星医药、百济神州、恒瑞医药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创新药：海创药业、迈威生物、泽璟制药、特宝生物、复星医药、百济神州、恒瑞医药</a:t>
                      </a:r>
                      <a:endParaRPr lang="en-US" altLang="zh-CN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787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国务院印发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《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关于健全资源环境要素市场化配置体系的意见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到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2027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年，碳排放权、用水权交易制度基本完善，排污权交易制度建立健全，节能市场化机制更加健全，资源环境要素交易市场更加活跃、价格形成机制更加健全，推动资源环境要素畅通流动、高效配置，充分释放市场潜力，对实现相关资源环境目标的支撑作用有效增强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碳排放：百川畅银、九洲集团、华银电力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水务：联合水务、国中水务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排污：启迪环境、联泰环保</a:t>
                      </a: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54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9189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板块看点</a:t>
            </a:r>
            <a:r>
              <a:rPr lang="en-US" altLang="zh-CN" dirty="0"/>
              <a:t>-</a:t>
            </a:r>
            <a:r>
              <a:rPr lang="zh-CN" altLang="en-US" dirty="0"/>
              <a:t>龙虎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" r="418"/>
          <a:stretch/>
        </p:blipFill>
        <p:spPr>
          <a:xfrm>
            <a:off x="407988" y="738750"/>
            <a:ext cx="4882692" cy="23473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9166" y="1016132"/>
            <a:ext cx="6059920" cy="24952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文本框 13"/>
          <p:cNvSpPr txBox="1"/>
          <p:nvPr/>
        </p:nvSpPr>
        <p:spPr>
          <a:xfrm>
            <a:off x="276224" y="4412438"/>
            <a:ext cx="7539840" cy="1422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dirty="0">
                <a:solidFill>
                  <a:prstClr val="black"/>
                </a:solidFill>
                <a:latin typeface="思源黑体 CN Regular"/>
                <a:ea typeface="微软雅黑" panose="020B0503020204020204" charset="-122"/>
              </a:rPr>
              <a:t>龙虎炒作情绪总体活跃，积极应用短线战法</a:t>
            </a:r>
            <a:endParaRPr lang="en-US" altLang="zh-CN" sz="2000" dirty="0">
              <a:solidFill>
                <a:prstClr val="black"/>
              </a:solidFill>
              <a:latin typeface="思源黑体 CN Regular"/>
              <a:ea typeface="微软雅黑" panose="020B050302020402020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dirty="0">
                <a:solidFill>
                  <a:prstClr val="black"/>
                </a:solidFill>
                <a:latin typeface="思源黑体 CN Regular"/>
                <a:ea typeface="微软雅黑" panose="020B0503020204020204" charset="-122"/>
              </a:rPr>
              <a:t>行业：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机械设备、包装印刷、西药制药、化工制品、电气设备</a:t>
            </a:r>
            <a:endParaRPr lang="en-US" altLang="zh-CN" sz="2000" spc="15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/>
                <a:ea typeface="微软雅黑" panose="020B0503020204020204" charset="-122"/>
                <a:cs typeface="+mn-cs"/>
              </a:rPr>
              <a:t>主题：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机器人、西药、化工、核聚变、数字货币</a:t>
            </a:r>
            <a:endParaRPr lang="en-US" altLang="zh-CN" sz="2000" spc="15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407988" y="3375435"/>
            <a:ext cx="4882692" cy="668656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短打</a:t>
            </a:r>
            <a:r>
              <a:rPr lang="en-US" altLang="zh-CN" sz="1400" dirty="0">
                <a:cs typeface="+mn-ea"/>
                <a:sym typeface="+mn-lt"/>
              </a:rPr>
              <a:t>-</a:t>
            </a:r>
            <a:r>
              <a:rPr lang="zh-CN" altLang="en-US" sz="1400" dirty="0">
                <a:cs typeface="+mn-ea"/>
                <a:sym typeface="+mn-lt"/>
              </a:rPr>
              <a:t>席位密码</a:t>
            </a:r>
            <a:r>
              <a:rPr lang="en-US" altLang="zh-CN" sz="1400" dirty="0">
                <a:cs typeface="+mn-ea"/>
                <a:sym typeface="+mn-lt"/>
              </a:rPr>
              <a:t>-</a:t>
            </a:r>
            <a:r>
              <a:rPr lang="zh-CN" altLang="en-US" sz="1400" dirty="0">
                <a:cs typeface="+mn-ea"/>
                <a:sym typeface="+mn-lt"/>
              </a:rPr>
              <a:t>板块龙虎：龙虎累计上榜次数靠前，</a:t>
            </a:r>
            <a:endParaRPr lang="en-US" altLang="zh-CN" sz="1400" dirty="0"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游资机构扎堆炒作，易诞生超强势个股</a:t>
            </a:r>
            <a:r>
              <a:rPr lang="en-US" altLang="zh-CN" sz="1400" dirty="0">
                <a:cs typeface="+mn-ea"/>
                <a:sym typeface="+mn-lt"/>
              </a:rPr>
              <a:t>/</a:t>
            </a:r>
            <a:r>
              <a:rPr lang="zh-CN" altLang="en-US" sz="1400" dirty="0">
                <a:cs typeface="+mn-ea"/>
                <a:sym typeface="+mn-lt"/>
              </a:rPr>
              <a:t>热点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7044" y="3616169"/>
            <a:ext cx="3513005" cy="267715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33376EF-A8E5-81CC-E82C-DEA7CE47B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049"/>
            <a:ext cx="12192000" cy="686409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EB3DE34-8483-5B89-7181-009A35155F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663379" y="501327"/>
            <a:ext cx="5167290" cy="5855346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A44A64FE-0A8C-D7AE-31F5-553587A80918}"/>
              </a:ext>
            </a:extLst>
          </p:cNvPr>
          <p:cNvGrpSpPr/>
          <p:nvPr/>
        </p:nvGrpSpPr>
        <p:grpSpPr>
          <a:xfrm>
            <a:off x="146050" y="714375"/>
            <a:ext cx="3268436" cy="1859158"/>
            <a:chOff x="146050" y="714375"/>
            <a:chExt cx="3268436" cy="1859158"/>
          </a:xfrm>
        </p:grpSpPr>
        <p:pic>
          <p:nvPicPr>
            <p:cNvPr id="2" name="图形 1" descr="爆炸">
              <a:extLst>
                <a:ext uri="{FF2B5EF4-FFF2-40B4-BE49-F238E27FC236}">
                  <a16:creationId xmlns:a16="http://schemas.microsoft.com/office/drawing/2014/main" id="{6F1F4810-758C-B4C3-7D0B-CA00E16917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46050" y="714375"/>
              <a:ext cx="3268436" cy="1859158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9E87744B-30D7-C00A-481C-A3558FDB4535}"/>
                </a:ext>
              </a:extLst>
            </p:cNvPr>
            <p:cNvSpPr txBox="1"/>
            <p:nvPr/>
          </p:nvSpPr>
          <p:spPr>
            <a:xfrm>
              <a:off x="1426369" y="1485900"/>
              <a:ext cx="1373187" cy="783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  <a:spcBef>
                  <a:spcPts val="500"/>
                </a:spcBef>
              </a:pPr>
              <a:r>
                <a:rPr lang="zh-CN" altLang="en-US" spc="150" dirty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上新最后一天！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5685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选股思路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735906"/>
            <a:ext cx="7820008" cy="1122094"/>
          </a:xfrm>
        </p:spPr>
        <p:txBody>
          <a:bodyPr>
            <a:normAutofit/>
          </a:bodyPr>
          <a:lstStyle/>
          <a:p>
            <a:r>
              <a:rPr lang="zh-CN" altLang="en-US" dirty="0"/>
              <a:t>紫旗回档</a:t>
            </a:r>
            <a:r>
              <a:rPr lang="en-US" altLang="zh-CN" dirty="0"/>
              <a:t>:10</a:t>
            </a:r>
            <a:r>
              <a:rPr lang="zh-CN" altLang="en-US" dirty="0"/>
              <a:t>天内紫旗</a:t>
            </a:r>
            <a:r>
              <a:rPr lang="en-US" altLang="zh-CN" dirty="0"/>
              <a:t>+</a:t>
            </a:r>
            <a:r>
              <a:rPr lang="zh-CN" altLang="en-US" dirty="0"/>
              <a:t>死叉</a:t>
            </a:r>
            <a:r>
              <a:rPr lang="en-US" altLang="zh-CN" dirty="0"/>
              <a:t>3</a:t>
            </a:r>
            <a:r>
              <a:rPr lang="zh-CN" altLang="en-US" dirty="0"/>
              <a:t>天以上，等待爆发回档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" b="349"/>
          <a:stretch/>
        </p:blipFill>
        <p:spPr>
          <a:xfrm>
            <a:off x="438150" y="1233346"/>
            <a:ext cx="3133408" cy="416547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60775" y="1245919"/>
            <a:ext cx="2435225" cy="4134895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10" name="矩形: 圆角 9"/>
          <p:cNvSpPr/>
          <p:nvPr/>
        </p:nvSpPr>
        <p:spPr>
          <a:xfrm>
            <a:off x="3948875" y="167497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07445" y="1233346"/>
            <a:ext cx="2226770" cy="906473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2317" y="1233346"/>
            <a:ext cx="2224790" cy="772405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78" b="5914"/>
          <a:stretch/>
        </p:blipFill>
        <p:spPr>
          <a:xfrm>
            <a:off x="9522317" y="2203980"/>
            <a:ext cx="2231533" cy="316812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EE5A9BE-A9B2-FE92-D868-1D5875E534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" b="343"/>
          <a:stretch/>
        </p:blipFill>
        <p:spPr>
          <a:xfrm>
            <a:off x="7007445" y="2266949"/>
            <a:ext cx="2224790" cy="3105151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id="{06C85F56-1060-D871-E510-EF267FD6ECD4}"/>
              </a:ext>
            </a:extLst>
          </p:cNvPr>
          <p:cNvSpPr/>
          <p:nvPr/>
        </p:nvSpPr>
        <p:spPr>
          <a:xfrm>
            <a:off x="8894407" y="5007434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cs typeface="+mn-ea"/>
                <a:sym typeface="+mn-lt"/>
              </a:rPr>
              <a:t>5</a:t>
            </a:r>
            <a:r>
              <a:rPr lang="zh-CN" altLang="en-US" sz="1400" dirty="0">
                <a:cs typeface="+mn-ea"/>
                <a:sym typeface="+mn-lt"/>
              </a:rPr>
              <a:t>月</a:t>
            </a:r>
            <a:r>
              <a:rPr lang="en-US" altLang="zh-CN" sz="1400" dirty="0">
                <a:cs typeface="+mn-ea"/>
                <a:sym typeface="+mn-lt"/>
              </a:rPr>
              <a:t>28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3549605B-EF1E-539C-5014-222929621270}"/>
              </a:ext>
            </a:extLst>
          </p:cNvPr>
          <p:cNvSpPr/>
          <p:nvPr/>
        </p:nvSpPr>
        <p:spPr>
          <a:xfrm>
            <a:off x="7636971" y="82170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盘中</a:t>
            </a: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D562EBE4-DA54-FF28-CA49-A7E8E4102903}"/>
              </a:ext>
            </a:extLst>
          </p:cNvPr>
          <p:cNvSpPr/>
          <p:nvPr/>
        </p:nvSpPr>
        <p:spPr>
          <a:xfrm>
            <a:off x="10265871" y="82170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盘后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091FA30-EB6B-DE36-1F44-A21624B454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机构抱团抢筹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8CD154-D742-82BA-119C-34BCA46996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42975" y="5879550"/>
            <a:ext cx="10306050" cy="506496"/>
          </a:xfrm>
        </p:spPr>
        <p:txBody>
          <a:bodyPr>
            <a:normAutofit/>
          </a:bodyPr>
          <a:lstStyle/>
          <a:p>
            <a:r>
              <a:rPr lang="zh-CN" altLang="en-US" dirty="0"/>
              <a:t>龙虎抱团行情，机构抢筹</a:t>
            </a:r>
            <a:r>
              <a:rPr lang="en-US" altLang="zh-CN" dirty="0"/>
              <a:t>+</a:t>
            </a:r>
            <a:r>
              <a:rPr lang="zh-CN" altLang="en-US" dirty="0"/>
              <a:t>红肥绿瘦</a:t>
            </a:r>
            <a:r>
              <a:rPr lang="en-US" altLang="zh-CN" dirty="0"/>
              <a:t>/</a:t>
            </a:r>
            <a:r>
              <a:rPr lang="zh-CN" altLang="en-US" dirty="0"/>
              <a:t>控盘增加，自选，超短</a:t>
            </a:r>
            <a:r>
              <a:rPr lang="en-US" altLang="zh-CN" dirty="0"/>
              <a:t>/</a:t>
            </a:r>
            <a:r>
              <a:rPr lang="zh-CN" altLang="en-US" dirty="0"/>
              <a:t>短线参与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B1623BBF-9DD5-993F-6F8B-176C3DF32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3" y="1026891"/>
            <a:ext cx="5653087" cy="93973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5569AA7-A749-9705-BB4F-8C1A0888D61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1797" b="26985"/>
          <a:stretch/>
        </p:blipFill>
        <p:spPr>
          <a:xfrm>
            <a:off x="442913" y="2220962"/>
            <a:ext cx="5653087" cy="3404251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8F23EA8-D1EC-F83B-C7C6-A1A2CCD52D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76060" y="1026891"/>
            <a:ext cx="4251414" cy="3892445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8DFB3369-9849-849B-AA54-ABBAECCB4E30}"/>
              </a:ext>
            </a:extLst>
          </p:cNvPr>
          <p:cNvSpPr txBox="1"/>
          <p:nvPr/>
        </p:nvSpPr>
        <p:spPr>
          <a:xfrm>
            <a:off x="6267372" y="5047753"/>
            <a:ext cx="5481716" cy="783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机构抢筹：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家以上机构参与买入，且净买入占比相对较大。密切留意其超短线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/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短线机会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4A75EAFA-64DC-243C-3B62-95B33095BBA7}"/>
              </a:ext>
            </a:extLst>
          </p:cNvPr>
          <p:cNvSpPr/>
          <p:nvPr/>
        </p:nvSpPr>
        <p:spPr>
          <a:xfrm>
            <a:off x="9732607" y="4597710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cs typeface="+mn-ea"/>
                <a:sym typeface="+mn-lt"/>
              </a:rPr>
              <a:t>5</a:t>
            </a:r>
            <a:r>
              <a:rPr lang="zh-CN" altLang="en-US" sz="1400" dirty="0">
                <a:cs typeface="+mn-ea"/>
                <a:sym typeface="+mn-lt"/>
              </a:rPr>
              <a:t>月</a:t>
            </a:r>
            <a:r>
              <a:rPr lang="en-US" altLang="zh-CN" sz="1400" dirty="0">
                <a:cs typeface="+mn-ea"/>
                <a:sym typeface="+mn-lt"/>
              </a:rPr>
              <a:t>29</a:t>
            </a:r>
            <a:endParaRPr lang="zh-CN" altLang="en-US" sz="14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5630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A4CC8A94-987E-9ADE-81FC-8CF109466B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左侧交易的重点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A5C519E-DD6A-99B1-E2D2-5311CB7167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85996" y="5906280"/>
            <a:ext cx="7820008" cy="506496"/>
          </a:xfrm>
        </p:spPr>
        <p:txBody>
          <a:bodyPr/>
          <a:lstStyle/>
          <a:p>
            <a:r>
              <a:rPr lang="zh-CN" altLang="en-US" dirty="0"/>
              <a:t>有一定的资金支持下，寻找分时突破点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60D5B33-A77F-5B44-40A8-1D8C1B720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3" y="917650"/>
            <a:ext cx="3711499" cy="27299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BBB8CE6-6F72-FB52-9388-9872DED90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3" y="3910126"/>
            <a:ext cx="3711499" cy="17678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6C91055-3050-418B-441A-4EA91F70DE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3291" y="2798648"/>
            <a:ext cx="4077353" cy="28792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0D0463B-7B6D-27ED-8BAE-7CBF6A4A4C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9818" y="917650"/>
            <a:ext cx="3684299" cy="175217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893B875-299F-D604-C70C-9AAC735509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6590" y="1141981"/>
            <a:ext cx="3192497" cy="453596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67946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1"/>
            <a:ext cx="12192000" cy="6856977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A64AC69E-6206-B2C5-B1A7-EE3B3F48D6BB}"/>
              </a:ext>
            </a:extLst>
          </p:cNvPr>
          <p:cNvGrpSpPr/>
          <p:nvPr/>
        </p:nvGrpSpPr>
        <p:grpSpPr>
          <a:xfrm>
            <a:off x="2683510" y="4298315"/>
            <a:ext cx="3268436" cy="1859158"/>
            <a:chOff x="146050" y="714375"/>
            <a:chExt cx="3268436" cy="1859158"/>
          </a:xfrm>
        </p:grpSpPr>
        <p:pic>
          <p:nvPicPr>
            <p:cNvPr id="3" name="图形 2" descr="爆炸">
              <a:extLst>
                <a:ext uri="{FF2B5EF4-FFF2-40B4-BE49-F238E27FC236}">
                  <a16:creationId xmlns:a16="http://schemas.microsoft.com/office/drawing/2014/main" id="{BB521929-B308-C13E-4185-69CE33446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46050" y="714375"/>
              <a:ext cx="3268436" cy="1859158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6D06AE49-027E-BFC9-1D58-0A449758ECE0}"/>
                </a:ext>
              </a:extLst>
            </p:cNvPr>
            <p:cNvSpPr txBox="1"/>
            <p:nvPr/>
          </p:nvSpPr>
          <p:spPr>
            <a:xfrm>
              <a:off x="1342549" y="1417320"/>
              <a:ext cx="1373187" cy="847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  <a:spcBef>
                  <a:spcPts val="500"/>
                </a:spcBef>
              </a:pPr>
              <a:r>
                <a:rPr lang="zh-CN" altLang="en-US" spc="150" dirty="0">
                  <a:solidFill>
                    <a:srgbClr val="C00000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最后</a:t>
              </a:r>
              <a:endParaRPr lang="en-US" altLang="zh-CN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  <a:p>
              <a:pPr algn="ctr">
                <a:lnSpc>
                  <a:spcPct val="130000"/>
                </a:lnSpc>
                <a:spcBef>
                  <a:spcPts val="500"/>
                </a:spcBef>
              </a:pPr>
              <a:r>
                <a:rPr lang="zh-CN" altLang="en-US" spc="150" dirty="0">
                  <a:solidFill>
                    <a:srgbClr val="C00000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一天！</a:t>
              </a:r>
            </a:p>
          </p:txBody>
        </p: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Y2VjMWU5MTk5OGQyZDRjNDI5M2FkMjMzMDk5Yzdj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4036</TotalTime>
  <Words>630</Words>
  <Application>Microsoft Office PowerPoint</Application>
  <PresentationFormat>宽屏</PresentationFormat>
  <Paragraphs>63</Paragraphs>
  <Slides>10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2" baseType="lpstr">
      <vt:lpstr>Noto Sans S Chinese Bold</vt:lpstr>
      <vt:lpstr>Roboto</vt:lpstr>
      <vt:lpstr>等线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猪肠 十二</cp:lastModifiedBy>
  <cp:revision>1360</cp:revision>
  <dcterms:created xsi:type="dcterms:W3CDTF">2019-06-19T02:08:00Z</dcterms:created>
  <dcterms:modified xsi:type="dcterms:W3CDTF">2025-05-30T01:40:05Z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2052-12.1.0.20784</vt:lpwstr>
  </property>
  <property fmtid="{D5CDD505-2E9C-101B-9397-08002B2CF9AE}" pid="3" name="ICV">
    <vt:lpwstr>EBF8DB5FD94B49F7B17BC65F9BA08668</vt:lpwstr>
  </property>
</Properties>
</file>