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1260" r:id="rId6"/>
    <p:sldId id="1252" r:id="rId7"/>
    <p:sldId id="1234" r:id="rId8"/>
    <p:sldId id="1162" r:id="rId9"/>
    <p:sldId id="1232" r:id="rId10"/>
    <p:sldId id="1224" r:id="rId11"/>
    <p:sldId id="1358" r:id="rId12"/>
    <p:sldId id="1163" r:id="rId13"/>
    <p:sldId id="1357" r:id="rId14"/>
    <p:sldId id="1259" r:id="rId15"/>
    <p:sldId id="1201" r:id="rId16"/>
    <p:sldId id="1255" r:id="rId17"/>
    <p:sldId id="1263" r:id="rId18"/>
    <p:sldId id="1174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34"/>
            <p14:sldId id="1162"/>
            <p14:sldId id="1232"/>
            <p14:sldId id="1224"/>
            <p14:sldId id="1358"/>
            <p14:sldId id="1163"/>
            <p14:sldId id="1357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6" userDrawn="1">
          <p15:clr>
            <a:srgbClr val="A4A3A4"/>
          </p15:clr>
        </p15:guide>
        <p15:guide id="4" pos="709" userDrawn="1">
          <p15:clr>
            <a:srgbClr val="A4A3A4"/>
          </p15:clr>
        </p15:guide>
        <p15:guide id="5" orient="horz" pos="2132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>
        <p:scale>
          <a:sx n="100" d="100"/>
          <a:sy n="100" d="100"/>
        </p:scale>
        <p:origin x="1212" y="72"/>
      </p:cViewPr>
      <p:guideLst>
        <p:guide pos="6946"/>
        <p:guide pos="709"/>
        <p:guide orient="horz" pos="2132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手机双图+电脑单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361950" y="600075"/>
            <a:ext cx="11468100" cy="587149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950" y="158433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71486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661035" y="1062990"/>
            <a:ext cx="10860079" cy="0"/>
            <a:chOff x="661035" y="999490"/>
            <a:chExt cx="10860079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661035" y="99949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9576744" y="99949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249680" y="5766428"/>
            <a:ext cx="4085208" cy="37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7063740" y="5766428"/>
            <a:ext cx="3702940" cy="37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646113" y="1712913"/>
            <a:ext cx="223837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3473451" y="1712913"/>
            <a:ext cx="223837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19"/>
          <p:cNvSpPr>
            <a:spLocks noGrp="1"/>
          </p:cNvSpPr>
          <p:nvPr>
            <p:ph type="pic" sz="quarter" idx="17"/>
          </p:nvPr>
        </p:nvSpPr>
        <p:spPr>
          <a:xfrm>
            <a:off x="6300789" y="1712913"/>
            <a:ext cx="522032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  <a:endParaRPr lang="zh-CN" altLang="en-US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3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  <a:endParaRPr lang="zh-CN" altLang="en-US" sz="1600" b="1" dirty="0">
              <a:gradFill>
                <a:gsLst>
                  <a:gs pos="0">
                    <a:srgbClr val="E6EEFF"/>
                  </a:gs>
                  <a:gs pos="100000">
                    <a:srgbClr val="AECCFD"/>
                  </a:gs>
                </a:gsLst>
                <a:lin ang="5400000" scaled="0"/>
              </a:gradFill>
              <a:latin typeface="思源黑体 CN Regular" panose="020B0500000000000000" charset="-122"/>
              <a:ea typeface="思源黑体 CN Regular" panose="020B05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4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  <a:endParaRPr lang="zh-CN" altLang="en-US" sz="1200" b="1" dirty="0">
              <a:gradFill>
                <a:gsLst>
                  <a:gs pos="0">
                    <a:srgbClr val="E6EEFF"/>
                  </a:gs>
                  <a:gs pos="100000">
                    <a:srgbClr val="AECCFD"/>
                  </a:gs>
                </a:gsLst>
                <a:lin ang="5400000" scaled="0"/>
              </a:gradFill>
              <a:latin typeface="思源黑体 CN Regular" panose="020B0500000000000000" charset="-122"/>
              <a:ea typeface="思源黑体 CN Regular" panose="020B0500000000000000" charset="-122"/>
              <a:cs typeface="思源黑体 CN Bold" panose="020B0800000000000000" charset="-122"/>
            </a:endParaRP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6892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545553"/>
            <a:ext cx="908115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如何把控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冲高回落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节奏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5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6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2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3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4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看近期游资动向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206750" y="5766428"/>
            <a:ext cx="5778500" cy="370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游资炒作活跃时，可多关注其买卖方向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437"/>
          <a:stretch>
            <a:fillRect/>
          </a:stretch>
        </p:blipFill>
        <p:spPr>
          <a:xfrm>
            <a:off x="2149475" y="1712913"/>
            <a:ext cx="2238375" cy="3835400"/>
          </a:xfr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b="645"/>
          <a:stretch>
            <a:fillRect/>
          </a:stretch>
        </p:blipFill>
        <p:spPr>
          <a:xfrm>
            <a:off x="4976812" y="1712913"/>
            <a:ext cx="2238375" cy="3835400"/>
          </a:xfr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b="228"/>
          <a:stretch>
            <a:fillRect/>
          </a:stretch>
        </p:blipFill>
        <p:spPr>
          <a:xfrm>
            <a:off x="7804150" y="1712913"/>
            <a:ext cx="2238375" cy="3835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/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/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/>
          <a:srcRect l="10" t="5139" r="-10" b="-498"/>
          <a:stretch>
            <a:fillRect/>
          </a:stretch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874576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73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极端的上涨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回补缺口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的背后，就容易出现冲高回落，避免追高，均线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/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熊线位的减仓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出局；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上下跳空缺口；</a:t>
            </a:r>
            <a:endParaRPr lang="zh-CN" altLang="en-US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金叉反弹初期，进攻节奏，涨停数拉的越好，短线炒作越舒服。战法选择上，应以短线强势的涨停复制、紫旗回档为主。</a:t>
            </a:r>
            <a:endParaRPr lang="zh-CN" altLang="en-US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-1422" r="-820"/>
          <a:stretch>
            <a:fillRect/>
          </a:stretch>
        </p:blipFill>
        <p:spPr>
          <a:xfrm>
            <a:off x="1126490" y="2053590"/>
            <a:ext cx="2912110" cy="2660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491076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行业：化工、机械设备、软件信息、汽车配件、电力行业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>
                <a:solidFill>
                  <a:srgbClr val="C00000"/>
                </a:solidFill>
              </a:rPr>
              <a:t>AI</a:t>
            </a:r>
            <a:r>
              <a:rPr lang="zh-CN" altLang="en-US" b="1" dirty="0">
                <a:solidFill>
                  <a:srgbClr val="C00000"/>
                </a:solidFill>
              </a:rPr>
              <a:t>、免税、大消费、黄金（长）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  <a:endParaRPr lang="zh-CN" altLang="en-US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>
            <a:fillRect/>
          </a:stretch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>
            <a:fillRect/>
          </a:stretch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1910" y="2567940"/>
            <a:ext cx="2323789" cy="861060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  <a:endParaRPr lang="zh-CN" altLang="en-US" spc="150" dirty="0">
              <a:solidFill>
                <a:srgbClr val="C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  <a:endParaRPr lang="zh-CN" altLang="en-US" spc="150" dirty="0">
              <a:solidFill>
                <a:srgbClr val="C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460527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29</a:t>
            </a:r>
            <a:r>
              <a: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" b="103"/>
          <a:stretch>
            <a:fillRect/>
          </a:stretch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6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t>案例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图片占位符 9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2921000" y="1826895"/>
            <a:ext cx="6353810" cy="37331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DOCER_TEMPLATE_OPEN_ONCE_MARK" val="1"/>
  <p:tag name="COMMONDATA" val="eyJoZGlkIjoiMTQyZWY4N2NmZWRlMzNiOTAwNWExN2Y4ZjJjOTQ1ZW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演示</Application>
  <PresentationFormat>宽屏</PresentationFormat>
  <Paragraphs>81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Heavy</vt:lpstr>
      <vt:lpstr>思源黑体 CN Regular</vt:lpstr>
      <vt:lpstr>思源黑体 CN Bold</vt:lpstr>
      <vt:lpstr>Times New Roman</vt:lpstr>
      <vt:lpstr>思源黑体 CN Medium</vt:lpstr>
      <vt:lpstr>思源黑体 CN Light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十二猪肠</cp:lastModifiedBy>
  <cp:revision>1837</cp:revision>
  <dcterms:created xsi:type="dcterms:W3CDTF">2019-06-19T02:08:00Z</dcterms:created>
  <dcterms:modified xsi:type="dcterms:W3CDTF">2025-05-07T09:05:07Z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