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3"/>
  </p:notesMasterIdLst>
  <p:handoutMasterIdLst>
    <p:handoutMasterId r:id="rId34"/>
  </p:handoutMasterIdLst>
  <p:sldIdLst>
    <p:sldId id="263" r:id="rId4"/>
    <p:sldId id="271" r:id="rId5"/>
    <p:sldId id="296" r:id="rId6"/>
    <p:sldId id="3425" r:id="rId7"/>
    <p:sldId id="4065" r:id="rId8"/>
    <p:sldId id="2169" r:id="rId9"/>
    <p:sldId id="4024" r:id="rId10"/>
    <p:sldId id="4052" r:id="rId11"/>
    <p:sldId id="4049" r:id="rId12"/>
    <p:sldId id="4058" r:id="rId13"/>
    <p:sldId id="4055" r:id="rId14"/>
    <p:sldId id="4054" r:id="rId15"/>
    <p:sldId id="4059" r:id="rId16"/>
    <p:sldId id="4063" r:id="rId17"/>
    <p:sldId id="1591" r:id="rId18"/>
    <p:sldId id="4064" r:id="rId19"/>
    <p:sldId id="4053" r:id="rId20"/>
    <p:sldId id="4060" r:id="rId21"/>
    <p:sldId id="4062" r:id="rId22"/>
    <p:sldId id="3657" r:id="rId23"/>
    <p:sldId id="3510" r:id="rId24"/>
    <p:sldId id="1932" r:id="rId25"/>
    <p:sldId id="3082" r:id="rId26"/>
    <p:sldId id="3565" r:id="rId27"/>
    <p:sldId id="615" r:id="rId28"/>
    <p:sldId id="2279" r:id="rId29"/>
    <p:sldId id="3689" r:id="rId30"/>
    <p:sldId id="4066" r:id="rId31"/>
    <p:sldId id="270" r:id="rId32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253"/>
    <a:srgbClr val="0029DA"/>
    <a:srgbClr val="F315F3"/>
    <a:srgbClr val="3422E2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155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4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59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超跌股轮动修复模型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892175"/>
            <a:ext cx="3165475" cy="3727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50" y="892175"/>
            <a:ext cx="4286250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60416" t="5594" r="325" b="7514"/>
          <a:stretch>
            <a:fillRect/>
          </a:stretch>
        </p:blipFill>
        <p:spPr>
          <a:xfrm>
            <a:off x="3663950" y="1806575"/>
            <a:ext cx="4552315" cy="46856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超跌股的修复节奏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046480"/>
            <a:ext cx="10420985" cy="506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4766945" y="3484245"/>
            <a:ext cx="818515" cy="626110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周线金叉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236970" y="3018790"/>
            <a:ext cx="878840" cy="647065"/>
          </a:xfrm>
          <a:prstGeom prst="roundRect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熊线</a:t>
            </a:r>
            <a:endParaRPr lang="zh-CN" altLang="en-US">
              <a:solidFill>
                <a:srgbClr val="FFFF00"/>
              </a:solidFill>
            </a:endParaRPr>
          </a:p>
          <a:p>
            <a:pPr algn="ctr"/>
            <a:r>
              <a:rPr lang="zh-CN" altLang="en-US">
                <a:solidFill>
                  <a:srgbClr val="FFFF00"/>
                </a:solidFill>
              </a:rPr>
              <a:t>上移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62550" y="2181225"/>
            <a:ext cx="1483360" cy="3733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F315F3"/>
                </a:solidFill>
              </a:rPr>
              <a:t>五月中</a:t>
            </a:r>
            <a:endParaRPr lang="zh-CN" altLang="en-US" sz="2400">
              <a:solidFill>
                <a:srgbClr val="F315F3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受伤主力一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735" y="781685"/>
            <a:ext cx="4384040" cy="18357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4.24</a:t>
            </a:r>
            <a:r>
              <a:rPr lang="zh-CN" altLang="en-US">
                <a:highlight>
                  <a:srgbClr val="FFFF00"/>
                </a:highlight>
              </a:rPr>
              <a:t>课件：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①四月底从五月高胜率板块寻找机会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②剔除业绩中高风险股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③受伤主力（绩优股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有控盘跌下来）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r="31331"/>
          <a:stretch>
            <a:fillRect/>
          </a:stretch>
        </p:blipFill>
        <p:spPr>
          <a:xfrm>
            <a:off x="4473575" y="877570"/>
            <a:ext cx="7601585" cy="55067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65735" y="2545080"/>
            <a:ext cx="4589145" cy="3924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受伤主力二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735" y="781685"/>
            <a:ext cx="4384040" cy="1558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4.24</a:t>
            </a:r>
            <a:r>
              <a:rPr lang="zh-CN" altLang="en-US">
                <a:highlight>
                  <a:srgbClr val="FFFF00"/>
                </a:highlight>
              </a:rPr>
              <a:t>课件：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①四月底从五月高胜率板块寻找机会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②剔除业绩中高风险股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③受伤主力（绩优股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有控盘跌下来）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-366" t="4320" r="29974" b="-147"/>
          <a:stretch>
            <a:fillRect/>
          </a:stretch>
        </p:blipFill>
        <p:spPr>
          <a:xfrm>
            <a:off x="4771390" y="928370"/>
            <a:ext cx="7246620" cy="54051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8440" y="2115185"/>
            <a:ext cx="4710430" cy="4412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受伤主力选股流程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2346"/>
          <a:stretch>
            <a:fillRect/>
          </a:stretch>
        </p:blipFill>
        <p:spPr>
          <a:xfrm>
            <a:off x="85725" y="847090"/>
            <a:ext cx="5407660" cy="5615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05" y="857885"/>
            <a:ext cx="3975735" cy="3169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847090"/>
            <a:ext cx="3788410" cy="3180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310" y="3978275"/>
            <a:ext cx="4856480" cy="26816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震荡市的几个特征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880745"/>
            <a:ext cx="3472180" cy="2624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0" y="877570"/>
            <a:ext cx="3362960" cy="2628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917065" y="2187575"/>
            <a:ext cx="381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早盘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四线开花</a:t>
            </a:r>
            <a:r>
              <a:rPr lang="zh-CN" altLang="en-US">
                <a:highlight>
                  <a:srgbClr val="FFFF00"/>
                </a:highlight>
              </a:rPr>
              <a:t>，买在分时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早盘</a:t>
            </a:r>
            <a:r>
              <a:rPr lang="zh-CN" altLang="en-US">
                <a:solidFill>
                  <a:srgbClr val="00B050"/>
                </a:solidFill>
                <a:highlight>
                  <a:srgbClr val="FFFF00"/>
                </a:highlight>
              </a:rPr>
              <a:t>反向开花</a:t>
            </a:r>
            <a:r>
              <a:rPr lang="zh-CN" altLang="en-US">
                <a:highlight>
                  <a:srgbClr val="FFFF00"/>
                </a:highlight>
              </a:rPr>
              <a:t>，卖在分时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反抽</a:t>
            </a:r>
            <a:endParaRPr lang="zh-CN" altLang="en-US">
              <a:solidFill>
                <a:srgbClr val="23B253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425" y="877570"/>
            <a:ext cx="4299585" cy="2782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959090" y="1746885"/>
            <a:ext cx="3697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多在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分级别下轨金叉找机会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 descr="流动资金看买卖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" y="3660140"/>
            <a:ext cx="4266565" cy="2900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28015" y="5836285"/>
            <a:ext cx="3443605" cy="72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日线资金翻红，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分金叉买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日线资金翻绿，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分死叉卖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110" y="3947160"/>
            <a:ext cx="4343400" cy="1085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817110" y="5241925"/>
            <a:ext cx="4394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涨停多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趋势走好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资金翻红板块为首选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熊线上移板块找机会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15975"/>
            <a:ext cx="5648960" cy="5226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046480"/>
            <a:ext cx="4062095" cy="3147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505" y="2674620"/>
            <a:ext cx="4279265" cy="3747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975995"/>
            <a:ext cx="4208145" cy="5087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65" y="781685"/>
            <a:ext cx="4217035" cy="3943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主题异动板块（机器人）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9295" y="4127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主题异动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62745" y="2726055"/>
            <a:ext cx="2015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首次熊线上移形态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0" y="3113405"/>
            <a:ext cx="4912360" cy="3404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个股异动选择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" y="880745"/>
            <a:ext cx="4764405" cy="3566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937"/>
          <a:stretch>
            <a:fillRect/>
          </a:stretch>
        </p:blipFill>
        <p:spPr>
          <a:xfrm>
            <a:off x="4095115" y="1038225"/>
            <a:ext cx="4357370" cy="3923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225" y="1678940"/>
            <a:ext cx="4457700" cy="4145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死叉回档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布局主线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2025.5.11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3+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920x1080_17469578488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455" y="7683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大盘节后进入首次死叉回档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熊线上移板块增加，回档机遇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震荡中等待轮动修复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消息面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6105" y="1019175"/>
            <a:ext cx="10670540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en-US">
                <a:solidFill>
                  <a:srgbClr val="FF0000"/>
                </a:solidFill>
              </a:rPr>
              <a:t>①</a:t>
            </a:r>
            <a:r>
              <a:rPr lang="zh-CN" altLang="en-US">
                <a:solidFill>
                  <a:srgbClr val="FF0000"/>
                </a:solidFill>
              </a:rPr>
              <a:t>固态电池：</a:t>
            </a:r>
            <a:r>
              <a:rPr lang="zh-CN" altLang="en-US"/>
              <a:t>贝特瑞</a:t>
            </a:r>
            <a:r>
              <a:rPr lang="en-US" altLang="zh-CN"/>
              <a:t>5.13</a:t>
            </a:r>
            <a:r>
              <a:rPr lang="zh-CN" altLang="en-US"/>
              <a:t>举行新品发布会</a:t>
            </a:r>
            <a:r>
              <a:rPr lang="en-US" altLang="zh-CN"/>
              <a:t>,</a:t>
            </a:r>
            <a:r>
              <a:rPr lang="zh-CN" altLang="en-US"/>
              <a:t>有望发布固态电池负极</a:t>
            </a:r>
            <a:r>
              <a:rPr lang="en-US" altLang="zh-CN"/>
              <a:t>/</a:t>
            </a:r>
            <a:r>
              <a:rPr lang="zh-CN" altLang="en-US"/>
              <a:t>电解质新品</a:t>
            </a:r>
            <a:r>
              <a:rPr lang="en-US" altLang="zh-CN"/>
              <a:t>;</a:t>
            </a:r>
            <a:r>
              <a:rPr lang="zh-CN" altLang="en-US"/>
              <a:t>国轩高科</a:t>
            </a:r>
            <a:r>
              <a:rPr lang="en-US" altLang="zh-CN"/>
              <a:t>5.16-5.17</a:t>
            </a:r>
            <a:r>
              <a:rPr lang="zh-CN" altLang="en-US"/>
              <a:t>发布全新高安全固态电池新品</a:t>
            </a:r>
            <a:r>
              <a:rPr lang="en-US" altLang="zh-CN"/>
              <a:t>,</a:t>
            </a:r>
            <a:r>
              <a:rPr lang="zh-CN" altLang="en-US"/>
              <a:t>预计能量密度</a:t>
            </a:r>
            <a:r>
              <a:rPr lang="en-US" altLang="zh-CN"/>
              <a:t>300Wh/kg; </a:t>
            </a:r>
            <a:endParaRPr lang="en-US" altLang="zh-CN"/>
          </a:p>
          <a:p>
            <a:pPr>
              <a:lnSpc>
                <a:spcPct val="150000"/>
              </a:lnSpc>
            </a:pPr>
            <a:endParaRPr lang="en-US" altLang="zh-CN"/>
          </a:p>
          <a:p>
            <a:pPr>
              <a:lnSpc>
                <a:spcPct val="150000"/>
              </a:lnSpc>
            </a:pPr>
            <a:r>
              <a:rPr lang="en-US" altLang="en-US">
                <a:solidFill>
                  <a:srgbClr val="FF0000"/>
                </a:solidFill>
              </a:rPr>
              <a:t>②</a:t>
            </a:r>
            <a:r>
              <a:rPr lang="en-US" altLang="en-US">
                <a:solidFill>
                  <a:srgbClr val="FF0000"/>
                </a:solidFill>
                <a:sym typeface="+mn-ea"/>
              </a:rPr>
              <a:t> 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5G-A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：</a:t>
            </a:r>
            <a:r>
              <a:rPr lang="zh-CN" altLang="en-US"/>
              <a:t>专家表示</a:t>
            </a:r>
            <a:r>
              <a:rPr lang="en-US" altLang="zh-CN"/>
              <a:t>,</a:t>
            </a:r>
            <a:r>
              <a:rPr lang="zh-CN" altLang="en-US"/>
              <a:t>目前</a:t>
            </a:r>
            <a:r>
              <a:rPr lang="en-US" altLang="zh-CN"/>
              <a:t>,</a:t>
            </a:r>
            <a:r>
              <a:rPr lang="zh-CN" altLang="en-US"/>
              <a:t>我国运营商已经在国内</a:t>
            </a:r>
            <a:r>
              <a:rPr lang="en-US" altLang="zh-CN"/>
              <a:t> 31 </a:t>
            </a:r>
            <a:r>
              <a:rPr lang="zh-CN" altLang="en-US"/>
              <a:t>个省份部署了</a:t>
            </a:r>
            <a:r>
              <a:rPr lang="en-US" altLang="en-US"/>
              <a:t> </a:t>
            </a:r>
            <a:r>
              <a:rPr lang="en-US" altLang="zh-CN"/>
              <a:t>5G-A</a:t>
            </a:r>
            <a:r>
              <a:rPr lang="en-US" altLang="en-US"/>
              <a:t> </a:t>
            </a:r>
            <a:r>
              <a:rPr lang="zh-CN" altLang="en-US"/>
              <a:t>测试网络</a:t>
            </a:r>
            <a:r>
              <a:rPr lang="en-US" altLang="zh-CN"/>
              <a:t>,</a:t>
            </a:r>
            <a:r>
              <a:rPr lang="zh-CN" altLang="en-US"/>
              <a:t>预计可支撑</a:t>
            </a:r>
            <a:r>
              <a:rPr lang="en-US" altLang="zh-CN"/>
              <a:t> 5000 </a:t>
            </a:r>
            <a:r>
              <a:rPr lang="zh-CN" altLang="en-US"/>
              <a:t>万用户</a:t>
            </a:r>
            <a:r>
              <a:rPr lang="en-US" altLang="zh-CN"/>
              <a:t>,</a:t>
            </a:r>
            <a:r>
              <a:rPr lang="zh-CN" altLang="en-US"/>
              <a:t>同时也在欧洲、拉美、中东等多个地区得到了验证。</a:t>
            </a:r>
            <a:r>
              <a:rPr lang="en-US" altLang="en-US"/>
              <a:t> </a:t>
            </a:r>
            <a:endParaRPr lang="en-US" altLang="en-US"/>
          </a:p>
          <a:p>
            <a:pPr>
              <a:lnSpc>
                <a:spcPct val="150000"/>
              </a:lnSpc>
            </a:pPr>
            <a:endParaRPr lang="en-US" alt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>
                <a:solidFill>
                  <a:srgbClr val="FF0000"/>
                </a:solidFill>
              </a:rPr>
              <a:t>③</a:t>
            </a:r>
            <a:r>
              <a:rPr lang="zh-CN" altLang="en-US">
                <a:solidFill>
                  <a:srgbClr val="FF0000"/>
                </a:solidFill>
              </a:rPr>
              <a:t>华为链鸿蒙</a:t>
            </a:r>
            <a:r>
              <a:rPr lang="en-US" altLang="zh-CN">
                <a:solidFill>
                  <a:srgbClr val="FF0000"/>
                </a:solidFill>
              </a:rPr>
              <a:t>PC</a:t>
            </a:r>
            <a:r>
              <a:rPr lang="zh-CN" altLang="en-US">
                <a:solidFill>
                  <a:srgbClr val="FF0000"/>
                </a:solidFill>
              </a:rPr>
              <a:t>多模态</a:t>
            </a:r>
            <a:r>
              <a:rPr lang="en-US" altLang="zh-CN"/>
              <a:t>,</a:t>
            </a:r>
            <a:r>
              <a:rPr lang="zh-CN" altLang="en-US"/>
              <a:t>鸿蒙电脑将于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19</a:t>
            </a:r>
            <a:r>
              <a:rPr lang="zh-CN" altLang="en-US"/>
              <a:t>日下午正式发布，华为将于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22</a:t>
            </a:r>
            <a:r>
              <a:rPr lang="zh-CN" altLang="en-US"/>
              <a:t>日在成都发布首款搭载纯血版</a:t>
            </a:r>
            <a:r>
              <a:rPr lang="en-US" altLang="zh-CN"/>
              <a:t>HarmonyOS NEXT</a:t>
            </a:r>
            <a:r>
              <a:rPr lang="zh-CN" altLang="en-US"/>
              <a:t>的</a:t>
            </a:r>
            <a:r>
              <a:rPr lang="en-US" altLang="zh-CN"/>
              <a:t>PC</a:t>
            </a:r>
            <a:r>
              <a:rPr lang="zh-CN" altLang="en-US"/>
              <a:t>产品。这标志着其</a:t>
            </a:r>
            <a:r>
              <a:rPr lang="en-US" altLang="zh-CN"/>
              <a:t>"1+8+N"</a:t>
            </a:r>
            <a:r>
              <a:rPr lang="zh-CN" altLang="en-US"/>
              <a:t>全场景生态闭环正式完成。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>
                <a:solidFill>
                  <a:srgbClr val="FF0000"/>
                </a:solidFill>
              </a:rPr>
              <a:t>④</a:t>
            </a:r>
            <a:r>
              <a:rPr lang="zh-CN" altLang="en-US">
                <a:solidFill>
                  <a:srgbClr val="FF0000"/>
                </a:solidFill>
              </a:rPr>
              <a:t>算力</a:t>
            </a:r>
            <a:r>
              <a:rPr lang="zh-CN" altLang="en-US"/>
              <a:t>英伟达在</a:t>
            </a:r>
            <a:r>
              <a:rPr lang="en-US" altLang="zh-CN"/>
              <a:t>H20</a:t>
            </a:r>
            <a:r>
              <a:rPr lang="zh-CN" altLang="en-US"/>
              <a:t>芯片被禁后，英伟达达正加紧开发另一款符合美国出口规定的人工智能</a:t>
            </a:r>
            <a:r>
              <a:rPr lang="en-US" altLang="zh-CN"/>
              <a:t>(AI) </a:t>
            </a:r>
            <a:r>
              <a:rPr lang="zh-CN" altLang="en-US"/>
              <a:t>芯片，以继续保住其在中国的市场份额</a:t>
            </a:r>
            <a:r>
              <a:rPr lang="en-US" altLang="zh-CN"/>
              <a:t>;</a:t>
            </a:r>
            <a:r>
              <a:rPr lang="zh-CN" altLang="en-US"/>
              <a:t>外媒</a:t>
            </a:r>
            <a:r>
              <a:rPr lang="en-US" altLang="zh-CN"/>
              <a:t>:</a:t>
            </a:r>
            <a:r>
              <a:rPr lang="zh-CN" altLang="en-US"/>
              <a:t>英伟达已通知中国客户计划在</a:t>
            </a:r>
            <a:r>
              <a:rPr lang="en-US" altLang="zh-CN"/>
              <a:t>7</a:t>
            </a:r>
            <a:r>
              <a:rPr lang="zh-CN" altLang="en-US"/>
              <a:t>月推出修改版</a:t>
            </a:r>
            <a:r>
              <a:rPr lang="en-US" altLang="zh-CN"/>
              <a:t>H20</a:t>
            </a:r>
            <a:r>
              <a:rPr lang="zh-CN" altLang="en-US"/>
              <a:t>芯片。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895350"/>
            <a:ext cx="8531225" cy="51898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800590" y="1242060"/>
            <a:ext cx="1901190" cy="471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抄底系列：</a:t>
            </a:r>
            <a:endParaRPr lang="en-US" altLang="zh-CN"/>
          </a:p>
          <a:p>
            <a:r>
              <a:rPr lang="en-US" altLang="zh-CN"/>
              <a:t>1.</a:t>
            </a:r>
            <a:r>
              <a:rPr lang="zh-CN" altLang="en-US"/>
              <a:t>海底养鱼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受伤主力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chemeClr val="tx1"/>
                </a:solidFill>
              </a:rPr>
              <a:t>突破系列：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超级买入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4.</a:t>
            </a:r>
            <a:r>
              <a:rPr lang="zh-CN" altLang="en-US">
                <a:solidFill>
                  <a:schemeClr val="tx1"/>
                </a:solidFill>
              </a:rPr>
              <a:t>黄金三角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5.</a:t>
            </a:r>
            <a:r>
              <a:rPr lang="zh-CN" altLang="en-US">
                <a:solidFill>
                  <a:schemeClr val="tx1"/>
                </a:solidFill>
              </a:rPr>
              <a:t>彩虹战法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6.</a:t>
            </a:r>
            <a:r>
              <a:rPr lang="zh-CN" altLang="en-US">
                <a:solidFill>
                  <a:schemeClr val="tx1"/>
                </a:solidFill>
              </a:rPr>
              <a:t>复制涨停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  <a:p>
            <a:r>
              <a:rPr lang="zh-CN" altLang="en-US"/>
              <a:t>强者恒强系列：</a:t>
            </a:r>
            <a:endParaRPr lang="zh-CN" altLang="en-US"/>
          </a:p>
          <a:p>
            <a:r>
              <a:rPr lang="en-US" altLang="zh-CN"/>
              <a:t>7.</a:t>
            </a:r>
            <a:r>
              <a:rPr lang="zh-CN" altLang="en-US"/>
              <a:t>老鸭头</a:t>
            </a:r>
            <a:endParaRPr lang="zh-CN" altLang="en-US"/>
          </a:p>
          <a:p>
            <a:r>
              <a:rPr lang="en-US" altLang="zh-CN"/>
              <a:t>8.SB</a:t>
            </a:r>
            <a:r>
              <a:rPr lang="zh-CN" altLang="en-US"/>
              <a:t>战法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逃顶系列：</a:t>
            </a:r>
            <a:endParaRPr lang="zh-CN" altLang="en-US"/>
          </a:p>
          <a:p>
            <a:r>
              <a:rPr lang="en-US" altLang="zh-CN"/>
              <a:t>9.</a:t>
            </a:r>
            <a:r>
              <a:rPr lang="zh-CN" altLang="en-US"/>
              <a:t>磨顶三部曲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858375" y="1242060"/>
            <a:ext cx="1237615" cy="85915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857740" y="2394585"/>
            <a:ext cx="1238885" cy="138747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57740" y="4003040"/>
            <a:ext cx="1535430" cy="879475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857740" y="5103495"/>
            <a:ext cx="1535430" cy="62611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14880" y="3782695"/>
            <a:ext cx="3644900" cy="57848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12715" y="2393950"/>
            <a:ext cx="1547495" cy="138874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760210" y="1948815"/>
            <a:ext cx="1307465" cy="793750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61950" y="1242060"/>
            <a:ext cx="1335405" cy="100965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870825" y="1299210"/>
            <a:ext cx="1022350" cy="649605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0380" y="2626995"/>
            <a:ext cx="41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☆</a:t>
            </a:r>
            <a:endParaRPr lang="zh-CN" altLang="en-US"/>
          </a:p>
          <a:p>
            <a:r>
              <a:rPr lang="zh-CN" altLang="en-US">
                <a:sym typeface="+mn-ea"/>
              </a:rPr>
              <a:t>☆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风格：短线上攻居上回档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84590" y="3994785"/>
            <a:ext cx="2626360" cy="1265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30" y="960120"/>
            <a:ext cx="10231120" cy="549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372100" y="2242820"/>
            <a:ext cx="710565" cy="710565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968740" y="2301875"/>
            <a:ext cx="710565" cy="710565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43270" y="3556635"/>
            <a:ext cx="277558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短线上攻回落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回档上行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中线上攻居上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周左右的时间</a:t>
            </a:r>
            <a:r>
              <a:rPr lang="en-US" altLang="zh-CN">
                <a:highlight>
                  <a:srgbClr val="FFFF00"/>
                </a:highlight>
              </a:rPr>
              <a:t> 25</a:t>
            </a:r>
            <a:r>
              <a:rPr lang="zh-CN" altLang="en-US">
                <a:highlight>
                  <a:srgbClr val="FFFF00"/>
                </a:highlight>
              </a:rPr>
              <a:t>号前后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椭圆 2"/>
          <p:cNvSpPr/>
          <p:nvPr/>
        </p:nvSpPr>
        <p:spPr>
          <a:xfrm>
            <a:off x="5752465" y="4988560"/>
            <a:ext cx="1033145" cy="113220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496300" y="5106035"/>
            <a:ext cx="1033145" cy="113220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5335" y="0"/>
            <a:ext cx="8526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什么样的环境适合激进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803275"/>
            <a:ext cx="2284095" cy="2066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90" y="841375"/>
            <a:ext cx="3530600" cy="1870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0" y="913765"/>
            <a:ext cx="2646680" cy="1751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" y="4054475"/>
            <a:ext cx="6216650" cy="1555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12140" y="3220720"/>
            <a:ext cx="2659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①</a:t>
            </a:r>
            <a:r>
              <a:rPr lang="zh-CN" altLang="en-US" b="1">
                <a:solidFill>
                  <a:srgbClr val="23B253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熊线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上移</a:t>
            </a:r>
            <a:r>
              <a:rPr lang="en-US" altLang="zh-CN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/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站上牛熊线</a:t>
            </a:r>
            <a:endParaRPr lang="zh-CN" altLang="en-US" b="1"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27450" y="3183890"/>
            <a:ext cx="4399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②</a:t>
            </a:r>
            <a:r>
              <a:rPr lang="zh-CN" altLang="en-US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短线上攻</a:t>
            </a:r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启动：突破平台个股增加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47175" y="3174365"/>
            <a:ext cx="227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③流动资金翻红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6730" y="5955665"/>
            <a:ext cx="9688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④</a:t>
            </a:r>
            <a:r>
              <a:rPr lang="en-US" altLang="zh-CN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60</a:t>
            </a:r>
            <a:r>
              <a:rPr lang="zh-CN" altLang="en-US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日线</a:t>
            </a:r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相对短线是一个中期趋势保护线（线上资金翻红，中短期共振走强）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82485" y="4292600"/>
            <a:ext cx="4735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每个条件占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25%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仓位。都不符合就空仓规避</a:t>
            </a:r>
            <a:endParaRPr lang="zh-CN" altLang="en-US" b="1">
              <a:solidFill>
                <a:srgbClr val="EC26FE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r>
              <a:rPr lang="zh-CN" altLang="en-US" b="1">
                <a:solidFill>
                  <a:srgbClr val="EC26F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市场环境决定仓位，细分板块走势决定风格</a:t>
            </a:r>
            <a:endParaRPr lang="zh-CN" altLang="en-US" b="1">
              <a:solidFill>
                <a:srgbClr val="EC26FE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平均股价：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小盘股；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沪深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300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：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大盘股）</a:t>
            </a:r>
            <a:endParaRPr lang="zh-CN" altLang="en-US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死叉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下降分时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886460"/>
            <a:ext cx="6757035" cy="3067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220" y="949325"/>
            <a:ext cx="3816350" cy="2941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4072255"/>
            <a:ext cx="4462780" cy="2411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396740" y="1357630"/>
            <a:ext cx="255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早盘提示题材要回落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06435" y="2052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大盘日线死叉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5945" y="4449445"/>
            <a:ext cx="2766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提示想低吸要等午后双底企稳。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770120" y="4072255"/>
            <a:ext cx="7016750" cy="2429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3760" y="47637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早盘底部降低，再次提示等企稳，减少错杀。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WPS 演示</Application>
  <PresentationFormat>宽屏</PresentationFormat>
  <Paragraphs>210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思源黑体</vt:lpstr>
      <vt:lpstr>黑体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914</cp:revision>
  <dcterms:created xsi:type="dcterms:W3CDTF">2019-06-19T02:08:00Z</dcterms:created>
  <dcterms:modified xsi:type="dcterms:W3CDTF">2025-05-11T10:04:35Z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