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910" r:id="rId8"/>
    <p:sldId id="1917" r:id="rId9"/>
    <p:sldId id="1911" r:id="rId10"/>
    <p:sldId id="1916" r:id="rId11"/>
    <p:sldId id="1918" r:id="rId12"/>
    <p:sldId id="607" r:id="rId13"/>
    <p:sldId id="1501" r:id="rId14"/>
    <p:sldId id="1903" r:id="rId15"/>
    <p:sldId id="1904" r:id="rId16"/>
    <p:sldId id="1905" r:id="rId17"/>
    <p:sldId id="1887" r:id="rId18"/>
    <p:sldId id="1889" r:id="rId19"/>
    <p:sldId id="1919" r:id="rId20"/>
    <p:sldId id="1616" r:id="rId21"/>
    <p:sldId id="1747" r:id="rId22"/>
    <p:sldId id="1749" r:id="rId23"/>
    <p:sldId id="1913" r:id="rId24"/>
    <p:sldId id="1920" r:id="rId25"/>
    <p:sldId id="614" r:id="rId26"/>
    <p:sldId id="615" r:id="rId27"/>
    <p:sldId id="635" r:id="rId28"/>
    <p:sldId id="616" r:id="rId29"/>
    <p:sldId id="1696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9" userDrawn="1">
          <p15:clr>
            <a:srgbClr val="A4A3A4"/>
          </p15:clr>
        </p15:guide>
        <p15:guide id="2" pos="3883" userDrawn="1">
          <p15:clr>
            <a:srgbClr val="A4A3A4"/>
          </p15:clr>
        </p15:guide>
        <p15:guide id="3" pos="49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39"/>
        <p:guide pos="3883"/>
        <p:guide pos="49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8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53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60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tags" Target="../tags/tag59.xml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3.xml"/><Relationship Id="rId6" Type="http://schemas.openxmlformats.org/officeDocument/2006/relationships/image" Target="../media/image53.png"/><Relationship Id="rId5" Type="http://schemas.openxmlformats.org/officeDocument/2006/relationships/tags" Target="../tags/tag72.xml"/><Relationship Id="rId4" Type="http://schemas.openxmlformats.org/officeDocument/2006/relationships/image" Target="../media/image52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tags" Target="../tags/tag78.xml"/><Relationship Id="rId7" Type="http://schemas.openxmlformats.org/officeDocument/2006/relationships/image" Target="../media/image56.png"/><Relationship Id="rId6" Type="http://schemas.openxmlformats.org/officeDocument/2006/relationships/tags" Target="../tags/tag77.xml"/><Relationship Id="rId5" Type="http://schemas.openxmlformats.org/officeDocument/2006/relationships/image" Target="../media/image55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image" Target="../media/image54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9.xml"/><Relationship Id="rId1" Type="http://schemas.openxmlformats.org/officeDocument/2006/relationships/tags" Target="../tags/tag7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8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9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0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紧跟主题，控盘主升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/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2024/2025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控盘为王，做好波段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698115" y="57785"/>
            <a:ext cx="7353300" cy="848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4000">
                <a:solidFill>
                  <a:schemeClr val="bg1"/>
                </a:solidFill>
              </a:rPr>
              <a:t>专注！有方向有思路，共同提升！</a:t>
            </a:r>
            <a:endParaRPr lang="zh-CN" sz="4000">
              <a:solidFill>
                <a:schemeClr val="bg1"/>
              </a:solidFill>
            </a:endParaRPr>
          </a:p>
          <a:p>
            <a:pPr lvl="0" algn="ctr">
              <a:buClrTx/>
              <a:buSzTx/>
              <a:buFontTx/>
            </a:pPr>
            <a:endParaRPr lang="zh-CN" altLang="en-US" sz="40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" y="966470"/>
            <a:ext cx="3683000" cy="5411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75" y="892175"/>
            <a:ext cx="3392805" cy="33147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745" y="3604895"/>
            <a:ext cx="3104515" cy="29324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445" y="2542540"/>
            <a:ext cx="3079750" cy="3908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890" y="892175"/>
            <a:ext cx="3606800" cy="2626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445" y="869950"/>
            <a:ext cx="1782445" cy="1672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6270" y="3519170"/>
            <a:ext cx="2665730" cy="13716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8"/>
          <a:stretch>
            <a:fillRect/>
          </a:stretch>
        </p:blipFill>
        <p:spPr>
          <a:xfrm>
            <a:off x="9375775" y="4802505"/>
            <a:ext cx="2748915" cy="16186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8745" y="966470"/>
            <a:ext cx="2806065" cy="2889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5445" y="2542540"/>
            <a:ext cx="1481455" cy="2889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6480" y="2219325"/>
            <a:ext cx="608965" cy="1809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5060" y="5078730"/>
            <a:ext cx="608965" cy="18097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6495" y="4406265"/>
            <a:ext cx="657860" cy="28829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控盘股结合乖离率做成本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515" y="900430"/>
            <a:ext cx="6309360" cy="5602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193915" y="2686685"/>
            <a:ext cx="444627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乖离率数值超过 主板是10-15、 创业板是25以上的都是短期拉高了，不轻易追高位风险。 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当然市场在强势时，可以提高</a:t>
            </a:r>
            <a:endParaRPr lang="zh-CN" altLang="en-US"/>
          </a:p>
          <a:p>
            <a:r>
              <a:rPr lang="zh-CN" altLang="en-US"/>
              <a:t>主板乖离率15-20以上。   </a:t>
            </a:r>
            <a:endParaRPr lang="zh-CN" altLang="en-US"/>
          </a:p>
          <a:p>
            <a:r>
              <a:rPr lang="zh-CN" altLang="en-US"/>
              <a:t>创业板300</a:t>
            </a:r>
            <a:r>
              <a:rPr lang="en-US" altLang="zh-CN"/>
              <a:t>/ </a:t>
            </a:r>
            <a:r>
              <a:rPr lang="zh-CN" altLang="en-US"/>
              <a:t>688科创是25-30 算高乖离率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15235" y="125095"/>
            <a:ext cx="73533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>
                <a:solidFill>
                  <a:schemeClr val="bg1"/>
                </a:solidFill>
                <a:sym typeface="+mn-ea"/>
              </a:rPr>
              <a:t>个股强弱的区别（趋势支撑+主力控盘） </a:t>
            </a:r>
            <a:endParaRPr kumimoji="0" 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>
              <a:buClrTx/>
              <a:buSzTx/>
              <a:buFontTx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687070" y="813435"/>
            <a:ext cx="10607040" cy="5683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220" y="887095"/>
            <a:ext cx="838200" cy="314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290" y="887095"/>
            <a:ext cx="838200" cy="3143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87070" y="858520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highlight>
                  <a:srgbClr val="FFFF00"/>
                </a:highlight>
              </a:rPr>
              <a:t>过往案例，不作推荐</a:t>
            </a:r>
            <a:endParaRPr lang="zh-CN" altLang="en-US" sz="1200" b="1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21730" y="858520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highlight>
                  <a:srgbClr val="FFFF00"/>
                </a:highlight>
              </a:rPr>
              <a:t>过往案例，不作推荐</a:t>
            </a:r>
            <a:endParaRPr lang="zh-CN" altLang="en-US" sz="1200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41730"/>
            <a:ext cx="12192000" cy="517398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221230" y="107315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>
                <a:solidFill>
                  <a:schemeClr val="bg1"/>
                </a:solidFill>
                <a:sym typeface="+mn-ea"/>
              </a:rPr>
              <a:t>今年盯着这几个方向轮动上涨（政策主线）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65580" y="92710"/>
            <a:ext cx="92614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过滤自选股，中线找到重点目标跟踪</a:t>
            </a:r>
            <a:endParaRPr kumimoji="0" lang="zh-CN" altLang="en-US" sz="3600" i="0" u="none" strike="noStrike" kern="1200" cap="none" spc="-200" normalizeH="0" baseline="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040" y="917575"/>
            <a:ext cx="7721600" cy="5592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519295" y="194119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智能盯盘</a:t>
            </a:r>
            <a:r>
              <a:rPr lang="en-US" altLang="zh-CN" b="1">
                <a:highlight>
                  <a:srgbClr val="FFFF00"/>
                </a:highlight>
              </a:rPr>
              <a:t>---</a:t>
            </a:r>
            <a:r>
              <a:rPr lang="zh-CN" altLang="en-US" b="1">
                <a:highlight>
                  <a:srgbClr val="FFFF00"/>
                </a:highlight>
              </a:rPr>
              <a:t>选股范围（自选股池）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筛选核心标的</a:t>
            </a:r>
            <a:endParaRPr lang="en-US" altLang="zh-CN" b="1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745" y="2873375"/>
            <a:ext cx="5000625" cy="21418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5910" y="920750"/>
            <a:ext cx="3557270" cy="5480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998345" y="129540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</a:t>
            </a: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突破回踩（买阴卖阳，熊线兜底）</a:t>
            </a:r>
            <a:endParaRPr lang="zh-CN" altLang="en-US" sz="32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65" y="920750"/>
            <a:ext cx="3278505" cy="5480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825" y="920750"/>
            <a:ext cx="3200400" cy="5480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4364355" y="5885180"/>
            <a:ext cx="85197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熊线之上，越是跌到重要支撑，越要多考虑是否存在机会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不要总是拉升阳线才去思考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去追股，一旦</a:t>
            </a:r>
            <a:r>
              <a:rPr lang="zh-CN" altLang="en-US" b="1">
                <a:highlight>
                  <a:srgbClr val="FFFF00"/>
                </a:highlight>
              </a:rPr>
              <a:t>跌破熊线一股不留！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69160" y="18402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主题猎手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控盘为王，做好波段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764540"/>
            <a:ext cx="6361430" cy="38779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闲钱理财你是想怎么规划的？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50" y="2913380"/>
            <a:ext cx="6054090" cy="369062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5085" y="4905375"/>
            <a:ext cx="60509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小调整小机会，大调整大机会</a:t>
            </a:r>
            <a:endParaRPr lang="zh-CN" altLang="en-US" sz="2000" b="1">
              <a:highlight>
                <a:srgbClr val="FFFF00"/>
              </a:highlight>
            </a:endParaRPr>
          </a:p>
          <a:p>
            <a:r>
              <a:rPr lang="zh-CN" altLang="en-US" sz="2000" b="1">
                <a:highlight>
                  <a:srgbClr val="FFFF00"/>
                </a:highlight>
              </a:rPr>
              <a:t>做耐心的真正投资者！不要以短期波动来论长期收益</a:t>
            </a:r>
            <a:endParaRPr lang="zh-CN" altLang="en-US" sz="2000" b="1">
              <a:highlight>
                <a:srgbClr val="FFFF00"/>
              </a:highlight>
            </a:endParaRPr>
          </a:p>
          <a:p>
            <a:r>
              <a:rPr lang="zh-CN" altLang="en-US" sz="2000" b="1">
                <a:highlight>
                  <a:srgbClr val="FFFF00"/>
                </a:highlight>
                <a:sym typeface="+mn-ea"/>
              </a:rPr>
              <a:t>而真正大级别的行情，还在后面！</a:t>
            </a:r>
            <a:endParaRPr lang="zh-CN" altLang="en-US" sz="2000" b="1">
              <a:highlight>
                <a:srgbClr val="FFFF00"/>
              </a:highlight>
            </a:endParaRPr>
          </a:p>
          <a:p>
            <a:endParaRPr lang="zh-CN" altLang="en-US" sz="2000" b="1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0100" y="3324860"/>
            <a:ext cx="4980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 dirty="0" smtClean="0">
                <a:solidFill>
                  <a:srgbClr val="FF0000"/>
                </a:solidFill>
                <a:sym typeface="+mn-ea"/>
              </a:rPr>
              <a:t>稳中求进，固收</a:t>
            </a:r>
            <a:r>
              <a:rPr lang="en-US" altLang="zh-CN" b="1" dirty="0" smtClean="0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 b="1" dirty="0" smtClean="0">
                <a:solidFill>
                  <a:srgbClr val="FF0000"/>
                </a:solidFill>
                <a:sym typeface="+mn-ea"/>
              </a:rPr>
              <a:t>产品，理财首选【创金合信】</a:t>
            </a:r>
            <a:endParaRPr lang="zh-CN" altLang="en-US" b="1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24700" y="5859145"/>
            <a:ext cx="4980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 dirty="0" smtClean="0">
                <a:solidFill>
                  <a:srgbClr val="FF0000"/>
                </a:solidFill>
                <a:sym typeface="+mn-ea"/>
              </a:rPr>
              <a:t>量化选股</a:t>
            </a:r>
            <a:r>
              <a:rPr lang="en-US" altLang="zh-CN" b="1" dirty="0" smtClean="0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 b="1" dirty="0" smtClean="0">
                <a:solidFill>
                  <a:srgbClr val="FF0000"/>
                </a:solidFill>
                <a:sym typeface="+mn-ea"/>
              </a:rPr>
              <a:t>多策略轮动</a:t>
            </a:r>
            <a:r>
              <a:rPr lang="zh-CN" b="1" dirty="0" smtClean="0">
                <a:solidFill>
                  <a:srgbClr val="FF0000"/>
                </a:solidFill>
                <a:sym typeface="+mn-ea"/>
              </a:rPr>
              <a:t>，优选</a:t>
            </a:r>
            <a:r>
              <a:rPr lang="zh-CN" altLang="en-US" b="1" dirty="0" smtClean="0">
                <a:solidFill>
                  <a:srgbClr val="FF0000"/>
                </a:solidFill>
                <a:sym typeface="+mn-ea"/>
              </a:rPr>
              <a:t>【百嘉瑞丰】</a:t>
            </a:r>
            <a:endParaRPr lang="zh-CN" altLang="en-US" b="1" dirty="0" smtClean="0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>
                <a:solidFill>
                  <a:schemeClr val="bg2"/>
                </a:solidFill>
              </a:rPr>
              <a:t>珍惜今年调整机会，验证不断走新高</a:t>
            </a:r>
            <a:endParaRPr lang="zh-CN" sz="3600" spc="-200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9515" y="871220"/>
            <a:ext cx="9930765" cy="5595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>
                <a:solidFill>
                  <a:schemeClr val="bg2"/>
                </a:solidFill>
              </a:rPr>
              <a:t>全球趋势上，</a:t>
            </a:r>
            <a:r>
              <a:rPr lang="en-US" altLang="zh-CN" sz="3600" spc="-200">
                <a:solidFill>
                  <a:schemeClr val="bg2"/>
                </a:solidFill>
              </a:rPr>
              <a:t>AI</a:t>
            </a:r>
            <a:r>
              <a:rPr lang="zh-CN" altLang="en-US" sz="3600" spc="-200">
                <a:solidFill>
                  <a:schemeClr val="bg2"/>
                </a:solidFill>
              </a:rPr>
              <a:t>科技仍是主导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660" y="1096010"/>
            <a:ext cx="6379210" cy="5252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482840" y="2663190"/>
            <a:ext cx="40640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英伟达在</a:t>
            </a:r>
            <a:r>
              <a:rPr lang="en-US" altLang="zh-CN"/>
              <a:t>AI</a:t>
            </a:r>
            <a:r>
              <a:rPr lang="zh-CN" altLang="en-US"/>
              <a:t>热潮中通过大手笔投资上下游企业，打造从芯片到</a:t>
            </a:r>
            <a:r>
              <a:rPr lang="en-US" altLang="zh-CN"/>
              <a:t>AI</a:t>
            </a:r>
            <a:r>
              <a:rPr lang="zh-CN" altLang="en-US"/>
              <a:t>模型的完整生态体系。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数据显示，今年英伟达股权投资已突破400亿美元。  这种投资模式不仅帮助英伟达锁定下游客户，还在一定程度上确保了公司硬件需求的稳定供应。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中国缺芯，美国缺电，全球缺存储！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5660" y="6348730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数据来源于财联社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390" y="795020"/>
            <a:ext cx="9918700" cy="5746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487930" y="163195"/>
            <a:ext cx="7353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spc="-200">
                <a:solidFill>
                  <a:schemeClr val="bg2"/>
                </a:solidFill>
              </a:rPr>
              <a:t>核心股的特征：主线</a:t>
            </a:r>
            <a:r>
              <a:rPr lang="en-US" altLang="zh-CN" sz="2800" spc="-200">
                <a:solidFill>
                  <a:schemeClr val="bg2"/>
                </a:solidFill>
              </a:rPr>
              <a:t>+</a:t>
            </a:r>
            <a:r>
              <a:rPr lang="zh-CN" altLang="en-US" sz="2800" spc="-200">
                <a:solidFill>
                  <a:schemeClr val="bg2"/>
                </a:solidFill>
              </a:rPr>
              <a:t>业绩</a:t>
            </a:r>
            <a:r>
              <a:rPr lang="en-US" altLang="zh-CN" sz="2800" spc="-200">
                <a:solidFill>
                  <a:schemeClr val="bg2"/>
                </a:solidFill>
              </a:rPr>
              <a:t>+</a:t>
            </a:r>
            <a:r>
              <a:rPr lang="zh-CN" altLang="en-US" sz="2800" spc="-200">
                <a:solidFill>
                  <a:schemeClr val="bg2"/>
                </a:solidFill>
              </a:rPr>
              <a:t>顶尖业务</a:t>
            </a:r>
            <a:r>
              <a:rPr lang="en-US" altLang="zh-CN" sz="2800" spc="-200">
                <a:solidFill>
                  <a:schemeClr val="bg2"/>
                </a:solidFill>
              </a:rPr>
              <a:t>+</a:t>
            </a:r>
            <a:r>
              <a:rPr lang="zh-CN" altLang="en-US" sz="2800" spc="-200">
                <a:solidFill>
                  <a:schemeClr val="bg2"/>
                </a:solidFill>
              </a:rPr>
              <a:t>主力控盘</a:t>
            </a:r>
            <a:endParaRPr lang="zh-CN" altLang="en-US" sz="2800" spc="-200">
              <a:solidFill>
                <a:schemeClr val="bg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" y="3255010"/>
            <a:ext cx="4489450" cy="12585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435475" y="33629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主题猎手星星标签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915" y="3429000"/>
            <a:ext cx="3200400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915" y="5029200"/>
            <a:ext cx="3199765" cy="10210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163195"/>
            <a:ext cx="7353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spc="-200">
                <a:solidFill>
                  <a:schemeClr val="bg2"/>
                </a:solidFill>
              </a:rPr>
              <a:t>核心股的特征：主线</a:t>
            </a:r>
            <a:r>
              <a:rPr lang="en-US" altLang="zh-CN" sz="2800" spc="-200">
                <a:solidFill>
                  <a:schemeClr val="bg2"/>
                </a:solidFill>
              </a:rPr>
              <a:t>+</a:t>
            </a:r>
            <a:r>
              <a:rPr lang="zh-CN" altLang="en-US" sz="2800" spc="-200">
                <a:solidFill>
                  <a:schemeClr val="bg2"/>
                </a:solidFill>
              </a:rPr>
              <a:t>业绩</a:t>
            </a:r>
            <a:r>
              <a:rPr lang="en-US" altLang="zh-CN" sz="2800" spc="-200">
                <a:solidFill>
                  <a:schemeClr val="bg2"/>
                </a:solidFill>
              </a:rPr>
              <a:t>+</a:t>
            </a:r>
            <a:r>
              <a:rPr lang="zh-CN" altLang="en-US" sz="2800" spc="-200">
                <a:solidFill>
                  <a:schemeClr val="bg2"/>
                </a:solidFill>
              </a:rPr>
              <a:t>顶尖业务</a:t>
            </a:r>
            <a:r>
              <a:rPr lang="en-US" altLang="zh-CN" sz="2800" spc="-200">
                <a:solidFill>
                  <a:schemeClr val="bg2"/>
                </a:solidFill>
              </a:rPr>
              <a:t>+</a:t>
            </a:r>
            <a:r>
              <a:rPr lang="zh-CN" altLang="en-US" sz="2800" spc="-200">
                <a:solidFill>
                  <a:schemeClr val="bg2"/>
                </a:solidFill>
              </a:rPr>
              <a:t>主力控盘</a:t>
            </a:r>
            <a:endParaRPr lang="zh-CN" altLang="en-US" sz="2800" spc="-200">
              <a:solidFill>
                <a:schemeClr val="bg2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570" y="832485"/>
            <a:ext cx="10200005" cy="5681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" y="3323590"/>
            <a:ext cx="3886200" cy="1304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269740" y="33629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主题猎手星星标签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740" y="5014595"/>
            <a:ext cx="3821430" cy="13163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163195"/>
            <a:ext cx="7353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spc="-200">
                <a:solidFill>
                  <a:schemeClr val="bg2"/>
                </a:solidFill>
              </a:rPr>
              <a:t>核心股的特征：主线</a:t>
            </a:r>
            <a:r>
              <a:rPr lang="en-US" altLang="zh-CN" sz="2800" spc="-200">
                <a:solidFill>
                  <a:schemeClr val="bg2"/>
                </a:solidFill>
              </a:rPr>
              <a:t>+</a:t>
            </a:r>
            <a:r>
              <a:rPr lang="zh-CN" altLang="en-US" sz="2800" spc="-200">
                <a:solidFill>
                  <a:schemeClr val="bg2"/>
                </a:solidFill>
              </a:rPr>
              <a:t>业绩</a:t>
            </a:r>
            <a:r>
              <a:rPr lang="en-US" altLang="zh-CN" sz="2800" spc="-200">
                <a:solidFill>
                  <a:schemeClr val="bg2"/>
                </a:solidFill>
              </a:rPr>
              <a:t>+</a:t>
            </a:r>
            <a:r>
              <a:rPr lang="zh-CN" altLang="en-US" sz="2800" spc="-200">
                <a:solidFill>
                  <a:schemeClr val="bg2"/>
                </a:solidFill>
              </a:rPr>
              <a:t>顶尖业务</a:t>
            </a:r>
            <a:r>
              <a:rPr lang="en-US" altLang="zh-CN" sz="2800" spc="-200">
                <a:solidFill>
                  <a:schemeClr val="bg2"/>
                </a:solidFill>
              </a:rPr>
              <a:t>+</a:t>
            </a:r>
            <a:r>
              <a:rPr lang="zh-CN" altLang="en-US" sz="2800" spc="-200">
                <a:solidFill>
                  <a:schemeClr val="bg2"/>
                </a:solidFill>
              </a:rPr>
              <a:t>主力控盘</a:t>
            </a:r>
            <a:endParaRPr lang="zh-CN" altLang="en-US" sz="2800" spc="-200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70" y="833120"/>
            <a:ext cx="9858375" cy="5655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3195320"/>
            <a:ext cx="3895725" cy="1714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435475" y="33629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主题猎手星星标签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990" y="4990465"/>
            <a:ext cx="4192270" cy="1325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1488</Words>
  <Application>WPS 演示</Application>
  <PresentationFormat>宽屏</PresentationFormat>
  <Paragraphs>132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Medium</vt:lpstr>
      <vt:lpstr>DIN Black</vt:lpstr>
      <vt:lpstr>Segoe Print</vt:lpstr>
      <vt:lpstr>Arial Unicode MS</vt:lpstr>
      <vt:lpstr>Calibri</vt:lpstr>
      <vt:lpstr>思源黑体 CN Heavy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</cp:lastModifiedBy>
  <cp:revision>2196</cp:revision>
  <dcterms:created xsi:type="dcterms:W3CDTF">2019-06-19T02:08:00Z</dcterms:created>
  <dcterms:modified xsi:type="dcterms:W3CDTF">2026-05-12T11:26:26Z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9CFE74C9946A4C69843920DE3B0B819A_13</vt:lpwstr>
  </property>
</Properties>
</file>