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media/image15.svg" ContentType="image/svg+xml"/>
  <Override PartName="/ppt/media/image17.svg" ContentType="image/svg+xml"/>
  <Override PartName="/ppt/media/image19.svg" ContentType="image/svg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3" r:id="rId3"/>
  </p:sldMasterIdLst>
  <p:notesMasterIdLst>
    <p:notesMasterId r:id="rId28"/>
  </p:notesMasterIdLst>
  <p:handoutMasterIdLst>
    <p:handoutMasterId r:id="rId29"/>
  </p:handoutMasterIdLst>
  <p:sldIdLst>
    <p:sldId id="307" r:id="rId4"/>
    <p:sldId id="1189" r:id="rId5"/>
    <p:sldId id="1027" r:id="rId6"/>
    <p:sldId id="1194" r:id="rId7"/>
    <p:sldId id="1149" r:id="rId8"/>
    <p:sldId id="1197" r:id="rId9"/>
    <p:sldId id="1199" r:id="rId10"/>
    <p:sldId id="1173" r:id="rId11"/>
    <p:sldId id="1182" r:id="rId12"/>
    <p:sldId id="1187" r:id="rId13"/>
    <p:sldId id="1200" r:id="rId14"/>
    <p:sldId id="1201" r:id="rId15"/>
    <p:sldId id="1188" r:id="rId16"/>
    <p:sldId id="1202" r:id="rId17"/>
    <p:sldId id="1203" r:id="rId18"/>
    <p:sldId id="1193" r:id="rId19"/>
    <p:sldId id="1195" r:id="rId20"/>
    <p:sldId id="1196" r:id="rId21"/>
    <p:sldId id="1181" r:id="rId22"/>
    <p:sldId id="1123" r:id="rId23"/>
    <p:sldId id="1204" r:id="rId24"/>
    <p:sldId id="1205" r:id="rId25"/>
    <p:sldId id="1206" r:id="rId26"/>
    <p:sldId id="503" r:id="rId27"/>
  </p:sldIdLst>
  <p:sldSz cx="12192000" cy="6858000"/>
  <p:notesSz cx="6858000" cy="9144000"/>
  <p:embeddedFontLst>
    <p:embeddedFont>
      <p:font typeface="微软雅黑" panose="020B0503020204020204" pitchFamily="34" charset="-122"/>
      <p:regular r:id="rId34"/>
      <p:bold r:id="rId35"/>
    </p:embeddedFont>
    <p:embeddedFont>
      <p:font typeface="方正宝黑体 简 Light" panose="02000400000000000000" charset="-122"/>
      <p:regular r:id="rId36"/>
    </p:embeddedFont>
    <p:embeddedFont>
      <p:font typeface="思源黑体 CN Normal" panose="020B0400000000000000" pitchFamily="34" charset="-122"/>
      <p:regular r:id="rId37"/>
    </p:embeddedFont>
    <p:embeddedFont>
      <p:font typeface="思源黑体 CN Medium" panose="020B0600000000000000" pitchFamily="34" charset="-122"/>
      <p:regular r:id="rId38"/>
    </p:embeddedFont>
    <p:embeddedFont>
      <p:font typeface="思源黑体 CN Heavy" panose="020B0A00000000000000" pitchFamily="34" charset="-122"/>
      <p:bold r:id="rId39"/>
    </p:embeddedFont>
    <p:embeddedFont>
      <p:font typeface="标准粗黑" panose="02000503000000000000" charset="-122"/>
      <p:regular r:id="rId40"/>
    </p:embeddedFont>
    <p:embeddedFont>
      <p:font typeface="Calibri" panose="020F0502020204030204" charset="0"/>
      <p:regular r:id="rId41"/>
      <p:bold r:id="rId42"/>
      <p:italic r:id="rId43"/>
      <p:boldItalic r:id="rId44"/>
    </p:embeddedFont>
    <p:embeddedFont>
      <p:font typeface="黑体" panose="02010609060101010101" charset="-122"/>
      <p:regular r:id="rId45"/>
    </p:embeddedFont>
  </p:embeddedFontLst>
  <p:custDataLst>
    <p:tags r:id="rId4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6" userDrawn="1">
          <p15:clr>
            <a:srgbClr val="A4A3A4"/>
          </p15:clr>
        </p15:guide>
        <p15:guide id="2" pos="3777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10BB8"/>
    <a:srgbClr val="241789"/>
    <a:srgbClr val="D9D9D9"/>
    <a:srgbClr val="742F01"/>
    <a:srgbClr val="4A4A4A"/>
    <a:srgbClr val="FFFEEB"/>
    <a:srgbClr val="FFF4A3"/>
    <a:srgbClr val="7C0000"/>
    <a:srgbClr val="7E0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46"/>
        <p:guide pos="3777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6" Type="http://schemas.openxmlformats.org/officeDocument/2006/relationships/tags" Target="tags/tag101.xml"/><Relationship Id="rId45" Type="http://schemas.openxmlformats.org/officeDocument/2006/relationships/font" Target="fonts/font12.fntdata"/><Relationship Id="rId44" Type="http://schemas.openxmlformats.org/officeDocument/2006/relationships/font" Target="fonts/font11.fntdata"/><Relationship Id="rId43" Type="http://schemas.openxmlformats.org/officeDocument/2006/relationships/font" Target="fonts/font10.fntdata"/><Relationship Id="rId42" Type="http://schemas.openxmlformats.org/officeDocument/2006/relationships/font" Target="fonts/font9.fntdata"/><Relationship Id="rId41" Type="http://schemas.openxmlformats.org/officeDocument/2006/relationships/font" Target="fonts/font8.fntdata"/><Relationship Id="rId40" Type="http://schemas.openxmlformats.org/officeDocument/2006/relationships/font" Target="fonts/font7.fntdata"/><Relationship Id="rId4" Type="http://schemas.openxmlformats.org/officeDocument/2006/relationships/slide" Target="slides/slide1.xml"/><Relationship Id="rId39" Type="http://schemas.openxmlformats.org/officeDocument/2006/relationships/font" Target="fonts/font6.fntdata"/><Relationship Id="rId38" Type="http://schemas.openxmlformats.org/officeDocument/2006/relationships/font" Target="fonts/font5.fntdata"/><Relationship Id="rId37" Type="http://schemas.openxmlformats.org/officeDocument/2006/relationships/font" Target="fonts/font4.fntdata"/><Relationship Id="rId36" Type="http://schemas.openxmlformats.org/officeDocument/2006/relationships/font" Target="fonts/font3.fntdata"/><Relationship Id="rId35" Type="http://schemas.openxmlformats.org/officeDocument/2006/relationships/font" Target="fonts/font2.fntdata"/><Relationship Id="rId34" Type="http://schemas.openxmlformats.org/officeDocument/2006/relationships/font" Target="fonts/font1.fntdata"/><Relationship Id="rId33" Type="http://schemas.openxmlformats.org/officeDocument/2006/relationships/commentAuthors" Target="commentAuthors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handoutMaster" Target="handoutMasters/handoutMaster1.xml"/><Relationship Id="rId28" Type="http://schemas.openxmlformats.org/officeDocument/2006/relationships/notesMaster" Target="notesMasters/notes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2.xml"/><Relationship Id="rId3" Type="http://schemas.openxmlformats.org/officeDocument/2006/relationships/image" Target="../media/image3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tags" Target="../tags/tag4.xm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4" Type="http://schemas.openxmlformats.org/officeDocument/2006/relationships/tags" Target="../tags/tag7.xml"/><Relationship Id="rId3" Type="http://schemas.openxmlformats.org/officeDocument/2006/relationships/tags" Target="../tags/tag6.xml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7" Type="http://schemas.openxmlformats.org/officeDocument/2006/relationships/image" Target="../media/image1.png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tags" Target="../tags/tag15.xml"/><Relationship Id="rId3" Type="http://schemas.openxmlformats.org/officeDocument/2006/relationships/image" Target="../media/image3.png"/><Relationship Id="rId2" Type="http://schemas.openxmlformats.org/officeDocument/2006/relationships/tags" Target="../tags/tag14.xml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6235" y="182880"/>
            <a:ext cx="1594898" cy="360000"/>
          </a:xfrm>
          <a:prstGeom prst="rect">
            <a:avLst/>
          </a:prstGeom>
        </p:spPr>
      </p:pic>
      <p:pic>
        <p:nvPicPr>
          <p:cNvPr id="4" name="图片 3" descr="//192.168.10.86/素材/营销策划/7.课程/炒股进阶班课程项目/2024年/2024年6月/1920_1080.png1920_108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395085"/>
            <a:ext cx="1219200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经传多赢资深投顾：刘涛丨执业编号：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A1120619060024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基金从业编号：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A20250616011746 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风险提示：观点基于软件数据和理论模型分析，仅供参考，不构成买卖建议，市场有风险，投资需谨慎。基金的过往业绩并不预示其未来表现，基金管理人管理的其他基金的业绩并不构成基金业绩表现的保证。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sp>
        <p:nvSpPr>
          <p:cNvPr id="18" name="文本框 17"/>
          <p:cNvSpPr txBox="1"/>
          <p:nvPr userDrawn="1">
            <p:custDataLst>
              <p:tags r:id="rId4"/>
            </p:custDataLst>
          </p:nvPr>
        </p:nvSpPr>
        <p:spPr>
          <a:xfrm>
            <a:off x="9048750" y="6337300"/>
            <a:ext cx="2801620" cy="35433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20000"/>
              </a:lnSpc>
            </a:pP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投资需谨慎！</a:t>
            </a:r>
            <a:endParaRPr lang="zh-CN" altLang="en-US" sz="1200"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2" name="图片 1" descr="目录页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00" y="6703"/>
            <a:ext cx="12193200" cy="6866185"/>
          </a:xfrm>
          <a:prstGeom prst="rect">
            <a:avLst/>
          </a:prstGeom>
        </p:spPr>
      </p:pic>
      <p:pic>
        <p:nvPicPr>
          <p:cNvPr id="22" name="图片 21" descr="经传logo白色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经传多赢01-白色(1)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115570" y="200025"/>
            <a:ext cx="1554480" cy="349885"/>
          </a:xfrm>
          <a:prstGeom prst="rect">
            <a:avLst/>
          </a:prstGeom>
        </p:spPr>
      </p:pic>
      <p:cxnSp>
        <p:nvCxnSpPr>
          <p:cNvPr id="6" name="直接连接符 5"/>
          <p:cNvCxnSpPr/>
          <p:nvPr userDrawn="1">
            <p:custDataLst>
              <p:tags r:id="rId4"/>
            </p:custDataLst>
          </p:nvPr>
        </p:nvCxnSpPr>
        <p:spPr>
          <a:xfrm flipV="1">
            <a:off x="1581150" y="630555"/>
            <a:ext cx="8630920" cy="13335"/>
          </a:xfrm>
          <a:prstGeom prst="line">
            <a:avLst/>
          </a:prstGeom>
          <a:ln w="12700" cmpd="sng">
            <a:gradFill flip="none" rotWithShape="1">
              <a:gsLst>
                <a:gs pos="0">
                  <a:srgbClr val="FFFEEB">
                    <a:lumMod val="42000"/>
                    <a:lumOff val="58000"/>
                  </a:srgbClr>
                </a:gs>
                <a:gs pos="100000">
                  <a:srgbClr val="FFFF00">
                    <a:alpha val="0"/>
                  </a:srgbClr>
                </a:gs>
              </a:gsLst>
              <a:path path="shape">
                <a:fillToRect l="50000" t="50000" r="50000" b="50000"/>
              </a:path>
              <a:tileRect/>
            </a:gra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0" y="6579870"/>
            <a:ext cx="12192635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 :刘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涛丨执业编号:A1120619060024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风险提示:观点基于软件数据和理论模型分析，仅供参考，不构成买卖建议，股市有风险，投资需谨慎！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35" y="622300"/>
            <a:ext cx="12192635" cy="6235700"/>
          </a:xfrm>
          <a:prstGeom prst="rect">
            <a:avLst/>
          </a:prstGeom>
        </p:spPr>
      </p:pic>
      <p:pic>
        <p:nvPicPr>
          <p:cNvPr id="15" name="图片 14" descr="PPT内页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5" y="0"/>
            <a:ext cx="12192000" cy="5156835"/>
          </a:xfrm>
          <a:prstGeom prst="rect">
            <a:avLst/>
          </a:prstGeom>
        </p:spPr>
      </p:pic>
      <p:sp>
        <p:nvSpPr>
          <p:cNvPr id="2" name="文本框 1"/>
          <p:cNvSpPr txBox="1"/>
          <p:nvPr userDrawn="1"/>
        </p:nvSpPr>
        <p:spPr>
          <a:xfrm>
            <a:off x="-635" y="6582410"/>
            <a:ext cx="121920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刘涛丨执业编号：</a:t>
            </a:r>
            <a:r>
              <a:rPr lang="en-US" altLang="zh-CN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Medium" panose="020B0600000000000000" pitchFamily="34" charset="-122"/>
                <a:sym typeface="+mn-ea"/>
              </a:rPr>
              <a:t> A1120619060024</a:t>
            </a:r>
            <a:r>
              <a:rPr lang="en-US" altLang="zh-CN" sz="12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思源黑体 CN Normal" panose="020B0400000000000000" pitchFamily="34" charset="-122"/>
                <a:ea typeface="思源黑体 CN Normal" panose="020B0400000000000000" pitchFamily="34" charset="-122"/>
              </a:rPr>
              <a:t>   </a:t>
            </a:r>
            <a:r>
              <a:rPr lang="zh-CN" altLang="en-US" sz="12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风险提示:观点基于软件数据和理论模型分析，仅供参考，不构成买卖建议，股市有风险，投资需谨慎。</a:t>
            </a:r>
            <a:endParaRPr lang="zh-CN" altLang="en-US" sz="1200" b="0" dirty="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19" name="图片 18" descr="经传logo白色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  <p:pic>
        <p:nvPicPr>
          <p:cNvPr id="20" name="图片 19" descr="logo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27330" y="219075"/>
            <a:ext cx="2474678" cy="324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10" name="图片 9" descr="介绍页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7" name="图片 16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31450" y="182880"/>
            <a:ext cx="1594898" cy="360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tags" Target="../tags/tag13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theme" Target="../theme/theme2.xml"/><Relationship Id="rId8" Type="http://schemas.openxmlformats.org/officeDocument/2006/relationships/tags" Target="../tags/tag21.xml"/><Relationship Id="rId7" Type="http://schemas.openxmlformats.org/officeDocument/2006/relationships/tags" Target="../tags/tag20.xml"/><Relationship Id="rId6" Type="http://schemas.openxmlformats.org/officeDocument/2006/relationships/tags" Target="../tags/tag19.xml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3" Type="http://schemas.openxmlformats.org/officeDocument/2006/relationships/tags" Target="../tags/tag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6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0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6.xml"/><Relationship Id="rId4" Type="http://schemas.openxmlformats.org/officeDocument/2006/relationships/tags" Target="../tags/tag24.xml"/><Relationship Id="rId3" Type="http://schemas.openxmlformats.org/officeDocument/2006/relationships/image" Target="../media/image9.png"/><Relationship Id="rId2" Type="http://schemas.openxmlformats.org/officeDocument/2006/relationships/tags" Target="../tags/tag23.xml"/><Relationship Id="rId1" Type="http://schemas.openxmlformats.org/officeDocument/2006/relationships/tags" Target="../tags/tag2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0.xml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1.xml"/><Relationship Id="rId1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2.xml"/><Relationship Id="rId1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4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5.xml"/><Relationship Id="rId1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6.xml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7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8.xml"/><Relationship Id="rId1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tags" Target="../tags/tag77.xml"/><Relationship Id="rId8" Type="http://schemas.openxmlformats.org/officeDocument/2006/relationships/tags" Target="../tags/tag76.xml"/><Relationship Id="rId7" Type="http://schemas.openxmlformats.org/officeDocument/2006/relationships/tags" Target="../tags/tag75.xml"/><Relationship Id="rId6" Type="http://schemas.openxmlformats.org/officeDocument/2006/relationships/tags" Target="../tags/tag74.xml"/><Relationship Id="rId5" Type="http://schemas.openxmlformats.org/officeDocument/2006/relationships/tags" Target="../tags/tag73.xml"/><Relationship Id="rId4" Type="http://schemas.openxmlformats.org/officeDocument/2006/relationships/tags" Target="../tags/tag72.xml"/><Relationship Id="rId3" Type="http://schemas.openxmlformats.org/officeDocument/2006/relationships/tags" Target="../tags/tag71.xml"/><Relationship Id="rId28" Type="http://schemas.openxmlformats.org/officeDocument/2006/relationships/slideLayout" Target="../slideLayouts/slideLayout2.xml"/><Relationship Id="rId27" Type="http://schemas.openxmlformats.org/officeDocument/2006/relationships/tags" Target="../tags/tag95.xml"/><Relationship Id="rId26" Type="http://schemas.openxmlformats.org/officeDocument/2006/relationships/tags" Target="../tags/tag94.xml"/><Relationship Id="rId25" Type="http://schemas.openxmlformats.org/officeDocument/2006/relationships/tags" Target="../tags/tag93.xml"/><Relationship Id="rId24" Type="http://schemas.openxmlformats.org/officeDocument/2006/relationships/tags" Target="../tags/tag92.xml"/><Relationship Id="rId23" Type="http://schemas.openxmlformats.org/officeDocument/2006/relationships/tags" Target="../tags/tag91.xml"/><Relationship Id="rId22" Type="http://schemas.openxmlformats.org/officeDocument/2006/relationships/tags" Target="../tags/tag90.xml"/><Relationship Id="rId21" Type="http://schemas.openxmlformats.org/officeDocument/2006/relationships/tags" Target="../tags/tag89.xml"/><Relationship Id="rId20" Type="http://schemas.openxmlformats.org/officeDocument/2006/relationships/tags" Target="../tags/tag88.xml"/><Relationship Id="rId2" Type="http://schemas.openxmlformats.org/officeDocument/2006/relationships/tags" Target="../tags/tag70.xml"/><Relationship Id="rId19" Type="http://schemas.openxmlformats.org/officeDocument/2006/relationships/tags" Target="../tags/tag87.xml"/><Relationship Id="rId18" Type="http://schemas.openxmlformats.org/officeDocument/2006/relationships/tags" Target="../tags/tag86.xml"/><Relationship Id="rId17" Type="http://schemas.openxmlformats.org/officeDocument/2006/relationships/tags" Target="../tags/tag85.xml"/><Relationship Id="rId16" Type="http://schemas.openxmlformats.org/officeDocument/2006/relationships/tags" Target="../tags/tag84.xml"/><Relationship Id="rId15" Type="http://schemas.openxmlformats.org/officeDocument/2006/relationships/tags" Target="../tags/tag83.xml"/><Relationship Id="rId14" Type="http://schemas.openxmlformats.org/officeDocument/2006/relationships/tags" Target="../tags/tag82.xml"/><Relationship Id="rId13" Type="http://schemas.openxmlformats.org/officeDocument/2006/relationships/tags" Target="../tags/tag81.xml"/><Relationship Id="rId12" Type="http://schemas.openxmlformats.org/officeDocument/2006/relationships/tags" Target="../tags/tag80.xml"/><Relationship Id="rId11" Type="http://schemas.openxmlformats.org/officeDocument/2006/relationships/tags" Target="../tags/tag79.xml"/><Relationship Id="rId10" Type="http://schemas.openxmlformats.org/officeDocument/2006/relationships/tags" Target="../tags/tag78.xml"/><Relationship Id="rId1" Type="http://schemas.openxmlformats.org/officeDocument/2006/relationships/tags" Target="../tags/tag6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5.xml"/><Relationship Id="rId1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9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7.xml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8.xml"/><Relationship Id="rId1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99.xml"/><Relationship Id="rId1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tags" Target="../tags/tag100.xml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4.xml"/><Relationship Id="rId8" Type="http://schemas.openxmlformats.org/officeDocument/2006/relationships/tags" Target="../tags/tag33.xml"/><Relationship Id="rId7" Type="http://schemas.openxmlformats.org/officeDocument/2006/relationships/tags" Target="../tags/tag32.xml"/><Relationship Id="rId6" Type="http://schemas.openxmlformats.org/officeDocument/2006/relationships/tags" Target="../tags/tag31.xml"/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7" Type="http://schemas.openxmlformats.org/officeDocument/2006/relationships/slideLayout" Target="../slideLayouts/slideLayout2.xml"/><Relationship Id="rId16" Type="http://schemas.openxmlformats.org/officeDocument/2006/relationships/tags" Target="../tags/tag41.xml"/><Relationship Id="rId15" Type="http://schemas.openxmlformats.org/officeDocument/2006/relationships/tags" Target="../tags/tag40.xml"/><Relationship Id="rId14" Type="http://schemas.openxmlformats.org/officeDocument/2006/relationships/tags" Target="../tags/tag39.xml"/><Relationship Id="rId13" Type="http://schemas.openxmlformats.org/officeDocument/2006/relationships/tags" Target="../tags/tag38.xml"/><Relationship Id="rId12" Type="http://schemas.openxmlformats.org/officeDocument/2006/relationships/tags" Target="../tags/tag37.xml"/><Relationship Id="rId11" Type="http://schemas.openxmlformats.org/officeDocument/2006/relationships/tags" Target="../tags/tag36.xml"/><Relationship Id="rId10" Type="http://schemas.openxmlformats.org/officeDocument/2006/relationships/tags" Target="../tags/tag35.xml"/><Relationship Id="rId1" Type="http://schemas.openxmlformats.org/officeDocument/2006/relationships/tags" Target="../tags/tag26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42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3.xml"/><Relationship Id="rId1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52.xml"/><Relationship Id="rId8" Type="http://schemas.openxmlformats.org/officeDocument/2006/relationships/tags" Target="../tags/tag51.xml"/><Relationship Id="rId7" Type="http://schemas.openxmlformats.org/officeDocument/2006/relationships/tags" Target="../tags/tag50.xml"/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0" Type="http://schemas.openxmlformats.org/officeDocument/2006/relationships/slideLayout" Target="../slideLayouts/slideLayout2.xml"/><Relationship Id="rId2" Type="http://schemas.openxmlformats.org/officeDocument/2006/relationships/tags" Target="../tags/tag45.xml"/><Relationship Id="rId19" Type="http://schemas.openxmlformats.org/officeDocument/2006/relationships/tags" Target="../tags/tag56.xml"/><Relationship Id="rId18" Type="http://schemas.openxmlformats.org/officeDocument/2006/relationships/image" Target="../media/image19.svg"/><Relationship Id="rId17" Type="http://schemas.openxmlformats.org/officeDocument/2006/relationships/image" Target="../media/image18.png"/><Relationship Id="rId16" Type="http://schemas.openxmlformats.org/officeDocument/2006/relationships/tags" Target="../tags/tag55.xml"/><Relationship Id="rId15" Type="http://schemas.openxmlformats.org/officeDocument/2006/relationships/image" Target="../media/image17.svg"/><Relationship Id="rId14" Type="http://schemas.openxmlformats.org/officeDocument/2006/relationships/image" Target="../media/image16.png"/><Relationship Id="rId13" Type="http://schemas.openxmlformats.org/officeDocument/2006/relationships/tags" Target="../tags/tag54.xml"/><Relationship Id="rId12" Type="http://schemas.openxmlformats.org/officeDocument/2006/relationships/image" Target="../media/image15.svg"/><Relationship Id="rId11" Type="http://schemas.openxmlformats.org/officeDocument/2006/relationships/image" Target="../media/image14.png"/><Relationship Id="rId10" Type="http://schemas.openxmlformats.org/officeDocument/2006/relationships/tags" Target="../tags/tag53.xml"/><Relationship Id="rId1" Type="http://schemas.openxmlformats.org/officeDocument/2006/relationships/tags" Target="../tags/tag44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57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1950085" y="4187825"/>
            <a:ext cx="6123305" cy="10712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just" fontAlgn="auto">
              <a:lnSpc>
                <a:spcPct val="120000"/>
              </a:lnSpc>
            </a:pPr>
            <a:r>
              <a:rPr lang="zh-CN" altLang="en-US" sz="1600">
                <a:solidFill>
                  <a:schemeClr val="tx1">
                    <a:lumMod val="75000"/>
                    <a:lumOff val="25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十多年从业经验,专注实战操作研究，独创《人气战法》《黄金战法》《绝对龙头战法》，熟知散户操作心理，建立完整盈利模式，精湛的短线技术，准确把握市场热点，帮助散户们在操作中确定方向，深受全国用户喜爱！</a:t>
            </a:r>
            <a:endParaRPr lang="zh-CN" altLang="en-US" sz="1600">
              <a:solidFill>
                <a:schemeClr val="tx1">
                  <a:lumMod val="75000"/>
                  <a:lumOff val="2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909185" y="43033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2"/>
            </p:custDataLst>
          </p:nvPr>
        </p:nvSpPr>
        <p:spPr>
          <a:xfrm>
            <a:off x="4909185" y="46177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1205230" y="3541395"/>
            <a:ext cx="2522855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5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月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17</a:t>
            </a:r>
            <a:r>
              <a:rPr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日</a:t>
            </a:r>
            <a:r>
              <a:rPr 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8</a:t>
            </a:r>
            <a:r>
              <a:rPr lang="zh-CN" altLang="en-US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：</a:t>
            </a:r>
            <a:r>
              <a:rPr lang="en-US" altLang="zh-CN" sz="2600" dirty="0">
                <a:solidFill>
                  <a:srgbClr val="915C09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15</a:t>
            </a:r>
            <a:endParaRPr lang="en-US" altLang="zh-CN" sz="2600" dirty="0">
              <a:solidFill>
                <a:srgbClr val="915C09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7" name="图片 6" descr="刘涛_1661826554142"/>
          <p:cNvPicPr>
            <a:picLocks noChangeAspect="1"/>
          </p:cNvPicPr>
          <p:nvPr/>
        </p:nvPicPr>
        <p:blipFill>
          <a:blip r:embed="rId3"/>
          <a:srcRect b="9903"/>
          <a:stretch>
            <a:fillRect/>
          </a:stretch>
        </p:blipFill>
        <p:spPr>
          <a:xfrm>
            <a:off x="8764905" y="675640"/>
            <a:ext cx="3101340" cy="50838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1279525" y="906145"/>
            <a:ext cx="7658100" cy="234315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6000" b="0" i="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</a:rPr>
              <a:t> </a:t>
            </a:r>
            <a:endParaRPr lang="zh-CN" altLang="en-US" sz="6000" b="0" i="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6530" y="1466215"/>
            <a:ext cx="8588375" cy="154940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ct val="90000"/>
              </a:lnSpc>
            </a:pPr>
            <a:r>
              <a:rPr lang="en-US" altLang="zh-CN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  </a:t>
            </a: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如何重仓布局</a:t>
            </a:r>
            <a:r>
              <a:rPr lang="zh-CN" altLang="en-US" sz="6000" dirty="0">
                <a:solidFill>
                  <a:schemeClr val="bg1"/>
                </a:solidFill>
                <a:effectLst/>
                <a:latin typeface="思源黑体 CN Heavy" panose="020B0A00000000000000" pitchFamily="34" charset="-122"/>
                <a:ea typeface="思源黑体 CN Heavy" panose="020B0A00000000000000" pitchFamily="34" charset="-122"/>
                <a:sym typeface="+mn-ea"/>
              </a:rPr>
              <a:t>主升浪</a:t>
            </a:r>
            <a:endParaRPr lang="zh-CN" altLang="en-US" sz="6000" dirty="0">
              <a:solidFill>
                <a:schemeClr val="bg1"/>
              </a:solidFill>
              <a:effectLst/>
              <a:latin typeface="思源黑体 CN Heavy" panose="020B0A00000000000000" pitchFamily="34" charset="-122"/>
              <a:ea typeface="思源黑体 CN Heavy" panose="020B0A00000000000000" pitchFamily="34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194810" y="3530600"/>
            <a:ext cx="1343660" cy="49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>
                <a:solidFill>
                  <a:srgbClr val="C1662D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刘涛</a:t>
            </a:r>
            <a:endParaRPr lang="zh-CN" altLang="en-US" sz="2600">
              <a:solidFill>
                <a:srgbClr val="C1662D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124450" y="3453765"/>
            <a:ext cx="44570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>
                <a:solidFill>
                  <a:srgbClr val="C1662D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投顾</a:t>
            </a:r>
            <a:r>
              <a:rPr>
                <a:solidFill>
                  <a:srgbClr val="C1662D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执业编号:A1120619060024</a:t>
            </a:r>
            <a:br>
              <a:rPr>
                <a:solidFill>
                  <a:srgbClr val="C1662D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</a:br>
            <a:r>
              <a:rPr lang="zh-CN" altLang="en-US">
                <a:solidFill>
                  <a:srgbClr val="C1662D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基金从业编号</a:t>
            </a:r>
            <a:r>
              <a:rPr lang="en-US" altLang="zh-CN">
                <a:solidFill>
                  <a:srgbClr val="C1662D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:A20250616011746</a:t>
            </a:r>
            <a:endParaRPr lang="en-US" altLang="zh-CN">
              <a:solidFill>
                <a:srgbClr val="C1662D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60320" y="146685"/>
            <a:ext cx="79438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                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第三级，重要瓶颈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突破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4300" y="700405"/>
            <a:ext cx="9621520" cy="545655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60320" y="146685"/>
            <a:ext cx="79438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             AI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对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半导体需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求大增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，半导体设备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先行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9575" y="825500"/>
            <a:ext cx="11372850" cy="5207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60320" y="146685"/>
            <a:ext cx="79438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                                 HBM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需求量价齐升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</a:t>
            </a:r>
            <a:endParaRPr lang="en-US" altLang="zh-CN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080" y="749935"/>
            <a:ext cx="11909425" cy="55321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60320" y="146685"/>
            <a:ext cx="79438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       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34385" y="193040"/>
            <a:ext cx="6186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                                 </a:t>
            </a:r>
            <a:r>
              <a:rPr lang="zh-CN" altLang="en-US">
                <a:solidFill>
                  <a:schemeClr val="bg1"/>
                </a:solidFill>
              </a:rPr>
              <a:t>设备</a:t>
            </a:r>
            <a:r>
              <a:rPr lang="zh-CN" altLang="en-US">
                <a:solidFill>
                  <a:schemeClr val="bg1"/>
                </a:solidFill>
              </a:rPr>
              <a:t>先行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04800" y="850900"/>
            <a:ext cx="11582400" cy="51562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60320" y="146685"/>
            <a:ext cx="79438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       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34385" y="193040"/>
            <a:ext cx="6186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                             </a:t>
            </a:r>
            <a:r>
              <a:rPr lang="zh-CN" altLang="en-US">
                <a:solidFill>
                  <a:schemeClr val="bg1"/>
                </a:solidFill>
              </a:rPr>
              <a:t>各细分领域</a:t>
            </a:r>
            <a:r>
              <a:rPr lang="zh-CN" altLang="en-US">
                <a:solidFill>
                  <a:schemeClr val="bg1"/>
                </a:solidFill>
              </a:rPr>
              <a:t>价值量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80415" y="685165"/>
            <a:ext cx="10553700" cy="26384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415" y="3323590"/>
            <a:ext cx="10553700" cy="29362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60320" y="146685"/>
            <a:ext cx="79438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       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34385" y="193040"/>
            <a:ext cx="6186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                     </a:t>
            </a:r>
            <a:r>
              <a:rPr lang="zh-CN" altLang="en-US">
                <a:solidFill>
                  <a:schemeClr val="bg1"/>
                </a:solidFill>
              </a:rPr>
              <a:t>历史过往业绩不代表未来</a:t>
            </a:r>
            <a:r>
              <a:rPr lang="zh-CN" altLang="en-US">
                <a:solidFill>
                  <a:schemeClr val="bg1"/>
                </a:solidFill>
              </a:rPr>
              <a:t>表现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30250"/>
            <a:ext cx="12115165" cy="539686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60320" y="146685"/>
            <a:ext cx="79438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       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34385" y="193040"/>
            <a:ext cx="6186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                            </a:t>
            </a:r>
            <a:r>
              <a:rPr lang="zh-CN" altLang="en-US">
                <a:solidFill>
                  <a:schemeClr val="bg1"/>
                </a:solidFill>
              </a:rPr>
              <a:t>主题猎手选高</a:t>
            </a:r>
            <a:r>
              <a:rPr lang="zh-CN" altLang="en-US">
                <a:solidFill>
                  <a:schemeClr val="bg1"/>
                </a:solidFill>
              </a:rPr>
              <a:t>关联性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120" y="880745"/>
            <a:ext cx="12192000" cy="52889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60320" y="146685"/>
            <a:ext cx="79438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       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34385" y="193040"/>
            <a:ext cx="6186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                  </a:t>
            </a:r>
            <a:r>
              <a:rPr lang="zh-CN" altLang="en-US">
                <a:solidFill>
                  <a:schemeClr val="bg1"/>
                </a:solidFill>
              </a:rPr>
              <a:t>东威科技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博众精工</a:t>
            </a:r>
            <a:r>
              <a:rPr lang="en-US" altLang="zh-CN">
                <a:solidFill>
                  <a:schemeClr val="bg1"/>
                </a:solidFill>
              </a:rPr>
              <a:t>/</a:t>
            </a:r>
            <a:r>
              <a:rPr lang="zh-CN" altLang="en-US">
                <a:solidFill>
                  <a:schemeClr val="bg1"/>
                </a:solidFill>
              </a:rPr>
              <a:t>劲拓股份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561340"/>
            <a:ext cx="12192000" cy="399732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3355"/>
            <a:ext cx="12192000" cy="36639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60320" y="146685"/>
            <a:ext cx="79438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       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334385" y="193040"/>
            <a:ext cx="61868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chemeClr val="bg1"/>
                </a:solidFill>
              </a:rPr>
              <a:t>             </a:t>
            </a:r>
            <a:r>
              <a:rPr lang="zh-CN" altLang="en-US">
                <a:solidFill>
                  <a:schemeClr val="bg1"/>
                </a:solidFill>
              </a:rPr>
              <a:t>凌云光，半导体检测设备</a:t>
            </a:r>
            <a:r>
              <a:rPr lang="en-US" altLang="zh-CN">
                <a:solidFill>
                  <a:schemeClr val="bg1"/>
                </a:solidFill>
              </a:rPr>
              <a:t>+</a:t>
            </a:r>
            <a:r>
              <a:rPr lang="zh-CN" altLang="en-US">
                <a:solidFill>
                  <a:schemeClr val="bg1"/>
                </a:solidFill>
              </a:rPr>
              <a:t>光模块</a:t>
            </a:r>
            <a:r>
              <a:rPr lang="zh-CN" altLang="en-US">
                <a:solidFill>
                  <a:schemeClr val="bg1"/>
                </a:solidFill>
              </a:rPr>
              <a:t>代工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745490"/>
            <a:ext cx="12192000" cy="569595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68780" y="95250"/>
            <a:ext cx="8319135" cy="554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                                            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主升浪平台突破的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意义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</a:endParaRPr>
          </a:p>
        </p:txBody>
      </p:sp>
      <p:sp>
        <p:nvSpPr>
          <p:cNvPr id="10" name="椭圆 9"/>
          <p:cNvSpPr/>
          <p:nvPr>
            <p:custDataLst>
              <p:tags r:id="rId1"/>
            </p:custDataLst>
          </p:nvPr>
        </p:nvSpPr>
        <p:spPr>
          <a:xfrm>
            <a:off x="4023842" y="2191705"/>
            <a:ext cx="3130362" cy="3130984"/>
          </a:xfrm>
          <a:prstGeom prst="ellipse">
            <a:avLst/>
          </a:prstGeom>
          <a:noFill/>
          <a:ln>
            <a:solidFill>
              <a:schemeClr val="tx1">
                <a:lumMod val="65000"/>
                <a:lumOff val="35000"/>
                <a:alpha val="28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SMART</a:t>
            </a:r>
            <a:endParaRPr lang="en-US" altLang="zh-CN" sz="24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accent1"/>
                </a:solidFill>
                <a:latin typeface="+mn-ea"/>
                <a:cs typeface="+mn-ea"/>
                <a:sym typeface="+mn-ea"/>
              </a:rPr>
              <a:t>模型</a:t>
            </a:r>
            <a:endParaRPr lang="en-US" altLang="zh-CN" sz="2400" b="1" dirty="0">
              <a:solidFill>
                <a:schemeClr val="accent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56" name="任意多边形: 形状 55"/>
          <p:cNvSpPr/>
          <p:nvPr>
            <p:custDataLst>
              <p:tags r:id="rId2"/>
            </p:custDataLst>
          </p:nvPr>
        </p:nvSpPr>
        <p:spPr>
          <a:xfrm>
            <a:off x="6414866" y="4969201"/>
            <a:ext cx="149361" cy="149361"/>
          </a:xfrm>
          <a:custGeom>
            <a:avLst/>
            <a:gdLst>
              <a:gd name="connsiteX0" fmla="*/ 0 w 1236142"/>
              <a:gd name="connsiteY0" fmla="*/ 618071 h 1236142"/>
              <a:gd name="connsiteX1" fmla="*/ 618071 w 1236142"/>
              <a:gd name="connsiteY1" fmla="*/ 0 h 1236142"/>
              <a:gd name="connsiteX2" fmla="*/ 1236142 w 1236142"/>
              <a:gd name="connsiteY2" fmla="*/ 618071 h 1236142"/>
              <a:gd name="connsiteX3" fmla="*/ 618071 w 1236142"/>
              <a:gd name="connsiteY3" fmla="*/ 1236142 h 1236142"/>
              <a:gd name="connsiteX4" fmla="*/ 0 w 1236142"/>
              <a:gd name="connsiteY4" fmla="*/ 618071 h 123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142" h="1236142">
                <a:moveTo>
                  <a:pt x="0" y="618071"/>
                </a:moveTo>
                <a:cubicBezTo>
                  <a:pt x="0" y="276720"/>
                  <a:pt x="276720" y="0"/>
                  <a:pt x="618071" y="0"/>
                </a:cubicBezTo>
                <a:cubicBezTo>
                  <a:pt x="959422" y="0"/>
                  <a:pt x="1236142" y="276720"/>
                  <a:pt x="1236142" y="618071"/>
                </a:cubicBezTo>
                <a:cubicBezTo>
                  <a:pt x="1236142" y="959422"/>
                  <a:pt x="959422" y="1236142"/>
                  <a:pt x="618071" y="1236142"/>
                </a:cubicBezTo>
                <a:cubicBezTo>
                  <a:pt x="276720" y="1236142"/>
                  <a:pt x="0" y="959422"/>
                  <a:pt x="0" y="618071"/>
                </a:cubicBezTo>
                <a:close/>
              </a:path>
            </a:pathLst>
          </a:custGeom>
          <a:gradFill>
            <a:gsLst>
              <a:gs pos="4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  <a:gs pos="54000">
                <a:schemeClr val="accent1">
                  <a:alpha val="100000"/>
                </a:schemeClr>
              </a:gs>
            </a:gsLst>
            <a:lin ang="2700000" scaled="0"/>
          </a:gradFill>
          <a:ln w="19050">
            <a:gradFill>
              <a:gsLst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37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355600" algn="ctr" rotWithShape="0">
              <a:schemeClr val="accent1">
                <a:alpha val="4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olidFill>
                <a:srgbClr val="FFFFFF"/>
              </a:solidFill>
              <a:sym typeface="+mn-ea"/>
            </a:endParaRPr>
          </a:p>
        </p:txBody>
      </p:sp>
      <p:sp>
        <p:nvSpPr>
          <p:cNvPr id="57" name="任意多边形: 形状 56"/>
          <p:cNvSpPr/>
          <p:nvPr>
            <p:custDataLst>
              <p:tags r:id="rId3"/>
            </p:custDataLst>
          </p:nvPr>
        </p:nvSpPr>
        <p:spPr>
          <a:xfrm>
            <a:off x="4603239" y="4969201"/>
            <a:ext cx="149361" cy="149361"/>
          </a:xfrm>
          <a:custGeom>
            <a:avLst/>
            <a:gdLst>
              <a:gd name="connsiteX0" fmla="*/ 0 w 1236142"/>
              <a:gd name="connsiteY0" fmla="*/ 618071 h 1236142"/>
              <a:gd name="connsiteX1" fmla="*/ 618071 w 1236142"/>
              <a:gd name="connsiteY1" fmla="*/ 0 h 1236142"/>
              <a:gd name="connsiteX2" fmla="*/ 1236142 w 1236142"/>
              <a:gd name="connsiteY2" fmla="*/ 618071 h 1236142"/>
              <a:gd name="connsiteX3" fmla="*/ 618071 w 1236142"/>
              <a:gd name="connsiteY3" fmla="*/ 1236142 h 1236142"/>
              <a:gd name="connsiteX4" fmla="*/ 0 w 1236142"/>
              <a:gd name="connsiteY4" fmla="*/ 618071 h 123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142" h="1236142">
                <a:moveTo>
                  <a:pt x="0" y="618071"/>
                </a:moveTo>
                <a:cubicBezTo>
                  <a:pt x="0" y="276720"/>
                  <a:pt x="276720" y="0"/>
                  <a:pt x="618071" y="0"/>
                </a:cubicBezTo>
                <a:cubicBezTo>
                  <a:pt x="959422" y="0"/>
                  <a:pt x="1236142" y="276720"/>
                  <a:pt x="1236142" y="618071"/>
                </a:cubicBezTo>
                <a:cubicBezTo>
                  <a:pt x="1236142" y="959422"/>
                  <a:pt x="959422" y="1236142"/>
                  <a:pt x="618071" y="1236142"/>
                </a:cubicBezTo>
                <a:cubicBezTo>
                  <a:pt x="276720" y="1236142"/>
                  <a:pt x="0" y="959422"/>
                  <a:pt x="0" y="618071"/>
                </a:cubicBezTo>
                <a:close/>
              </a:path>
            </a:pathLst>
          </a:custGeom>
          <a:gradFill>
            <a:gsLst>
              <a:gs pos="4000">
                <a:schemeClr val="accent2">
                  <a:lumMod val="60000"/>
                  <a:lumOff val="40000"/>
                  <a:alpha val="100000"/>
                </a:schemeClr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  <a:gs pos="54000">
                <a:schemeClr val="accent2">
                  <a:alpha val="100000"/>
                </a:schemeClr>
              </a:gs>
            </a:gsLst>
            <a:lin ang="2700000" scaled="0"/>
          </a:gradFill>
          <a:ln w="19050">
            <a:gradFill>
              <a:gsLst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37000">
                  <a:srgbClr val="FFFFFF"/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355600" algn="ctr" rotWithShape="0">
              <a:schemeClr val="accent2">
                <a:alpha val="4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olidFill>
                <a:srgbClr val="FFFFFF"/>
              </a:solidFill>
              <a:sym typeface="+mn-ea"/>
            </a:endParaRPr>
          </a:p>
        </p:txBody>
      </p:sp>
      <p:sp>
        <p:nvSpPr>
          <p:cNvPr id="6" name="椭圆 5"/>
          <p:cNvSpPr/>
          <p:nvPr>
            <p:custDataLst>
              <p:tags r:id="rId4"/>
            </p:custDataLst>
          </p:nvPr>
        </p:nvSpPr>
        <p:spPr>
          <a:xfrm>
            <a:off x="2576283" y="4885807"/>
            <a:ext cx="316770" cy="316770"/>
          </a:xfrm>
          <a:prstGeom prst="ellipse">
            <a:avLst/>
          </a:prstGeom>
          <a:gradFill>
            <a:gsLst>
              <a:gs pos="100000">
                <a:schemeClr val="accent2">
                  <a:lumMod val="20000"/>
                  <a:lumOff val="80000"/>
                  <a:alpha val="100000"/>
                </a:schemeClr>
              </a:gs>
              <a:gs pos="0">
                <a:schemeClr val="accent2">
                  <a:lumMod val="60000"/>
                  <a:lumOff val="40000"/>
                  <a:alpha val="100000"/>
                </a:schemeClr>
              </a:gs>
              <a:gs pos="34000">
                <a:schemeClr val="accent2">
                  <a:alpha val="100000"/>
                </a:schemeClr>
              </a:gs>
              <a:gs pos="62000">
                <a:schemeClr val="accent2">
                  <a:alpha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500" b="1">
                <a:solidFill>
                  <a:srgbClr val="FFFFFF"/>
                </a:solidFill>
                <a:uFillTx/>
                <a:latin typeface="+mn-ea"/>
                <a:cs typeface="+mn-ea"/>
                <a:sym typeface="+mn-ea"/>
              </a:rPr>
              <a:t>4</a:t>
            </a:r>
            <a:endParaRPr lang="en-US" altLang="zh-CN" sz="1500" b="1">
              <a:solidFill>
                <a:srgbClr val="FFFFFF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7" name="任意多边形 14"/>
          <p:cNvSpPr/>
          <p:nvPr>
            <p:custDataLst>
              <p:tags r:id="rId5"/>
            </p:custDataLst>
          </p:nvPr>
        </p:nvSpPr>
        <p:spPr>
          <a:xfrm>
            <a:off x="2827708" y="4871494"/>
            <a:ext cx="1430133" cy="345398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619" h="633">
                <a:moveTo>
                  <a:pt x="19" y="0"/>
                </a:moveTo>
                <a:lnTo>
                  <a:pt x="2303" y="0"/>
                </a:lnTo>
                <a:cubicBezTo>
                  <a:pt x="2477" y="0"/>
                  <a:pt x="2619" y="142"/>
                  <a:pt x="2619" y="317"/>
                </a:cubicBezTo>
                <a:cubicBezTo>
                  <a:pt x="2619" y="491"/>
                  <a:pt x="2477" y="633"/>
                  <a:pt x="2303" y="633"/>
                </a:cubicBezTo>
                <a:lnTo>
                  <a:pt x="19" y="633"/>
                </a:lnTo>
                <a:lnTo>
                  <a:pt x="16" y="633"/>
                </a:lnTo>
                <a:lnTo>
                  <a:pt x="19" y="632"/>
                </a:lnTo>
                <a:cubicBezTo>
                  <a:pt x="152" y="591"/>
                  <a:pt x="249" y="466"/>
                  <a:pt x="249" y="319"/>
                </a:cubicBezTo>
                <a:cubicBezTo>
                  <a:pt x="249" y="166"/>
                  <a:pt x="145" y="38"/>
                  <a:pt x="3" y="1"/>
                </a:cubicBezTo>
                <a:lnTo>
                  <a:pt x="0" y="1"/>
                </a:lnTo>
                <a:lnTo>
                  <a:pt x="2" y="0"/>
                </a:lnTo>
                <a:cubicBezTo>
                  <a:pt x="8" y="0"/>
                  <a:pt x="13" y="0"/>
                  <a:pt x="19" y="0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lumMod val="20000"/>
                  <a:lumOff val="80000"/>
                  <a:alpha val="100000"/>
                </a:schemeClr>
              </a:gs>
              <a:gs pos="0">
                <a:schemeClr val="accent2">
                  <a:lumMod val="60000"/>
                  <a:lumOff val="40000"/>
                  <a:alpha val="100000"/>
                </a:schemeClr>
              </a:gs>
              <a:gs pos="34000">
                <a:schemeClr val="accent2">
                  <a:alpha val="100000"/>
                </a:schemeClr>
              </a:gs>
              <a:gs pos="62000">
                <a:schemeClr val="accent2">
                  <a:alpha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5540000" scaled="0"/>
            </a:gradFill>
          </a:ln>
          <a:effectLst>
            <a:outerShdw blurRad="177800" dir="5400000" sx="90000" sy="-19000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71755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 dirty="0">
                <a:solidFill>
                  <a:srgbClr val="FFFFFF"/>
                </a:solidFill>
                <a:uFillTx/>
                <a:latin typeface="+mn-ea"/>
                <a:cs typeface="+mn-ea"/>
                <a:sym typeface="+mn-ea"/>
              </a:rPr>
              <a:t> 空间层面</a:t>
            </a:r>
            <a:endParaRPr lang="zh-CN" altLang="en-US" sz="1600" b="1" dirty="0">
              <a:solidFill>
                <a:srgbClr val="FFFFFF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8" name="椭圆 7"/>
          <p:cNvSpPr/>
          <p:nvPr>
            <p:custDataLst>
              <p:tags r:id="rId6"/>
            </p:custDataLst>
          </p:nvPr>
        </p:nvSpPr>
        <p:spPr>
          <a:xfrm>
            <a:off x="6867928" y="4885807"/>
            <a:ext cx="316770" cy="316770"/>
          </a:xfrm>
          <a:prstGeom prst="ellipse">
            <a:avLst/>
          </a:prstGeom>
          <a:gradFill>
            <a:gsLst>
              <a:gs pos="100000">
                <a:schemeClr val="accent1">
                  <a:lumMod val="20000"/>
                  <a:lumOff val="80000"/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  <a:gs pos="34000">
                <a:schemeClr val="accent1">
                  <a:alpha val="100000"/>
                </a:schemeClr>
              </a:gs>
              <a:gs pos="62000">
                <a:schemeClr val="accent1">
                  <a:alpha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500" b="1">
                <a:solidFill>
                  <a:srgbClr val="FFFFFF"/>
                </a:solidFill>
                <a:uFillTx/>
                <a:latin typeface="+mn-ea"/>
                <a:cs typeface="+mn-ea"/>
                <a:sym typeface="+mn-ea"/>
              </a:rPr>
              <a:t>3</a:t>
            </a:r>
            <a:endParaRPr lang="en-US" altLang="zh-CN" sz="1500" b="1">
              <a:solidFill>
                <a:srgbClr val="FFFFFF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9" name="任意多边形 20"/>
          <p:cNvSpPr/>
          <p:nvPr>
            <p:custDataLst>
              <p:tags r:id="rId7"/>
            </p:custDataLst>
          </p:nvPr>
        </p:nvSpPr>
        <p:spPr>
          <a:xfrm>
            <a:off x="7118730" y="4871494"/>
            <a:ext cx="1430133" cy="345398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619" h="633">
                <a:moveTo>
                  <a:pt x="19" y="0"/>
                </a:moveTo>
                <a:lnTo>
                  <a:pt x="2303" y="0"/>
                </a:lnTo>
                <a:cubicBezTo>
                  <a:pt x="2477" y="0"/>
                  <a:pt x="2619" y="142"/>
                  <a:pt x="2619" y="317"/>
                </a:cubicBezTo>
                <a:cubicBezTo>
                  <a:pt x="2619" y="491"/>
                  <a:pt x="2477" y="633"/>
                  <a:pt x="2303" y="633"/>
                </a:cubicBezTo>
                <a:lnTo>
                  <a:pt x="19" y="633"/>
                </a:lnTo>
                <a:lnTo>
                  <a:pt x="16" y="633"/>
                </a:lnTo>
                <a:lnTo>
                  <a:pt x="19" y="632"/>
                </a:lnTo>
                <a:cubicBezTo>
                  <a:pt x="152" y="591"/>
                  <a:pt x="249" y="466"/>
                  <a:pt x="249" y="319"/>
                </a:cubicBezTo>
                <a:cubicBezTo>
                  <a:pt x="249" y="166"/>
                  <a:pt x="145" y="38"/>
                  <a:pt x="3" y="1"/>
                </a:cubicBezTo>
                <a:lnTo>
                  <a:pt x="0" y="1"/>
                </a:lnTo>
                <a:lnTo>
                  <a:pt x="2" y="0"/>
                </a:lnTo>
                <a:cubicBezTo>
                  <a:pt x="8" y="0"/>
                  <a:pt x="13" y="0"/>
                  <a:pt x="19" y="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lumMod val="20000"/>
                  <a:lumOff val="80000"/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  <a:gs pos="34000">
                <a:schemeClr val="accent1">
                  <a:alpha val="100000"/>
                </a:schemeClr>
              </a:gs>
              <a:gs pos="62000">
                <a:schemeClr val="accent1">
                  <a:alpha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5540000" scaled="0"/>
            </a:gradFill>
          </a:ln>
          <a:effectLst>
            <a:outerShdw blurRad="177800" dir="5400000" sx="90000" sy="-19000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71755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 dirty="0">
                <a:solidFill>
                  <a:srgbClr val="FFFFFF"/>
                </a:solidFill>
                <a:uFillTx/>
                <a:latin typeface="+mn-ea"/>
                <a:cs typeface="+mn-ea"/>
                <a:sym typeface="+mn-ea"/>
              </a:rPr>
              <a:t>趋势层面</a:t>
            </a:r>
            <a:endParaRPr lang="zh-CN" altLang="en-US" sz="1600" b="1" dirty="0">
              <a:solidFill>
                <a:srgbClr val="FFFFFF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13" name="椭圆 12"/>
          <p:cNvSpPr>
            <a:spLocks noChangeAspect="1"/>
          </p:cNvSpPr>
          <p:nvPr>
            <p:custDataLst>
              <p:tags r:id="rId8"/>
            </p:custDataLst>
          </p:nvPr>
        </p:nvSpPr>
        <p:spPr>
          <a:xfrm>
            <a:off x="6988039" y="3160063"/>
            <a:ext cx="146249" cy="146249"/>
          </a:xfrm>
          <a:prstGeom prst="ellipse">
            <a:avLst/>
          </a:prstGeom>
          <a:gradFill>
            <a:gsLst>
              <a:gs pos="4000">
                <a:schemeClr val="accent2">
                  <a:lumMod val="60000"/>
                  <a:lumOff val="40000"/>
                  <a:alpha val="100000"/>
                </a:schemeClr>
              </a:gs>
              <a:gs pos="100000">
                <a:schemeClr val="accent2">
                  <a:lumMod val="60000"/>
                  <a:lumOff val="40000"/>
                  <a:alpha val="100000"/>
                </a:schemeClr>
              </a:gs>
              <a:gs pos="54000">
                <a:schemeClr val="accent2">
                  <a:alpha val="100000"/>
                </a:schemeClr>
              </a:gs>
            </a:gsLst>
            <a:lin ang="2700000" scaled="0"/>
          </a:gradFill>
          <a:ln w="19050">
            <a:gradFill>
              <a:gsLst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37000">
                  <a:srgbClr val="FFFFFF"/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355600" algn="ctr" rotWithShape="0">
              <a:schemeClr val="accent2">
                <a:alpha val="4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olidFill>
                <a:srgbClr val="FFFFFF"/>
              </a:solidFill>
              <a:sym typeface="微软雅黑" panose="020B0503020204020204" pitchFamily="34" charset="-122"/>
            </a:endParaRPr>
          </a:p>
        </p:txBody>
      </p:sp>
      <p:sp>
        <p:nvSpPr>
          <p:cNvPr id="4" name="矩形 3"/>
          <p:cNvSpPr/>
          <p:nvPr>
            <p:custDataLst>
              <p:tags r:id="rId9"/>
            </p:custDataLst>
          </p:nvPr>
        </p:nvSpPr>
        <p:spPr>
          <a:xfrm>
            <a:off x="7087235" y="3465195"/>
            <a:ext cx="4338320" cy="112712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增量资金入场，做多共识形成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横盘时资金观望、成交量萎缩；放量平台突破代表：场外增量资金主动进场，多头彻底战胜空头，市场从 “分歧” 转为 “一致看多”。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5" name="矩形 4"/>
          <p:cNvSpPr/>
          <p:nvPr>
            <p:custDataLst>
              <p:tags r:id="rId10"/>
            </p:custDataLst>
          </p:nvPr>
        </p:nvSpPr>
        <p:spPr>
          <a:xfrm>
            <a:off x="6392545" y="5305425"/>
            <a:ext cx="4766945" cy="8820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低位平台突破：筑底完成，开启新一轮上升趋势；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中途平台突破：上涨中继，休整后二波主升开启；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突破最大意义：结束无序震荡，重新打开上行空间。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1" name="矩形 10"/>
          <p:cNvSpPr/>
          <p:nvPr>
            <p:custDataLst>
              <p:tags r:id="rId11"/>
            </p:custDataLst>
          </p:nvPr>
        </p:nvSpPr>
        <p:spPr>
          <a:xfrm>
            <a:off x="379095" y="5278755"/>
            <a:ext cx="4353560" cy="8820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平台压力位就是前期心理天花板，有效突破 = 突破心理压力 + 技术压力，上方无密集套牢盘，股价可以无阻力向上拓展空间，容易走加速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12"/>
            </p:custDataLst>
          </p:nvPr>
        </p:nvSpPr>
        <p:spPr>
          <a:xfrm>
            <a:off x="1146175" y="3456940"/>
            <a:ext cx="2872740" cy="882015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强势个股平台放量突破，会激活板块情绪，带动同赛道标的跟风补涨，从个股行情演变为板块行情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0" name="椭圆 19"/>
          <p:cNvSpPr>
            <a:spLocks noChangeAspect="1"/>
          </p:cNvSpPr>
          <p:nvPr>
            <p:custDataLst>
              <p:tags r:id="rId13"/>
            </p:custDataLst>
          </p:nvPr>
        </p:nvSpPr>
        <p:spPr>
          <a:xfrm>
            <a:off x="4033799" y="3160063"/>
            <a:ext cx="146249" cy="146249"/>
          </a:xfrm>
          <a:prstGeom prst="ellipse">
            <a:avLst/>
          </a:prstGeom>
          <a:gradFill>
            <a:gsLst>
              <a:gs pos="4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  <a:gs pos="54000">
                <a:schemeClr val="accent1">
                  <a:alpha val="100000"/>
                </a:schemeClr>
              </a:gs>
            </a:gsLst>
            <a:lin ang="2700000" scaled="0"/>
          </a:gradFill>
          <a:ln w="19050">
            <a:gradFill>
              <a:gsLst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37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355600" algn="ctr" rotWithShape="0">
              <a:schemeClr val="accent1">
                <a:alpha val="4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olidFill>
                <a:srgbClr val="FFFFFF"/>
              </a:solidFill>
              <a:sym typeface="微软雅黑" panose="020B0503020204020204" pitchFamily="34" charset="-122"/>
            </a:endParaRPr>
          </a:p>
        </p:txBody>
      </p:sp>
      <p:sp>
        <p:nvSpPr>
          <p:cNvPr id="119" name="弧形 118"/>
          <p:cNvSpPr/>
          <p:nvPr>
            <p:custDataLst>
              <p:tags r:id="rId14"/>
            </p:custDataLst>
          </p:nvPr>
        </p:nvSpPr>
        <p:spPr>
          <a:xfrm rot="9900000">
            <a:off x="4222368" y="2426326"/>
            <a:ext cx="2661118" cy="2661118"/>
          </a:xfrm>
          <a:prstGeom prst="arc">
            <a:avLst>
              <a:gd name="adj1" fmla="val 2278453"/>
              <a:gd name="adj2" fmla="val 5782340"/>
            </a:avLst>
          </a:prstGeom>
          <a:ln w="9525">
            <a:gradFill>
              <a:gsLst>
                <a:gs pos="0">
                  <a:schemeClr val="accent1">
                    <a:alpha val="62000"/>
                  </a:schemeClr>
                </a:gs>
                <a:gs pos="67000">
                  <a:schemeClr val="accent1">
                    <a:alpha val="12000"/>
                  </a:schemeClr>
                </a:gs>
              </a:gsLst>
              <a:lin ang="20280000" scaled="0"/>
            </a:gra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4" name="弧形 113"/>
          <p:cNvSpPr/>
          <p:nvPr>
            <p:custDataLst>
              <p:tags r:id="rId15"/>
            </p:custDataLst>
          </p:nvPr>
        </p:nvSpPr>
        <p:spPr>
          <a:xfrm rot="5640000">
            <a:off x="4222368" y="2426326"/>
            <a:ext cx="2661118" cy="2661118"/>
          </a:xfrm>
          <a:prstGeom prst="arc">
            <a:avLst>
              <a:gd name="adj1" fmla="val 2278453"/>
              <a:gd name="adj2" fmla="val 5782340"/>
            </a:avLst>
          </a:prstGeom>
          <a:ln w="9525">
            <a:gradFill>
              <a:gsLst>
                <a:gs pos="0">
                  <a:schemeClr val="accent1">
                    <a:alpha val="62000"/>
                  </a:schemeClr>
                </a:gs>
                <a:gs pos="67000">
                  <a:schemeClr val="accent1">
                    <a:alpha val="12000"/>
                  </a:schemeClr>
                </a:gs>
              </a:gsLst>
              <a:lin ang="20280000" scaled="0"/>
            </a:gra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7" name="弧形 86"/>
          <p:cNvSpPr/>
          <p:nvPr>
            <p:custDataLst>
              <p:tags r:id="rId16"/>
            </p:custDataLst>
          </p:nvPr>
        </p:nvSpPr>
        <p:spPr>
          <a:xfrm rot="13560000">
            <a:off x="4258463" y="2426326"/>
            <a:ext cx="2661118" cy="2661118"/>
          </a:xfrm>
          <a:prstGeom prst="arc">
            <a:avLst>
              <a:gd name="adj1" fmla="val 2278453"/>
              <a:gd name="adj2" fmla="val 5782340"/>
            </a:avLst>
          </a:prstGeom>
          <a:ln w="9525">
            <a:gradFill>
              <a:gsLst>
                <a:gs pos="0">
                  <a:schemeClr val="accent2">
                    <a:alpha val="62000"/>
                  </a:schemeClr>
                </a:gs>
                <a:gs pos="67000">
                  <a:schemeClr val="accent2">
                    <a:alpha val="12000"/>
                  </a:schemeClr>
                </a:gs>
              </a:gsLst>
              <a:lin ang="20280000" scaled="0"/>
            </a:gra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60" name="弧形 59"/>
          <p:cNvSpPr/>
          <p:nvPr>
            <p:custDataLst>
              <p:tags r:id="rId17"/>
            </p:custDataLst>
          </p:nvPr>
        </p:nvSpPr>
        <p:spPr>
          <a:xfrm rot="900000">
            <a:off x="4222368" y="2426326"/>
            <a:ext cx="2661118" cy="2661118"/>
          </a:xfrm>
          <a:prstGeom prst="arc">
            <a:avLst>
              <a:gd name="adj1" fmla="val 2019458"/>
              <a:gd name="adj2" fmla="val 5782340"/>
            </a:avLst>
          </a:prstGeom>
          <a:ln w="9525">
            <a:gradFill>
              <a:gsLst>
                <a:gs pos="0">
                  <a:schemeClr val="accent2">
                    <a:alpha val="62000"/>
                  </a:schemeClr>
                </a:gs>
                <a:gs pos="67000">
                  <a:schemeClr val="accent2">
                    <a:alpha val="12000"/>
                  </a:schemeClr>
                </a:gs>
              </a:gsLst>
              <a:lin ang="20280000" scaled="0"/>
            </a:gra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30" name="弧形 29"/>
          <p:cNvSpPr/>
          <p:nvPr>
            <p:custDataLst>
              <p:tags r:id="rId18"/>
            </p:custDataLst>
          </p:nvPr>
        </p:nvSpPr>
        <p:spPr>
          <a:xfrm rot="18420000">
            <a:off x="4222368" y="2426326"/>
            <a:ext cx="2661118" cy="2661118"/>
          </a:xfrm>
          <a:prstGeom prst="arc">
            <a:avLst>
              <a:gd name="adj1" fmla="val 2278453"/>
              <a:gd name="adj2" fmla="val 5782340"/>
            </a:avLst>
          </a:prstGeom>
          <a:ln w="9525">
            <a:gradFill>
              <a:gsLst>
                <a:gs pos="0">
                  <a:schemeClr val="accent1">
                    <a:alpha val="62000"/>
                  </a:schemeClr>
                </a:gs>
                <a:gs pos="67000">
                  <a:schemeClr val="accent1">
                    <a:alpha val="12000"/>
                  </a:schemeClr>
                </a:gs>
              </a:gsLst>
              <a:lin ang="20280000" scaled="0"/>
            </a:gra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19"/>
            </p:custDataLst>
          </p:nvPr>
        </p:nvSpPr>
        <p:spPr>
          <a:xfrm>
            <a:off x="1985645" y="790575"/>
            <a:ext cx="8220710" cy="70548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平台横盘就是主力长时间洗盘：磨掉短线散户、不坚定持仓者；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  <a:p>
            <a:pPr algn="ctr">
              <a:lnSpc>
                <a:spcPct val="13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筹码从散户手里集中到主力、机构手中；突破 = 洗盘结束，主力不愿再给低位捡筹机会，正式启动拉升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22" name="椭圆 21"/>
          <p:cNvSpPr/>
          <p:nvPr>
            <p:custDataLst>
              <p:tags r:id="rId20"/>
            </p:custDataLst>
          </p:nvPr>
        </p:nvSpPr>
        <p:spPr>
          <a:xfrm>
            <a:off x="4748244" y="1644670"/>
            <a:ext cx="316770" cy="316770"/>
          </a:xfrm>
          <a:prstGeom prst="ellipse">
            <a:avLst/>
          </a:prstGeom>
          <a:gradFill>
            <a:gsLst>
              <a:gs pos="100000">
                <a:schemeClr val="accent1">
                  <a:lumMod val="20000"/>
                  <a:lumOff val="80000"/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  <a:gs pos="34000">
                <a:schemeClr val="accent1">
                  <a:alpha val="100000"/>
                </a:schemeClr>
              </a:gs>
              <a:gs pos="62000">
                <a:schemeClr val="accent1">
                  <a:alpha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500" b="1">
                <a:solidFill>
                  <a:srgbClr val="FFFFFF"/>
                </a:solidFill>
                <a:uFillTx/>
                <a:latin typeface="+mn-ea"/>
                <a:cs typeface="+mn-ea"/>
                <a:sym typeface="+mn-ea"/>
              </a:rPr>
              <a:t>1</a:t>
            </a:r>
            <a:endParaRPr lang="en-US" altLang="zh-CN" sz="1500" b="1" dirty="0">
              <a:solidFill>
                <a:srgbClr val="FFFFFF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23" name="任意多边形 65"/>
          <p:cNvSpPr/>
          <p:nvPr>
            <p:custDataLst>
              <p:tags r:id="rId21"/>
            </p:custDataLst>
          </p:nvPr>
        </p:nvSpPr>
        <p:spPr>
          <a:xfrm>
            <a:off x="5065073" y="1629733"/>
            <a:ext cx="1430133" cy="347887"/>
          </a:xfrm>
          <a:custGeom>
            <a:avLst/>
            <a:gdLst>
              <a:gd name="connsiteX0" fmla="*/ 19 w 2619"/>
              <a:gd name="connsiteY0" fmla="*/ 0 h 637"/>
              <a:gd name="connsiteX1" fmla="*/ 2303 w 2619"/>
              <a:gd name="connsiteY1" fmla="*/ 0 h 637"/>
              <a:gd name="connsiteX2" fmla="*/ 2619 w 2619"/>
              <a:gd name="connsiteY2" fmla="*/ 317 h 637"/>
              <a:gd name="connsiteX3" fmla="*/ 2303 w 2619"/>
              <a:gd name="connsiteY3" fmla="*/ 633 h 637"/>
              <a:gd name="connsiteX4" fmla="*/ 19 w 2619"/>
              <a:gd name="connsiteY4" fmla="*/ 632 h 637"/>
              <a:gd name="connsiteX5" fmla="*/ 249 w 2619"/>
              <a:gd name="connsiteY5" fmla="*/ 319 h 637"/>
              <a:gd name="connsiteX6" fmla="*/ 3 w 2619"/>
              <a:gd name="connsiteY6" fmla="*/ 1 h 637"/>
              <a:gd name="connsiteX7" fmla="*/ 0 w 2619"/>
              <a:gd name="connsiteY7" fmla="*/ 1 h 637"/>
              <a:gd name="connsiteX8" fmla="*/ 2 w 2619"/>
              <a:gd name="connsiteY8" fmla="*/ 0 h 637"/>
              <a:gd name="connsiteX9" fmla="*/ 19 w 2619"/>
              <a:gd name="connsiteY9" fmla="*/ 0 h 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19" h="637">
                <a:moveTo>
                  <a:pt x="19" y="0"/>
                </a:moveTo>
                <a:cubicBezTo>
                  <a:pt x="25" y="0"/>
                  <a:pt x="1541" y="0"/>
                  <a:pt x="2303" y="0"/>
                </a:cubicBezTo>
                <a:cubicBezTo>
                  <a:pt x="2477" y="0"/>
                  <a:pt x="2619" y="142"/>
                  <a:pt x="2619" y="317"/>
                </a:cubicBezTo>
                <a:cubicBezTo>
                  <a:pt x="2619" y="491"/>
                  <a:pt x="2477" y="633"/>
                  <a:pt x="2303" y="633"/>
                </a:cubicBezTo>
                <a:cubicBezTo>
                  <a:pt x="1541" y="632"/>
                  <a:pt x="-108" y="644"/>
                  <a:pt x="19" y="632"/>
                </a:cubicBezTo>
                <a:cubicBezTo>
                  <a:pt x="146" y="620"/>
                  <a:pt x="249" y="466"/>
                  <a:pt x="249" y="319"/>
                </a:cubicBezTo>
                <a:cubicBezTo>
                  <a:pt x="249" y="166"/>
                  <a:pt x="145" y="38"/>
                  <a:pt x="3" y="1"/>
                </a:cubicBezTo>
                <a:lnTo>
                  <a:pt x="0" y="1"/>
                </a:lnTo>
                <a:lnTo>
                  <a:pt x="2" y="0"/>
                </a:lnTo>
                <a:cubicBezTo>
                  <a:pt x="8" y="0"/>
                  <a:pt x="13" y="0"/>
                  <a:pt x="19" y="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lumMod val="20000"/>
                  <a:lumOff val="80000"/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  <a:gs pos="34000">
                <a:schemeClr val="accent1">
                  <a:alpha val="100000"/>
                </a:schemeClr>
              </a:gs>
              <a:gs pos="62000">
                <a:schemeClr val="accent1">
                  <a:alpha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5540000" scaled="0"/>
            </a:gradFill>
          </a:ln>
          <a:effectLst>
            <a:outerShdw blurRad="177800" dir="5400000" sx="90000" sy="-19000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71755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 dirty="0">
                <a:solidFill>
                  <a:srgbClr val="FFFFFF"/>
                </a:solidFill>
                <a:uFillTx/>
                <a:latin typeface="+mn-ea"/>
                <a:cs typeface="+mn-ea"/>
                <a:sym typeface="+mn-ea"/>
              </a:rPr>
              <a:t>筹码</a:t>
            </a:r>
            <a:r>
              <a:rPr lang="zh-CN" altLang="en-US" sz="1600" b="1" dirty="0">
                <a:solidFill>
                  <a:srgbClr val="FFFFFF"/>
                </a:solidFill>
                <a:uFillTx/>
                <a:latin typeface="+mn-ea"/>
                <a:cs typeface="+mn-ea"/>
                <a:sym typeface="+mn-ea"/>
              </a:rPr>
              <a:t>层面</a:t>
            </a:r>
            <a:endParaRPr lang="zh-CN" altLang="en-US" sz="1600" b="1" dirty="0">
              <a:solidFill>
                <a:srgbClr val="FFFFFF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22"/>
            </p:custDataLst>
          </p:nvPr>
        </p:nvSpPr>
        <p:spPr>
          <a:xfrm>
            <a:off x="7464750" y="3075425"/>
            <a:ext cx="316770" cy="316770"/>
          </a:xfrm>
          <a:prstGeom prst="ellipse">
            <a:avLst/>
          </a:prstGeom>
          <a:gradFill>
            <a:gsLst>
              <a:gs pos="100000">
                <a:schemeClr val="accent2">
                  <a:lumMod val="20000"/>
                  <a:lumOff val="80000"/>
                  <a:alpha val="100000"/>
                </a:schemeClr>
              </a:gs>
              <a:gs pos="0">
                <a:schemeClr val="accent2">
                  <a:lumMod val="60000"/>
                  <a:lumOff val="40000"/>
                  <a:alpha val="100000"/>
                </a:schemeClr>
              </a:gs>
              <a:gs pos="34000">
                <a:schemeClr val="accent2">
                  <a:alpha val="100000"/>
                </a:schemeClr>
              </a:gs>
              <a:gs pos="62000">
                <a:schemeClr val="accent2">
                  <a:alpha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500" b="1" dirty="0">
                <a:solidFill>
                  <a:srgbClr val="FFFFFF"/>
                </a:solidFill>
                <a:uFillTx/>
                <a:latin typeface="+mn-ea"/>
                <a:cs typeface="+mn-ea"/>
                <a:sym typeface="+mn-ea"/>
              </a:rPr>
              <a:t>2</a:t>
            </a:r>
            <a:endParaRPr lang="en-US" altLang="zh-CN" sz="1500" b="1" dirty="0">
              <a:solidFill>
                <a:srgbClr val="FFFFFF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25" name="任意多边形 58"/>
          <p:cNvSpPr/>
          <p:nvPr>
            <p:custDataLst>
              <p:tags r:id="rId23"/>
            </p:custDataLst>
          </p:nvPr>
        </p:nvSpPr>
        <p:spPr>
          <a:xfrm>
            <a:off x="7716175" y="3061111"/>
            <a:ext cx="1430133" cy="345398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619" h="633">
                <a:moveTo>
                  <a:pt x="19" y="0"/>
                </a:moveTo>
                <a:lnTo>
                  <a:pt x="2303" y="0"/>
                </a:lnTo>
                <a:cubicBezTo>
                  <a:pt x="2477" y="0"/>
                  <a:pt x="2619" y="142"/>
                  <a:pt x="2619" y="317"/>
                </a:cubicBezTo>
                <a:cubicBezTo>
                  <a:pt x="2619" y="491"/>
                  <a:pt x="2477" y="633"/>
                  <a:pt x="2303" y="633"/>
                </a:cubicBezTo>
                <a:lnTo>
                  <a:pt x="19" y="633"/>
                </a:lnTo>
                <a:lnTo>
                  <a:pt x="16" y="633"/>
                </a:lnTo>
                <a:lnTo>
                  <a:pt x="19" y="632"/>
                </a:lnTo>
                <a:cubicBezTo>
                  <a:pt x="152" y="591"/>
                  <a:pt x="249" y="466"/>
                  <a:pt x="249" y="319"/>
                </a:cubicBezTo>
                <a:cubicBezTo>
                  <a:pt x="249" y="166"/>
                  <a:pt x="145" y="38"/>
                  <a:pt x="3" y="1"/>
                </a:cubicBezTo>
                <a:lnTo>
                  <a:pt x="0" y="1"/>
                </a:lnTo>
                <a:lnTo>
                  <a:pt x="2" y="0"/>
                </a:lnTo>
                <a:cubicBezTo>
                  <a:pt x="8" y="0"/>
                  <a:pt x="13" y="0"/>
                  <a:pt x="19" y="0"/>
                </a:cubicBezTo>
                <a:close/>
              </a:path>
            </a:pathLst>
          </a:custGeom>
          <a:gradFill>
            <a:gsLst>
              <a:gs pos="100000">
                <a:schemeClr val="accent2">
                  <a:lumMod val="20000"/>
                  <a:lumOff val="80000"/>
                  <a:alpha val="100000"/>
                </a:schemeClr>
              </a:gs>
              <a:gs pos="0">
                <a:schemeClr val="accent2">
                  <a:lumMod val="60000"/>
                  <a:lumOff val="40000"/>
                  <a:alpha val="100000"/>
                </a:schemeClr>
              </a:gs>
              <a:gs pos="34000">
                <a:schemeClr val="accent2">
                  <a:alpha val="100000"/>
                </a:schemeClr>
              </a:gs>
              <a:gs pos="62000">
                <a:schemeClr val="accent2">
                  <a:alpha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2">
                    <a:lumMod val="20000"/>
                    <a:lumOff val="80000"/>
                    <a:alpha val="10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2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5300000" scaled="0"/>
            </a:gradFill>
          </a:ln>
          <a:effectLst>
            <a:outerShdw blurRad="177800" dir="5400000" sx="90000" sy="-19000" rotWithShape="0">
              <a:schemeClr val="accent2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71755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 dirty="0">
                <a:solidFill>
                  <a:srgbClr val="FFFFFF"/>
                </a:solidFill>
                <a:uFillTx/>
                <a:latin typeface="+mn-ea"/>
                <a:cs typeface="+mn-ea"/>
                <a:sym typeface="+mn-ea"/>
              </a:rPr>
              <a:t>资金层面</a:t>
            </a:r>
            <a:endParaRPr lang="zh-CN" altLang="en-US" sz="1600" b="1" dirty="0">
              <a:solidFill>
                <a:srgbClr val="FFFFFF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26" name="椭圆 25"/>
          <p:cNvSpPr/>
          <p:nvPr>
            <p:custDataLst>
              <p:tags r:id="rId24"/>
            </p:custDataLst>
          </p:nvPr>
        </p:nvSpPr>
        <p:spPr>
          <a:xfrm>
            <a:off x="2038583" y="3075425"/>
            <a:ext cx="316770" cy="316770"/>
          </a:xfrm>
          <a:prstGeom prst="ellipse">
            <a:avLst/>
          </a:prstGeom>
          <a:gradFill>
            <a:gsLst>
              <a:gs pos="100000">
                <a:schemeClr val="accent1">
                  <a:lumMod val="20000"/>
                  <a:lumOff val="80000"/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  <a:gs pos="34000">
                <a:schemeClr val="accent1">
                  <a:alpha val="100000"/>
                </a:schemeClr>
              </a:gs>
              <a:gs pos="62000">
                <a:schemeClr val="accent1">
                  <a:alpha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177800" dir="5400000" sx="90000" sy="-19000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0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sz="1500" b="1">
                <a:solidFill>
                  <a:srgbClr val="FFFFFF"/>
                </a:solidFill>
                <a:uFillTx/>
                <a:latin typeface="+mn-ea"/>
                <a:cs typeface="+mn-ea"/>
                <a:sym typeface="+mn-ea"/>
              </a:rPr>
              <a:t>5</a:t>
            </a:r>
            <a:endParaRPr lang="en-US" altLang="zh-CN" sz="1500" b="1">
              <a:solidFill>
                <a:srgbClr val="FFFFFF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27" name="任意多边形 60"/>
          <p:cNvSpPr/>
          <p:nvPr>
            <p:custDataLst>
              <p:tags r:id="rId25"/>
            </p:custDataLst>
          </p:nvPr>
        </p:nvSpPr>
        <p:spPr>
          <a:xfrm>
            <a:off x="2290007" y="3061111"/>
            <a:ext cx="1430133" cy="345398"/>
          </a:xfrm>
          <a:custGeom>
            <a:avLst/>
            <a:gdLst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2619" h="633">
                <a:moveTo>
                  <a:pt x="19" y="0"/>
                </a:moveTo>
                <a:lnTo>
                  <a:pt x="2303" y="0"/>
                </a:lnTo>
                <a:cubicBezTo>
                  <a:pt x="2477" y="0"/>
                  <a:pt x="2619" y="142"/>
                  <a:pt x="2619" y="317"/>
                </a:cubicBezTo>
                <a:cubicBezTo>
                  <a:pt x="2619" y="491"/>
                  <a:pt x="2477" y="633"/>
                  <a:pt x="2303" y="633"/>
                </a:cubicBezTo>
                <a:lnTo>
                  <a:pt x="19" y="633"/>
                </a:lnTo>
                <a:lnTo>
                  <a:pt x="16" y="633"/>
                </a:lnTo>
                <a:lnTo>
                  <a:pt x="19" y="632"/>
                </a:lnTo>
                <a:cubicBezTo>
                  <a:pt x="152" y="591"/>
                  <a:pt x="249" y="466"/>
                  <a:pt x="249" y="319"/>
                </a:cubicBezTo>
                <a:cubicBezTo>
                  <a:pt x="249" y="166"/>
                  <a:pt x="145" y="38"/>
                  <a:pt x="3" y="1"/>
                </a:cubicBezTo>
                <a:lnTo>
                  <a:pt x="0" y="1"/>
                </a:lnTo>
                <a:lnTo>
                  <a:pt x="2" y="0"/>
                </a:lnTo>
                <a:cubicBezTo>
                  <a:pt x="8" y="0"/>
                  <a:pt x="13" y="0"/>
                  <a:pt x="19" y="0"/>
                </a:cubicBezTo>
                <a:close/>
              </a:path>
            </a:pathLst>
          </a:custGeom>
          <a:gradFill>
            <a:gsLst>
              <a:gs pos="100000">
                <a:schemeClr val="accent1">
                  <a:lumMod val="20000"/>
                  <a:lumOff val="80000"/>
                  <a:alpha val="100000"/>
                </a:schemeClr>
              </a:gs>
              <a:gs pos="0">
                <a:schemeClr val="accent1">
                  <a:lumMod val="60000"/>
                  <a:lumOff val="40000"/>
                  <a:alpha val="100000"/>
                </a:schemeClr>
              </a:gs>
              <a:gs pos="34000">
                <a:schemeClr val="accent1">
                  <a:alpha val="100000"/>
                </a:schemeClr>
              </a:gs>
              <a:gs pos="62000">
                <a:schemeClr val="accent1">
                  <a:alpha val="10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gradFill>
              <a:gsLst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37000">
                  <a:srgbClr val="D7E2FF">
                    <a:lumMod val="5000"/>
                    <a:lumOff val="95000"/>
                  </a:srgbClr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5540000" scaled="0"/>
            </a:gradFill>
          </a:ln>
          <a:effectLst>
            <a:outerShdw blurRad="177800" dir="5400000" sx="90000" sy="-19000" rotWithShape="0">
              <a:schemeClr val="accent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71755" tIns="0" rIns="0" bIns="0" numCol="1" spcCol="0" rtlCol="0" fromWordArt="0" anchor="ctr" anchorCtr="0" forceAA="0" compatLnSpc="1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1600" b="1" dirty="0">
                <a:solidFill>
                  <a:srgbClr val="FFFFFF"/>
                </a:solidFill>
                <a:uFillTx/>
                <a:latin typeface="+mn-ea"/>
                <a:cs typeface="+mn-ea"/>
                <a:sym typeface="+mn-ea"/>
              </a:rPr>
              <a:t>情绪</a:t>
            </a:r>
            <a:r>
              <a:rPr lang="zh-CN" altLang="en-US" sz="1600" b="1" dirty="0">
                <a:solidFill>
                  <a:srgbClr val="FFFFFF"/>
                </a:solidFill>
                <a:uFillTx/>
                <a:latin typeface="+mn-ea"/>
                <a:cs typeface="+mn-ea"/>
                <a:sym typeface="+mn-ea"/>
              </a:rPr>
              <a:t>层面</a:t>
            </a:r>
            <a:endParaRPr lang="zh-CN" altLang="en-US" sz="1600" b="1" dirty="0">
              <a:solidFill>
                <a:srgbClr val="FFFFFF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54" name="任意多边形: 形状 53"/>
          <p:cNvSpPr/>
          <p:nvPr>
            <p:custDataLst>
              <p:tags r:id="rId26"/>
            </p:custDataLst>
          </p:nvPr>
        </p:nvSpPr>
        <p:spPr>
          <a:xfrm>
            <a:off x="5514342" y="2111423"/>
            <a:ext cx="149361" cy="149361"/>
          </a:xfrm>
          <a:custGeom>
            <a:avLst/>
            <a:gdLst>
              <a:gd name="connsiteX0" fmla="*/ 0 w 1236142"/>
              <a:gd name="connsiteY0" fmla="*/ 618071 h 1236142"/>
              <a:gd name="connsiteX1" fmla="*/ 618071 w 1236142"/>
              <a:gd name="connsiteY1" fmla="*/ 0 h 1236142"/>
              <a:gd name="connsiteX2" fmla="*/ 1236142 w 1236142"/>
              <a:gd name="connsiteY2" fmla="*/ 618071 h 1236142"/>
              <a:gd name="connsiteX3" fmla="*/ 618071 w 1236142"/>
              <a:gd name="connsiteY3" fmla="*/ 1236142 h 1236142"/>
              <a:gd name="connsiteX4" fmla="*/ 0 w 1236142"/>
              <a:gd name="connsiteY4" fmla="*/ 618071 h 1236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6142" h="1236142">
                <a:moveTo>
                  <a:pt x="0" y="618071"/>
                </a:moveTo>
                <a:cubicBezTo>
                  <a:pt x="0" y="276720"/>
                  <a:pt x="276720" y="0"/>
                  <a:pt x="618071" y="0"/>
                </a:cubicBezTo>
                <a:cubicBezTo>
                  <a:pt x="959422" y="0"/>
                  <a:pt x="1236142" y="276720"/>
                  <a:pt x="1236142" y="618071"/>
                </a:cubicBezTo>
                <a:cubicBezTo>
                  <a:pt x="1236142" y="959422"/>
                  <a:pt x="959422" y="1236142"/>
                  <a:pt x="618071" y="1236142"/>
                </a:cubicBezTo>
                <a:cubicBezTo>
                  <a:pt x="276720" y="1236142"/>
                  <a:pt x="0" y="959422"/>
                  <a:pt x="0" y="618071"/>
                </a:cubicBezTo>
                <a:close/>
              </a:path>
            </a:pathLst>
          </a:custGeom>
          <a:gradFill>
            <a:gsLst>
              <a:gs pos="4000">
                <a:schemeClr val="accent1">
                  <a:lumMod val="60000"/>
                  <a:lumOff val="40000"/>
                  <a:alpha val="100000"/>
                </a:schemeClr>
              </a:gs>
              <a:gs pos="100000">
                <a:schemeClr val="accent1">
                  <a:lumMod val="60000"/>
                  <a:lumOff val="40000"/>
                  <a:alpha val="100000"/>
                </a:schemeClr>
              </a:gs>
              <a:gs pos="54000">
                <a:schemeClr val="accent1">
                  <a:alpha val="100000"/>
                </a:schemeClr>
              </a:gs>
            </a:gsLst>
            <a:lin ang="2700000" scaled="0"/>
          </a:gradFill>
          <a:ln w="19050">
            <a:gradFill>
              <a:gsLst>
                <a:gs pos="0">
                  <a:schemeClr val="accent1">
                    <a:lumMod val="20000"/>
                    <a:lumOff val="80000"/>
                    <a:alpha val="100000"/>
                  </a:schemeClr>
                </a:gs>
                <a:gs pos="37000">
                  <a:srgbClr val="FFFFFF"/>
                </a:gs>
                <a:gs pos="71000">
                  <a:schemeClr val="accent1">
                    <a:lumMod val="20000"/>
                    <a:lumOff val="80000"/>
                    <a:alpha val="100000"/>
                  </a:schemeClr>
                </a:gs>
                <a:gs pos="100000">
                  <a:srgbClr val="FFFFFF"/>
                </a:gs>
              </a:gsLst>
              <a:lin ang="16200000" scaled="0"/>
            </a:gradFill>
          </a:ln>
          <a:effectLst>
            <a:outerShdw blurRad="355600" algn="ctr" rotWithShape="0">
              <a:schemeClr val="accent1">
                <a:alpha val="46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rmAutofit fontScale="25000" lnSpcReduction="20000"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>
              <a:solidFill>
                <a:srgbClr val="FFFFFF"/>
              </a:solidFill>
            </a:endParaRPr>
          </a:p>
        </p:txBody>
      </p:sp>
    </p:spTree>
    <p:custDataLst>
      <p:tags r:id="rId27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68780" y="95250"/>
            <a:ext cx="8319135" cy="554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                                           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趋势不改，慢涨急跌是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常态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6280" y="811530"/>
            <a:ext cx="10502265" cy="561213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86355" y="0"/>
            <a:ext cx="6889115" cy="5835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3200" b="1">
                <a:solidFill>
                  <a:schemeClr val="bg1"/>
                </a:solidFill>
                <a:sym typeface="+mn-ea"/>
              </a:rPr>
              <a:t> 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操作细节，按照控盘</a:t>
            </a:r>
            <a:r>
              <a:rPr lang="en-US" altLang="zh-CN" sz="3200" b="1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爆量</a:t>
            </a:r>
            <a:r>
              <a:rPr lang="en-US" altLang="zh-CN" sz="3200" b="1">
                <a:solidFill>
                  <a:schemeClr val="bg1"/>
                </a:solidFill>
                <a:sym typeface="+mn-ea"/>
              </a:rPr>
              <a:t>/</a:t>
            </a:r>
            <a:r>
              <a:rPr lang="zh-CN" altLang="en-US" sz="3200" b="1">
                <a:solidFill>
                  <a:schemeClr val="bg1"/>
                </a:solidFill>
                <a:sym typeface="+mn-ea"/>
              </a:rPr>
              <a:t>流动资金</a:t>
            </a:r>
            <a:endParaRPr lang="zh-CN" altLang="en-US" sz="3200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557145" y="924560"/>
            <a:ext cx="7726680" cy="50774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p>
            <a:pPr algn="ctr"/>
            <a:r>
              <a:rPr lang="zh-CN" alt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无控盘不持久</a:t>
            </a:r>
            <a:endParaRPr lang="zh-CN" alt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zh-CN" altLang="en-US" sz="54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控盘越低仓位越轻</a:t>
            </a:r>
            <a:endParaRPr lang="zh-CN" altLang="en-US" sz="5400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  <a:p>
            <a:pPr algn="ctr"/>
            <a:r>
              <a:rPr lang="zh-CN" altLang="en-US" sz="5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无爆量不突破</a:t>
            </a:r>
            <a:endParaRPr lang="zh-CN" altLang="en-US" sz="5400" b="1"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zh-CN" altLang="en-US" sz="5400" b="1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爆量启动，当日加仓</a:t>
            </a:r>
            <a:endParaRPr lang="zh-CN" altLang="en-US" sz="5400" b="1">
              <a:solidFill>
                <a:schemeClr val="accent4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pPr algn="ctr"/>
            <a:r>
              <a:rPr lang="zh-CN" altLang="en-US" sz="5400" b="1">
                <a:solidFill>
                  <a:schemeClr val="accent4"/>
                </a:solidFill>
                <a:effectLst/>
              </a:rPr>
              <a:t>无资金不活跃</a:t>
            </a:r>
            <a:endParaRPr lang="zh-CN" altLang="en-US" sz="5400" b="1">
              <a:solidFill>
                <a:schemeClr val="accent4"/>
              </a:solidFill>
              <a:effectLst/>
            </a:endParaRPr>
          </a:p>
          <a:p>
            <a:pPr algn="ctr"/>
            <a:r>
              <a:rPr lang="zh-CN" altLang="en-US" sz="5400" b="1">
                <a:solidFill>
                  <a:schemeClr val="accent4"/>
                </a:solidFill>
                <a:effectLst/>
              </a:rPr>
              <a:t>流动资金翻红，加大仓位</a:t>
            </a:r>
            <a:endParaRPr lang="zh-CN" altLang="en-US" sz="5400" b="1">
              <a:solidFill>
                <a:schemeClr val="accent4"/>
              </a:solidFill>
              <a:effectLst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50" y="0"/>
            <a:ext cx="121793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29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004060" y="1740535"/>
            <a:ext cx="8183880" cy="337693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2027555" y="2723515"/>
            <a:ext cx="8134350" cy="23825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2320925" y="2995295"/>
            <a:ext cx="7550785" cy="1706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我司所有工作人员均不允许推荐股票、不允许承诺收益、不允许代客理财、不允许合作分成、不允许私下收款，如您发现有任何违规行为，可联系400-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9088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-</a:t>
            </a:r>
            <a:r>
              <a:rPr lang="en-US" altLang="zh-CN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988</a:t>
            </a:r>
            <a:r>
              <a:rPr lang="zh-CN" altLang="en-US" sz="140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向我们反馈!风险提示:所有信息及观点均来源于公开信息及经传软件信号显示仅供参考，不构成最终投资依据，软件作为辅助参考工具,无法承诺收益，投资者应正视市场风险，自主作出投资决策并自行承担投资风险。投资有风险，入市须谨慎!</a:t>
            </a:r>
            <a:endParaRPr lang="zh-CN" altLang="en-US" sz="1400"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68780" y="95250"/>
            <a:ext cx="8319135" cy="554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                                 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从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2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万亿成交量到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3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万亿成交量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</a:endParaRPr>
          </a:p>
        </p:txBody>
      </p:sp>
      <p:sp>
        <p:nvSpPr>
          <p:cNvPr id="74" name="圆角矩形 73"/>
          <p:cNvSpPr/>
          <p:nvPr>
            <p:custDataLst>
              <p:tags r:id="rId1"/>
            </p:custDataLst>
          </p:nvPr>
        </p:nvSpPr>
        <p:spPr>
          <a:xfrm>
            <a:off x="4888865" y="1517968"/>
            <a:ext cx="2003807" cy="59146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en-US" altLang="zh-CN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2</a:t>
            </a: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万亿</a:t>
            </a:r>
            <a:endParaRPr lang="zh-CN" altLang="en-US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4" name="矩形 3"/>
          <p:cNvSpPr/>
          <p:nvPr>
            <p:custDataLst>
              <p:tags r:id="rId2"/>
            </p:custDataLst>
          </p:nvPr>
        </p:nvSpPr>
        <p:spPr>
          <a:xfrm>
            <a:off x="7182485" y="1220153"/>
            <a:ext cx="4316954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algn="just" defTabSz="121602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散户 + 两融主导，机构偏谨慎；资金分散、轮动快，题材杂乱、主线模糊；北向时进时出、分歧大。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3" name="圆角矩形 82"/>
          <p:cNvSpPr/>
          <p:nvPr>
            <p:custDataLst>
              <p:tags r:id="rId3"/>
            </p:custDataLst>
          </p:nvPr>
        </p:nvSpPr>
        <p:spPr>
          <a:xfrm>
            <a:off x="4888865" y="2765108"/>
            <a:ext cx="2003807" cy="59146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lvl="0" algn="ctr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3 万亿</a:t>
            </a:r>
            <a:endParaRPr lang="zh-CN" altLang="en-US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4"/>
            </p:custDataLst>
          </p:nvPr>
        </p:nvSpPr>
        <p:spPr>
          <a:xfrm>
            <a:off x="7182485" y="2466658"/>
            <a:ext cx="4316954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algn="just" defTabSz="121602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机构（公募 / 私募 / 社保）+ 北向主导，散户杠杆占比下降；资金高度聚焦硬科技 / 高景气主线（如 </a:t>
            </a:r>
            <a:r>
              <a:rPr lang="en-US" altLang="zh-CN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AI、</a:t>
            </a:r>
            <a:r>
              <a:rPr lang="zh-CN" altLang="en-US" sz="1400" kern="0" dirty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半导体、算力），贡献 40%+ 成交增量；内外共振、一致性强</a:t>
            </a:r>
            <a:endParaRPr lang="zh-CN" altLang="en-US" sz="1400" kern="0" dirty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89" name="圆角矩形 88"/>
          <p:cNvSpPr/>
          <p:nvPr>
            <p:custDataLst>
              <p:tags r:id="rId5"/>
            </p:custDataLst>
          </p:nvPr>
        </p:nvSpPr>
        <p:spPr>
          <a:xfrm>
            <a:off x="4888865" y="4012248"/>
            <a:ext cx="2003807" cy="591466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2</a:t>
            </a: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年来市场的</a:t>
            </a: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风格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7" name="矩形 6"/>
          <p:cNvSpPr/>
          <p:nvPr>
            <p:custDataLst>
              <p:tags r:id="rId6"/>
            </p:custDataLst>
          </p:nvPr>
        </p:nvSpPr>
        <p:spPr>
          <a:xfrm>
            <a:off x="7182485" y="3713798"/>
            <a:ext cx="4316954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algn="just" defTabSz="121602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龙头强者恒强、小票边缘化；赚钱效应强但集中，非主线易跌；硬科技 / 高景气贡献主要涨幅。</a:t>
            </a: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资金集中核心股</a:t>
            </a:r>
            <a:endParaRPr lang="zh-CN" altLang="en-US" sz="1400" b="1" kern="0">
              <a:ln>
                <a:noFill/>
                <a:prstDash val="sysDot"/>
              </a:ln>
              <a:solidFill>
                <a:srgbClr val="FF0000"/>
              </a:solidFill>
              <a:latin typeface="+mn-ea"/>
              <a:cs typeface="+mn-ea"/>
            </a:endParaRPr>
          </a:p>
        </p:txBody>
      </p:sp>
      <p:sp>
        <p:nvSpPr>
          <p:cNvPr id="8" name="圆角矩形 7"/>
          <p:cNvSpPr/>
          <p:nvPr>
            <p:custDataLst>
              <p:tags r:id="rId7"/>
            </p:custDataLst>
          </p:nvPr>
        </p:nvSpPr>
        <p:spPr>
          <a:xfrm>
            <a:off x="4888865" y="5276533"/>
            <a:ext cx="2003807" cy="591466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我们的</a:t>
            </a:r>
            <a:r>
              <a:rPr lang="zh-CN" altLang="en-US" b="1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做法</a:t>
            </a:r>
            <a:endParaRPr lang="zh-CN" altLang="en-US" b="1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8"/>
            </p:custDataLst>
          </p:nvPr>
        </p:nvSpPr>
        <p:spPr>
          <a:xfrm>
            <a:off x="7182485" y="4960303"/>
            <a:ext cx="4316954" cy="118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 anchorCtr="0">
            <a:noAutofit/>
          </a:bodyPr>
          <a:lstStyle/>
          <a:p>
            <a:pPr algn="just" defTabSz="1216025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kern="0">
                <a:ln>
                  <a:noFill/>
                  <a:prstDash val="sysDot"/>
                </a:ln>
                <a:solidFill>
                  <a:srgbClr val="FF0000"/>
                </a:solidFill>
                <a:latin typeface="+mn-ea"/>
                <a:cs typeface="+mn-ea"/>
              </a:rPr>
              <a:t>核心公司具有超强的风险控制能力+超高的技术壁垒+具有较多订单合同+公募的集中买入</a:t>
            </a: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。未来的</a:t>
            </a:r>
            <a:r>
              <a:rPr lang="en-US" altLang="zh-CN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A</a:t>
            </a: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股大概就是这样，确定方向里边找核心</a:t>
            </a:r>
            <a:r>
              <a:rPr lang="zh-CN" altLang="en-US" sz="1400" kern="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</a:rPr>
              <a:t>股</a:t>
            </a:r>
            <a:endParaRPr lang="zh-CN" altLang="en-US" sz="1400" kern="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</a:endParaRPr>
          </a:p>
        </p:txBody>
      </p:sp>
      <p:sp>
        <p:nvSpPr>
          <p:cNvPr id="10" name="椭圆 9"/>
          <p:cNvSpPr/>
          <p:nvPr>
            <p:custDataLst>
              <p:tags r:id="rId9"/>
            </p:custDataLst>
          </p:nvPr>
        </p:nvSpPr>
        <p:spPr>
          <a:xfrm>
            <a:off x="537845" y="1667828"/>
            <a:ext cx="4029463" cy="4029463"/>
          </a:xfrm>
          <a:prstGeom prst="ellipse">
            <a:avLst/>
          </a:prstGeom>
          <a:noFill/>
          <a:ln>
            <a:gradFill>
              <a:gsLst>
                <a:gs pos="0">
                  <a:schemeClr val="accent2">
                    <a:lumMod val="60000"/>
                    <a:lumOff val="40000"/>
                    <a:alpha val="40000"/>
                  </a:schemeClr>
                </a:gs>
                <a:gs pos="51000">
                  <a:schemeClr val="accent2">
                    <a:alpha val="0"/>
                  </a:schemeClr>
                </a:gs>
              </a:gsLst>
              <a:lin ang="108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914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828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2743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36576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54864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64008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7315200" algn="l" defTabSz="1828800" rtl="0" eaLnBrk="1" latinLnBrk="0" hangingPunct="1">
              <a:defRPr sz="3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sz="1600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6" name="椭圆 15"/>
          <p:cNvSpPr/>
          <p:nvPr>
            <p:custDataLst>
              <p:tags r:id="rId10"/>
            </p:custDataLst>
          </p:nvPr>
        </p:nvSpPr>
        <p:spPr>
          <a:xfrm>
            <a:off x="3380740" y="5456238"/>
            <a:ext cx="99878" cy="9987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8" name="椭圆 17"/>
          <p:cNvSpPr/>
          <p:nvPr>
            <p:custDataLst>
              <p:tags r:id="rId11"/>
            </p:custDataLst>
          </p:nvPr>
        </p:nvSpPr>
        <p:spPr>
          <a:xfrm>
            <a:off x="3380740" y="1814513"/>
            <a:ext cx="99878" cy="9987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1" name="椭圆 10"/>
          <p:cNvSpPr/>
          <p:nvPr>
            <p:custDataLst>
              <p:tags r:id="rId12"/>
            </p:custDataLst>
          </p:nvPr>
        </p:nvSpPr>
        <p:spPr>
          <a:xfrm>
            <a:off x="720725" y="1851343"/>
            <a:ext cx="3662722" cy="3662722"/>
          </a:xfrm>
          <a:prstGeom prst="ellipse">
            <a:avLst/>
          </a:prstGeom>
          <a:solidFill>
            <a:schemeClr val="accent1">
              <a:alpha val="1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4" name="椭圆 23"/>
          <p:cNvSpPr/>
          <p:nvPr>
            <p:custDataLst>
              <p:tags r:id="rId13"/>
            </p:custDataLst>
          </p:nvPr>
        </p:nvSpPr>
        <p:spPr>
          <a:xfrm>
            <a:off x="1128395" y="2258378"/>
            <a:ext cx="2848090" cy="284809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0" tIns="0" rIns="0" bIns="0" numCol="1" spcCol="0" rtlCol="0" fromWordArt="0" anchor="ctr" anchorCtr="0" forceAA="0" compatLnSpc="1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>
                <a:solidFill>
                  <a:schemeClr val="lt1">
                    <a:lumMod val="100000"/>
                  </a:schemeClr>
                </a:solidFill>
                <a:latin typeface="+mn-ea"/>
                <a:cs typeface="+mn-ea"/>
                <a:sym typeface="+mn-ea"/>
              </a:rPr>
              <a:t>成交量</a:t>
            </a:r>
            <a:endParaRPr lang="zh-CN" altLang="en-US" sz="2800" b="1" dirty="0">
              <a:solidFill>
                <a:schemeClr val="lt1">
                  <a:lumMod val="100000"/>
                </a:schemeClr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13" name="椭圆 12"/>
          <p:cNvSpPr/>
          <p:nvPr>
            <p:custDataLst>
              <p:tags r:id="rId14"/>
            </p:custDataLst>
          </p:nvPr>
        </p:nvSpPr>
        <p:spPr>
          <a:xfrm>
            <a:off x="4421505" y="4257993"/>
            <a:ext cx="99878" cy="9987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  <p:sp>
        <p:nvSpPr>
          <p:cNvPr id="15" name="椭圆 14"/>
          <p:cNvSpPr/>
          <p:nvPr>
            <p:custDataLst>
              <p:tags r:id="rId15"/>
            </p:custDataLst>
          </p:nvPr>
        </p:nvSpPr>
        <p:spPr>
          <a:xfrm>
            <a:off x="4421505" y="3010853"/>
            <a:ext cx="99878" cy="99878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zh-CN" altLang="en-US">
              <a:solidFill>
                <a:schemeClr val="lt1"/>
              </a:solidFill>
              <a:cs typeface="江城圆体 400W" panose="020B0500000000000000" charset="-122"/>
              <a:sym typeface="+mn-ea"/>
            </a:endParaRPr>
          </a:p>
        </p:txBody>
      </p:sp>
    </p:spTree>
    <p:custDataLst>
      <p:tags r:id="rId16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668780" y="95250"/>
            <a:ext cx="8319135" cy="55499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                                                      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机构为王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/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资金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</a:rPr>
              <a:t>轮动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3985" y="742950"/>
            <a:ext cx="5223510" cy="551116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2400" y="742950"/>
            <a:ext cx="6827520" cy="55111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398395" y="146685"/>
            <a:ext cx="73952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    A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股机构化愈加明显</a:t>
            </a:r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/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散户赚钱，放弃情绪化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交易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42745" y="715010"/>
            <a:ext cx="9479280" cy="575691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398395" y="146685"/>
            <a:ext cx="73952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                             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散户要经历的三个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阶段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sp>
        <p:nvSpPr>
          <p:cNvPr id="2" name="任意多边形 1"/>
          <p:cNvSpPr/>
          <p:nvPr>
            <p:custDataLst>
              <p:tags r:id="rId1"/>
            </p:custDataLst>
          </p:nvPr>
        </p:nvSpPr>
        <p:spPr>
          <a:xfrm>
            <a:off x="5044123" y="2048193"/>
            <a:ext cx="2027555" cy="2027555"/>
          </a:xfrm>
          <a:custGeom>
            <a:avLst/>
            <a:gdLst>
              <a:gd name="connsiteX0" fmla="*/ 1989 w 3929"/>
              <a:gd name="connsiteY0" fmla="*/ 3929 h 3929"/>
              <a:gd name="connsiteX1" fmla="*/ 1965 w 3929"/>
              <a:gd name="connsiteY1" fmla="*/ 3929 h 3929"/>
              <a:gd name="connsiteX2" fmla="*/ 0 w 3929"/>
              <a:gd name="connsiteY2" fmla="*/ 1965 h 3929"/>
              <a:gd name="connsiteX3" fmla="*/ 1965 w 3929"/>
              <a:gd name="connsiteY3" fmla="*/ 0 h 3929"/>
              <a:gd name="connsiteX4" fmla="*/ 3929 w 3929"/>
              <a:gd name="connsiteY4" fmla="*/ 1965 h 3929"/>
              <a:gd name="connsiteX5" fmla="*/ 3775 w 3929"/>
              <a:gd name="connsiteY5" fmla="*/ 2729 h 3929"/>
              <a:gd name="connsiteX6" fmla="*/ 3759 w 3929"/>
              <a:gd name="connsiteY6" fmla="*/ 2764 h 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9" h="3929">
                <a:moveTo>
                  <a:pt x="1989" y="3929"/>
                </a:moveTo>
                <a:lnTo>
                  <a:pt x="1965" y="3929"/>
                </a:lnTo>
                <a:cubicBezTo>
                  <a:pt x="880" y="3929"/>
                  <a:pt x="0" y="3049"/>
                  <a:pt x="0" y="1965"/>
                </a:cubicBezTo>
                <a:cubicBezTo>
                  <a:pt x="0" y="880"/>
                  <a:pt x="880" y="0"/>
                  <a:pt x="1965" y="0"/>
                </a:cubicBezTo>
                <a:cubicBezTo>
                  <a:pt x="3049" y="0"/>
                  <a:pt x="3929" y="880"/>
                  <a:pt x="3929" y="1965"/>
                </a:cubicBezTo>
                <a:cubicBezTo>
                  <a:pt x="3929" y="2236"/>
                  <a:pt x="3874" y="2494"/>
                  <a:pt x="3775" y="2729"/>
                </a:cubicBezTo>
                <a:lnTo>
                  <a:pt x="3759" y="2764"/>
                </a:lnTo>
              </a:path>
            </a:pathLst>
          </a:custGeom>
          <a:noFill/>
          <a:ln w="50800" cap="rnd" cmpd="sng" algn="ctr">
            <a:gradFill>
              <a:gsLst>
                <a:gs pos="0">
                  <a:srgbClr val="376FFF">
                    <a:alpha val="60000"/>
                  </a:srgbClr>
                </a:gs>
                <a:gs pos="80000">
                  <a:srgbClr val="376FFF"/>
                </a:gs>
              </a:gsLst>
              <a:lin ang="8100000" scaled="1"/>
            </a:gradFill>
            <a:prstDash val="solid"/>
            <a:miter lim="800000"/>
            <a:tailEnd type="arrow" w="lg" len="sm"/>
          </a:ln>
          <a:effectLst/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4" name="任意多边形 3"/>
          <p:cNvSpPr/>
          <p:nvPr>
            <p:custDataLst>
              <p:tags r:id="rId2"/>
            </p:custDataLst>
          </p:nvPr>
        </p:nvSpPr>
        <p:spPr>
          <a:xfrm rot="7200000">
            <a:off x="5949633" y="3561398"/>
            <a:ext cx="2027555" cy="2027555"/>
          </a:xfrm>
          <a:custGeom>
            <a:avLst/>
            <a:gdLst>
              <a:gd name="connsiteX0" fmla="*/ 1989 w 3929"/>
              <a:gd name="connsiteY0" fmla="*/ 3929 h 3929"/>
              <a:gd name="connsiteX1" fmla="*/ 1965 w 3929"/>
              <a:gd name="connsiteY1" fmla="*/ 3929 h 3929"/>
              <a:gd name="connsiteX2" fmla="*/ 0 w 3929"/>
              <a:gd name="connsiteY2" fmla="*/ 1965 h 3929"/>
              <a:gd name="connsiteX3" fmla="*/ 1965 w 3929"/>
              <a:gd name="connsiteY3" fmla="*/ 0 h 3929"/>
              <a:gd name="connsiteX4" fmla="*/ 3929 w 3929"/>
              <a:gd name="connsiteY4" fmla="*/ 1965 h 3929"/>
              <a:gd name="connsiteX5" fmla="*/ 3775 w 3929"/>
              <a:gd name="connsiteY5" fmla="*/ 2729 h 3929"/>
              <a:gd name="connsiteX6" fmla="*/ 3759 w 3929"/>
              <a:gd name="connsiteY6" fmla="*/ 2764 h 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9" h="3929">
                <a:moveTo>
                  <a:pt x="1989" y="3929"/>
                </a:moveTo>
                <a:lnTo>
                  <a:pt x="1965" y="3929"/>
                </a:lnTo>
                <a:cubicBezTo>
                  <a:pt x="880" y="3929"/>
                  <a:pt x="0" y="3049"/>
                  <a:pt x="0" y="1965"/>
                </a:cubicBezTo>
                <a:cubicBezTo>
                  <a:pt x="0" y="880"/>
                  <a:pt x="880" y="0"/>
                  <a:pt x="1965" y="0"/>
                </a:cubicBezTo>
                <a:cubicBezTo>
                  <a:pt x="3049" y="0"/>
                  <a:pt x="3929" y="880"/>
                  <a:pt x="3929" y="1965"/>
                </a:cubicBezTo>
                <a:cubicBezTo>
                  <a:pt x="3929" y="2236"/>
                  <a:pt x="3874" y="2494"/>
                  <a:pt x="3775" y="2729"/>
                </a:cubicBezTo>
                <a:lnTo>
                  <a:pt x="3759" y="2764"/>
                </a:lnTo>
              </a:path>
            </a:pathLst>
          </a:custGeom>
          <a:noFill/>
          <a:ln w="50800" cap="rnd" cmpd="sng" algn="ctr">
            <a:gradFill>
              <a:gsLst>
                <a:gs pos="0">
                  <a:srgbClr val="17D594">
                    <a:alpha val="40000"/>
                  </a:srgbClr>
                </a:gs>
                <a:gs pos="80000">
                  <a:srgbClr val="17D594"/>
                </a:gs>
              </a:gsLst>
              <a:lin ang="8100000" scaled="1"/>
            </a:gradFill>
            <a:prstDash val="solid"/>
            <a:miter lim="800000"/>
            <a:tailEnd type="arrow" w="lg" len="sm"/>
          </a:ln>
          <a:effectLst/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>
            <p:custDataLst>
              <p:tags r:id="rId3"/>
            </p:custDataLst>
          </p:nvPr>
        </p:nvSpPr>
        <p:spPr>
          <a:xfrm rot="14400000">
            <a:off x="4192588" y="3584257"/>
            <a:ext cx="2027555" cy="2027555"/>
          </a:xfrm>
          <a:custGeom>
            <a:avLst/>
            <a:gdLst>
              <a:gd name="connsiteX0" fmla="*/ 1989 w 3929"/>
              <a:gd name="connsiteY0" fmla="*/ 3929 h 3929"/>
              <a:gd name="connsiteX1" fmla="*/ 1965 w 3929"/>
              <a:gd name="connsiteY1" fmla="*/ 3929 h 3929"/>
              <a:gd name="connsiteX2" fmla="*/ 0 w 3929"/>
              <a:gd name="connsiteY2" fmla="*/ 1965 h 3929"/>
              <a:gd name="connsiteX3" fmla="*/ 1965 w 3929"/>
              <a:gd name="connsiteY3" fmla="*/ 0 h 3929"/>
              <a:gd name="connsiteX4" fmla="*/ 3929 w 3929"/>
              <a:gd name="connsiteY4" fmla="*/ 1965 h 3929"/>
              <a:gd name="connsiteX5" fmla="*/ 3775 w 3929"/>
              <a:gd name="connsiteY5" fmla="*/ 2729 h 3929"/>
              <a:gd name="connsiteX6" fmla="*/ 3759 w 3929"/>
              <a:gd name="connsiteY6" fmla="*/ 2764 h 3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29" h="3929">
                <a:moveTo>
                  <a:pt x="1989" y="3929"/>
                </a:moveTo>
                <a:lnTo>
                  <a:pt x="1965" y="3929"/>
                </a:lnTo>
                <a:cubicBezTo>
                  <a:pt x="880" y="3929"/>
                  <a:pt x="0" y="3049"/>
                  <a:pt x="0" y="1965"/>
                </a:cubicBezTo>
                <a:cubicBezTo>
                  <a:pt x="0" y="880"/>
                  <a:pt x="880" y="0"/>
                  <a:pt x="1965" y="0"/>
                </a:cubicBezTo>
                <a:cubicBezTo>
                  <a:pt x="3049" y="0"/>
                  <a:pt x="3929" y="880"/>
                  <a:pt x="3929" y="1965"/>
                </a:cubicBezTo>
                <a:cubicBezTo>
                  <a:pt x="3929" y="2236"/>
                  <a:pt x="3874" y="2494"/>
                  <a:pt x="3775" y="2729"/>
                </a:cubicBezTo>
                <a:lnTo>
                  <a:pt x="3759" y="2764"/>
                </a:lnTo>
              </a:path>
            </a:pathLst>
          </a:custGeom>
          <a:noFill/>
          <a:ln w="50800" cap="rnd" cmpd="sng" algn="ctr">
            <a:gradFill>
              <a:gsLst>
                <a:gs pos="0">
                  <a:srgbClr val="FFC000">
                    <a:alpha val="60000"/>
                  </a:srgbClr>
                </a:gs>
                <a:gs pos="80000">
                  <a:srgbClr val="FFC000"/>
                </a:gs>
              </a:gsLst>
              <a:lin ang="8100000" scaled="1"/>
            </a:gradFill>
            <a:prstDash val="solid"/>
            <a:miter lim="800000"/>
            <a:tailEnd type="arrow" w="lg" len="sm"/>
          </a:ln>
          <a:effectLst/>
        </p:spPr>
        <p:style>
          <a:lnRef idx="2">
            <a:srgbClr val="376FFF">
              <a:lumMod val="75000"/>
            </a:srgbClr>
          </a:lnRef>
          <a:fillRef idx="1">
            <a:srgbClr val="376FFF"/>
          </a:fillRef>
          <a:effectRef idx="0">
            <a:srgbClr val="FFFFFF"/>
          </a:effectRef>
          <a:fontRef idx="minor">
            <a:srgbClr val="FFFFFF"/>
          </a:fontRef>
        </p:style>
        <p:txBody>
          <a:bodyPr wrap="square" rtlCol="0" anchor="ctr">
            <a:noAutofit/>
          </a:bodyPr>
          <a:p>
            <a:pPr algn="ctr"/>
            <a:endParaRPr lang="zh-CN" altLang="en-US" b="1"/>
          </a:p>
        </p:txBody>
      </p:sp>
      <p:sp>
        <p:nvSpPr>
          <p:cNvPr id="18" name="矩形 17"/>
          <p:cNvSpPr/>
          <p:nvPr>
            <p:custDataLst>
              <p:tags r:id="rId4"/>
            </p:custDataLst>
          </p:nvPr>
        </p:nvSpPr>
        <p:spPr>
          <a:xfrm>
            <a:off x="7388225" y="2292985"/>
            <a:ext cx="4648835" cy="100520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square" lIns="0" tIns="0" rIns="0" bIns="0" rtlCol="0" anchor="t">
            <a:noAutofit/>
          </a:bodyPr>
          <a:p>
            <a:pPr algn="l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spc="0" dirty="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ea typeface="+mn-ea"/>
                <a:sym typeface="+mn-ea"/>
              </a:rPr>
              <a:t>新手一般三年之内都是看山是山，单纯看到什么就是什么，非黑即白，指标的执行力是最强的。只看表面不深入</a:t>
            </a:r>
            <a:r>
              <a:rPr lang="zh-CN" altLang="en-US" sz="1400" kern="0" spc="0" dirty="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ea typeface="+mn-ea"/>
                <a:sym typeface="+mn-ea"/>
              </a:rPr>
              <a:t>分析。</a:t>
            </a:r>
            <a:endParaRPr lang="zh-CN" altLang="en-US" sz="1400" kern="0" spc="0" dirty="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+mn-ea"/>
              <a:ea typeface="+mn-ea"/>
              <a:sym typeface="+mn-ea"/>
            </a:endParaRPr>
          </a:p>
          <a:p>
            <a:pPr algn="l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spc="0" dirty="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ea typeface="+mn-ea"/>
                <a:sym typeface="+mn-ea"/>
              </a:rPr>
              <a:t>这是最简单</a:t>
            </a:r>
            <a:r>
              <a:rPr lang="zh-CN" altLang="en-US" sz="1400" kern="0" spc="0" dirty="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ea typeface="+mn-ea"/>
                <a:sym typeface="+mn-ea"/>
              </a:rPr>
              <a:t>的</a:t>
            </a:r>
            <a:endParaRPr lang="zh-CN" altLang="en-US" sz="1400" kern="0" spc="0" dirty="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19" name="矩形 18"/>
          <p:cNvSpPr/>
          <p:nvPr>
            <p:custDataLst>
              <p:tags r:id="rId5"/>
            </p:custDataLst>
          </p:nvPr>
        </p:nvSpPr>
        <p:spPr>
          <a:xfrm>
            <a:off x="8345805" y="4333240"/>
            <a:ext cx="3588385" cy="101409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square" lIns="0" tIns="0" rIns="0" bIns="0" rtlCol="0" anchor="t">
            <a:noAutofit/>
          </a:bodyPr>
          <a:p>
            <a:pPr algn="l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spc="0" dirty="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ea typeface="+mn-ea"/>
                <a:sym typeface="+mn-ea"/>
              </a:rPr>
              <a:t>经历五年以上的炒股经历，越发感觉自己最开始学习的东西，好像不是那会事，开始怀疑，变得复杂，越深入越</a:t>
            </a:r>
            <a:r>
              <a:rPr lang="zh-CN" altLang="en-US" sz="1400" kern="0" spc="0" dirty="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ea typeface="+mn-ea"/>
                <a:sym typeface="+mn-ea"/>
              </a:rPr>
              <a:t>焦虑</a:t>
            </a:r>
            <a:endParaRPr lang="zh-CN" altLang="en-US" sz="1400" kern="0" spc="0" dirty="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6"/>
            </p:custDataLst>
          </p:nvPr>
        </p:nvSpPr>
        <p:spPr>
          <a:xfrm>
            <a:off x="266700" y="4261485"/>
            <a:ext cx="3507740" cy="128524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rgbClr val="376FFF">
              <a:shade val="15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square" lIns="0" tIns="0" rIns="0" bIns="0" rtlCol="0" anchor="t">
            <a:noAutofit/>
          </a:bodyPr>
          <a:p>
            <a:pPr algn="r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kern="0" spc="0" dirty="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ea typeface="+mn-ea"/>
                <a:sym typeface="+mn-ea"/>
              </a:rPr>
              <a:t>看透投资的本质，放下复杂的内容，建立投资体系，最简单的才是最有用的，不要被指标</a:t>
            </a:r>
            <a:r>
              <a:rPr lang="en-US" altLang="zh-CN" sz="1400" kern="0" spc="0" dirty="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ea typeface="+mn-ea"/>
                <a:sym typeface="+mn-ea"/>
              </a:rPr>
              <a:t>/</a:t>
            </a:r>
            <a:r>
              <a:rPr lang="zh-CN" altLang="en-US" sz="1400" kern="0" spc="0" dirty="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ea typeface="+mn-ea"/>
                <a:sym typeface="+mn-ea"/>
              </a:rPr>
              <a:t>情绪所</a:t>
            </a:r>
            <a:r>
              <a:rPr lang="zh-CN" altLang="en-US" sz="1400" kern="0" spc="0" dirty="0">
                <a:ln>
                  <a:noFill/>
                  <a:prstDash val="sysDot"/>
                </a:ln>
                <a:solidFill>
                  <a:srgbClr val="000000">
                    <a:lumMod val="85000"/>
                    <a:lumOff val="15000"/>
                  </a:srgbClr>
                </a:solidFill>
                <a:latin typeface="+mn-ea"/>
                <a:ea typeface="+mn-ea"/>
                <a:sym typeface="+mn-ea"/>
              </a:rPr>
              <a:t>束缚</a:t>
            </a:r>
            <a:endParaRPr lang="zh-CN" altLang="en-US" sz="1400" kern="0" spc="0" dirty="0">
              <a:ln>
                <a:noFill/>
                <a:prstDash val="sysDot"/>
              </a:ln>
              <a:solidFill>
                <a:srgbClr val="000000">
                  <a:lumMod val="85000"/>
                  <a:lumOff val="15000"/>
                </a:srgbClr>
              </a:solidFill>
              <a:latin typeface="+mn-ea"/>
              <a:ea typeface="+mn-ea"/>
              <a:sym typeface="+mn-ea"/>
            </a:endParaRPr>
          </a:p>
        </p:txBody>
      </p:sp>
      <p:sp>
        <p:nvSpPr>
          <p:cNvPr id="31" name="矩形 30"/>
          <p:cNvSpPr/>
          <p:nvPr>
            <p:custDataLst>
              <p:tags r:id="rId7"/>
            </p:custDataLst>
          </p:nvPr>
        </p:nvSpPr>
        <p:spPr>
          <a:xfrm>
            <a:off x="7387908" y="1871663"/>
            <a:ext cx="2894330" cy="27114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376FFF"/>
                </a:solidFill>
                <a:latin typeface="+mn-ea"/>
                <a:cs typeface="+mn-ea"/>
                <a:sym typeface="+mn-ea"/>
              </a:rPr>
              <a:t>看山是</a:t>
            </a:r>
            <a:r>
              <a:rPr lang="zh-CN" altLang="en-US" b="1">
                <a:solidFill>
                  <a:srgbClr val="376FFF"/>
                </a:solidFill>
                <a:latin typeface="+mn-ea"/>
                <a:cs typeface="+mn-ea"/>
                <a:sym typeface="+mn-ea"/>
              </a:rPr>
              <a:t>山</a:t>
            </a:r>
            <a:endParaRPr lang="zh-CN" altLang="en-US" b="1">
              <a:solidFill>
                <a:srgbClr val="376FFF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2" name="矩形 21"/>
          <p:cNvSpPr/>
          <p:nvPr>
            <p:custDataLst>
              <p:tags r:id="rId8"/>
            </p:custDataLst>
          </p:nvPr>
        </p:nvSpPr>
        <p:spPr>
          <a:xfrm>
            <a:off x="874713" y="3838258"/>
            <a:ext cx="2899410" cy="27114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FFC000"/>
                </a:solidFill>
                <a:latin typeface="+mn-ea"/>
                <a:cs typeface="+mn-ea"/>
                <a:sym typeface="+mn-ea"/>
              </a:rPr>
              <a:t>看山依然是</a:t>
            </a:r>
            <a:r>
              <a:rPr lang="zh-CN" altLang="en-US" b="1">
                <a:solidFill>
                  <a:srgbClr val="FFC000"/>
                </a:solidFill>
                <a:latin typeface="+mn-ea"/>
                <a:cs typeface="+mn-ea"/>
                <a:sym typeface="+mn-ea"/>
              </a:rPr>
              <a:t>山</a:t>
            </a:r>
            <a:endParaRPr lang="zh-CN" altLang="en-US" b="1">
              <a:solidFill>
                <a:srgbClr val="FFC000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24" name="矩形 23"/>
          <p:cNvSpPr/>
          <p:nvPr>
            <p:custDataLst>
              <p:tags r:id="rId9"/>
            </p:custDataLst>
          </p:nvPr>
        </p:nvSpPr>
        <p:spPr>
          <a:xfrm>
            <a:off x="8345488" y="3912553"/>
            <a:ext cx="2882265" cy="271145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solidFill>
                  <a:srgbClr val="17D594"/>
                </a:solidFill>
                <a:latin typeface="+mn-ea"/>
                <a:cs typeface="+mn-ea"/>
                <a:sym typeface="+mn-ea"/>
              </a:rPr>
              <a:t>看山不是</a:t>
            </a:r>
            <a:r>
              <a:rPr lang="zh-CN" altLang="en-US" b="1">
                <a:solidFill>
                  <a:srgbClr val="17D594"/>
                </a:solidFill>
                <a:latin typeface="+mn-ea"/>
                <a:cs typeface="+mn-ea"/>
                <a:sym typeface="+mn-ea"/>
              </a:rPr>
              <a:t>山</a:t>
            </a:r>
            <a:endParaRPr lang="zh-CN" altLang="en-US" b="1">
              <a:solidFill>
                <a:srgbClr val="17D594"/>
              </a:solidFill>
              <a:latin typeface="+mn-ea"/>
              <a:cs typeface="+mn-ea"/>
              <a:sym typeface="+mn-ea"/>
            </a:endParaRPr>
          </a:p>
        </p:txBody>
      </p:sp>
      <p:pic>
        <p:nvPicPr>
          <p:cNvPr id="12" name="图形 11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5854383" y="2762568"/>
            <a:ext cx="436720" cy="535770"/>
          </a:xfrm>
          <a:prstGeom prst="rect">
            <a:avLst/>
          </a:prstGeom>
        </p:spPr>
      </p:pic>
      <p:pic>
        <p:nvPicPr>
          <p:cNvPr id="5" name="图形 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969828" y="4299903"/>
            <a:ext cx="470184" cy="528957"/>
          </a:xfrm>
          <a:prstGeom prst="rect">
            <a:avLst/>
          </a:prstGeom>
        </p:spPr>
      </p:pic>
      <p:pic>
        <p:nvPicPr>
          <p:cNvPr id="14" name="图形 13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745288" y="4278948"/>
            <a:ext cx="444192" cy="538415"/>
          </a:xfrm>
          <a:prstGeom prst="rect">
            <a:avLst/>
          </a:prstGeom>
        </p:spPr>
      </p:pic>
    </p:spTree>
    <p:custDataLst>
      <p:tags r:id="rId19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398395" y="146685"/>
            <a:ext cx="739521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                             AI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出现泡沫的几个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现象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3360" y="824230"/>
            <a:ext cx="5587365" cy="292671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0725" y="785495"/>
            <a:ext cx="5960110" cy="283337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374140" y="4618990"/>
            <a:ext cx="10152380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数字时代，算力≈农业时代的土地、工业时代的电力，是战略级生产要素 + 国家安全底座。</a:t>
            </a:r>
            <a:endParaRPr lang="zh-CN" altLang="en-US"/>
          </a:p>
          <a:p>
            <a:r>
              <a:rPr lang="zh-CN" altLang="en-US"/>
              <a:t>每投1 元算力 → 拉动3–4 元 </a:t>
            </a:r>
            <a:r>
              <a:rPr lang="en-US" altLang="zh-CN"/>
              <a:t>GDP（</a:t>
            </a:r>
            <a:r>
              <a:rPr lang="zh-CN" altLang="en-US"/>
              <a:t>高于传统基建 1:2.8）</a:t>
            </a:r>
            <a:r>
              <a:rPr lang="zh-CN" altLang="en-US"/>
              <a:t>算力是实打实的国力和生产力，长期价值 100% 确定。</a:t>
            </a:r>
            <a:endParaRPr lang="zh-CN" altLang="en-US"/>
          </a:p>
        </p:txBody>
      </p:sp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1562735" y="186055"/>
            <a:ext cx="79438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                 AI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基础设施瓶颈等级排名第一，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二级【严重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紧缺】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1435" y="723900"/>
            <a:ext cx="7915910" cy="5531485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7967345" y="1464310"/>
            <a:ext cx="4064000" cy="3692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/>
              <a:t>1</a:t>
            </a:r>
            <a:r>
              <a:rPr lang="zh-CN" altLang="en-US"/>
              <a:t>，存储</a:t>
            </a:r>
            <a:r>
              <a:rPr lang="zh-CN" altLang="en-US"/>
              <a:t>芯片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，功率型</a:t>
            </a:r>
            <a:r>
              <a:rPr lang="zh-CN" altLang="en-US"/>
              <a:t>半导体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，光芯片与光器件</a:t>
            </a:r>
            <a:r>
              <a:rPr lang="en-US" altLang="zh-CN"/>
              <a:t>/</a:t>
            </a:r>
            <a:r>
              <a:rPr lang="zh-CN" altLang="en-US"/>
              <a:t>光交换机【</a:t>
            </a:r>
            <a:r>
              <a:rPr lang="zh-CN" altLang="en-US"/>
              <a:t>凌云光】</a:t>
            </a:r>
            <a:endParaRPr lang="zh-CN" altLang="en-US"/>
          </a:p>
          <a:p>
            <a:r>
              <a:rPr lang="en-US" altLang="zh-CN"/>
              <a:t>4</a:t>
            </a:r>
            <a:r>
              <a:rPr lang="zh-CN" altLang="en-US"/>
              <a:t>，玻璃</a:t>
            </a:r>
            <a:r>
              <a:rPr lang="zh-CN" altLang="en-US"/>
              <a:t>纤维布</a:t>
            </a:r>
            <a:endParaRPr lang="zh-CN" altLang="en-US"/>
          </a:p>
          <a:p>
            <a:r>
              <a:rPr lang="en-US" altLang="zh-CN"/>
              <a:t>5</a:t>
            </a:r>
            <a:r>
              <a:rPr lang="zh-CN" altLang="en-US"/>
              <a:t>，高端</a:t>
            </a:r>
            <a:r>
              <a:rPr lang="en-US" altLang="zh-CN"/>
              <a:t>MLCC</a:t>
            </a:r>
            <a:r>
              <a:rPr lang="zh-CN" altLang="en-US"/>
              <a:t>【(</a:t>
            </a:r>
            <a:r>
              <a:rPr lang="zh-CN" altLang="en-US"/>
              <a:t>多层陶瓷电容】</a:t>
            </a:r>
            <a:endParaRPr lang="zh-CN" altLang="en-US"/>
          </a:p>
          <a:p>
            <a:r>
              <a:rPr lang="en-US" altLang="zh-CN"/>
              <a:t>6</a:t>
            </a:r>
            <a:r>
              <a:rPr lang="zh-CN" altLang="en-US"/>
              <a:t>，高端</a:t>
            </a:r>
            <a:r>
              <a:rPr lang="en-US" altLang="zh-CN"/>
              <a:t>PCB</a:t>
            </a:r>
            <a:r>
              <a:rPr lang="zh-CN" altLang="en-US"/>
              <a:t>与</a:t>
            </a:r>
            <a:r>
              <a:rPr lang="en-US" altLang="zh-CN"/>
              <a:t>CCL (M8/M9/M10</a:t>
            </a:r>
            <a:r>
              <a:rPr lang="zh-CN" altLang="en-US"/>
              <a:t>材料)</a:t>
            </a:r>
            <a:endParaRPr lang="zh-CN" altLang="en-US"/>
          </a:p>
          <a:p>
            <a:r>
              <a:rPr lang="en-US" altLang="zh-CN"/>
              <a:t>7</a:t>
            </a:r>
            <a:r>
              <a:rPr lang="zh-CN" altLang="en-US"/>
              <a:t>，</a:t>
            </a:r>
            <a:r>
              <a:rPr lang="en-US" altLang="zh-CN"/>
              <a:t>ABF</a:t>
            </a:r>
            <a:r>
              <a:rPr lang="zh-CN" altLang="en-US"/>
              <a:t>封装基板</a:t>
            </a:r>
            <a:r>
              <a:rPr lang="en-US" altLang="zh-CN"/>
              <a:t> </a:t>
            </a:r>
            <a:endParaRPr lang="en-US" altLang="zh-CN"/>
          </a:p>
          <a:p>
            <a:r>
              <a:rPr lang="en-US" altLang="zh-CN"/>
              <a:t>8</a:t>
            </a:r>
            <a:r>
              <a:rPr lang="zh-CN" altLang="en-US"/>
              <a:t>，极低轮廓铜箔</a:t>
            </a:r>
            <a:r>
              <a:rPr lang="en-US" altLang="zh-CN"/>
              <a:t>(HVLP4</a:t>
            </a:r>
            <a:r>
              <a:rPr lang="zh-CN" altLang="en-US"/>
              <a:t>铜箔)</a:t>
            </a:r>
            <a:endParaRPr lang="zh-CN" altLang="en-US"/>
          </a:p>
          <a:p>
            <a:r>
              <a:rPr lang="en-US" altLang="zh-CN"/>
              <a:t>9</a:t>
            </a:r>
            <a:r>
              <a:rPr lang="zh-CN" altLang="en-US"/>
              <a:t>，测试设备(后道测试/先进封装)</a:t>
            </a:r>
            <a:endParaRPr lang="zh-CN" altLang="en-US"/>
          </a:p>
          <a:p>
            <a:r>
              <a:rPr lang="en-US" altLang="zh-CN"/>
              <a:t>10</a:t>
            </a:r>
            <a:r>
              <a:rPr lang="zh-CN" altLang="en-US"/>
              <a:t>，</a:t>
            </a:r>
            <a:r>
              <a:rPr lang="zh-CN" altLang="en-US"/>
              <a:t>电力【全局性紧缺】</a:t>
            </a:r>
            <a:endParaRPr lang="zh-CN" altLang="en-US"/>
          </a:p>
          <a:p>
            <a:r>
              <a:rPr lang="en-US" altLang="zh-CN"/>
              <a:t>11</a:t>
            </a:r>
            <a:r>
              <a:rPr lang="zh-CN" altLang="en-US"/>
              <a:t>，</a:t>
            </a:r>
            <a:r>
              <a:rPr lang="en-US" altLang="zh-CN"/>
              <a:t>AI</a:t>
            </a:r>
            <a:r>
              <a:rPr lang="zh-CN" altLang="en-US"/>
              <a:t>服务器</a:t>
            </a:r>
            <a:endParaRPr lang="zh-CN" altLang="en-US"/>
          </a:p>
          <a:p>
            <a:endParaRPr lang="zh-CN" altLang="en-US"/>
          </a:p>
          <a:p>
            <a:endParaRPr lang="en-US" altLang="zh-CN"/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文本框 2"/>
          <p:cNvSpPr txBox="1"/>
          <p:nvPr/>
        </p:nvSpPr>
        <p:spPr>
          <a:xfrm>
            <a:off x="2560320" y="146685"/>
            <a:ext cx="7943850" cy="460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                                    </a:t>
            </a:r>
            <a:r>
              <a:rPr 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AI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硬件细分</a:t>
            </a:r>
            <a:r>
              <a:rPr lang="zh-CN" altLang="en-US" sz="2400">
                <a:solidFill>
                  <a:schemeClr val="bg1"/>
                </a:solidFill>
                <a:latin typeface="标准粗黑" panose="02000503000000000000" charset="-122"/>
                <a:ea typeface="标准粗黑" panose="02000503000000000000" charset="-122"/>
                <a:sym typeface="+mn-ea"/>
              </a:rPr>
              <a:t>核心</a:t>
            </a:r>
            <a:endParaRPr lang="zh-CN" altLang="en-US" sz="2400">
              <a:solidFill>
                <a:schemeClr val="bg1"/>
              </a:solidFill>
              <a:latin typeface="标准粗黑" panose="02000503000000000000" charset="-122"/>
              <a:ea typeface="标准粗黑" panose="02000503000000000000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7665" y="723900"/>
            <a:ext cx="10992485" cy="562356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01.xml><?xml version="1.0" encoding="utf-8"?>
<p:tagLst xmlns:p="http://schemas.openxmlformats.org/presentationml/2006/main">
  <p:tag name="KSO_WPP_MARK_KEY" val="5d6e9262-ca8a-4070-8ad5-698f89e303ea"/>
  <p:tag name="COMMONDATA" val="eyJoZGlkIjoiZWRlYjNmNTQ1MzZkMTYyOWVmOTkwZmFjYjg5ZTRlZDgifQ=="/>
  <p:tag name="commondata" val="eyJoZGlkIjoiNDI1NGQ4MDY4NjMxYWVlMzc3ODM2NDE0MmU1ODUxYzYifQ=="/>
  <p:tag name="resource_record_key" val="{&quot;13&quot;:[19972048],&quot;19&quot;:[20342742],&quot;70&quot;:[3312563,3314338,3312530,3314312,3324109,3324630,3318477,3315857,3320071,3314290,3323785,3327011,3317789,3330155,3312140,3328082,3314398,3321989,3312345,3319356,3318903,3332761,3321502,3323868,3322475,3316230,3322005,3313621,3318990,3328119,3312419,3321780,3321442,3312142,3313566,3322195,3318988,3314227,3321480,3331402,3403044,3327686,3319360,3321782,3330472,3322019,3322421,3322227,3322235,3312479,3321420,3428851,3312417,3322023,3322565,3318475,3312435,3313570,3322133,3312451,3331400]}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5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133]}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INDEX" val="1_2_1_1"/>
  <p:tag name="KSO_WM_TEMPLATE_CATEGORY" val="diagram"/>
  <p:tag name="KSO_WM_TEMPLATE_INDEX" val="20233163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9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42.3390869140625,&quot;top&quot;:96.05838928222656,&quot;width&quot;:863.1285508812131}"/>
  <p:tag name="KSO_WM_UNIT_ISCONTENTSTITLE" val="0"/>
  <p:tag name="KSO_WM_UNIT_ISNUMDGMTITLE" val="0"/>
  <p:tag name="KSO_WM_UNIT_NOCLEAR" val="0"/>
  <p:tag name="KSO_WM_UNIT_TYPE" val="n_h_h_a"/>
  <p:tag name="KSO_WM_UNIT_ID" val="diagram20233163_1*n_h_h_a*1_2_1_1"/>
  <p:tag name="KSO_WM_UNIT_VALUE" val="6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27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3163_1*n_h_h_f*1_2_1_1"/>
  <p:tag name="KSO_WM_TEMPLATE_CATEGORY" val="diagram"/>
  <p:tag name="KSO_WM_TEMPLATE_INDEX" val="20233163"/>
  <p:tag name="KSO_WM_UNIT_LAYERLEVEL" val="1_1_1_1"/>
  <p:tag name="KSO_WM_TAG_VERSION" val="3.0"/>
  <p:tag name="KSO_WM_BEAUTIFY_FLAG" val="#wm#"/>
  <p:tag name="KSO_WM_UNIT_VALUE" val="36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42.3390869140625,&quot;top&quot;:96.05838928222656,&quot;width&quot;:863.12855088121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文本具体内容，简明扼要地阐述观点。可酌情增减文字，以便观者准确地理解您传达的思想。添加文本具体内容，简明扼要地阐述观点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TEMPLATE_CATEGORY" val="diagram"/>
  <p:tag name="KSO_WM_TEMPLATE_INDEX" val="20233163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9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42.3390869140625,&quot;top&quot;:96.05838928222656,&quot;width&quot;:863.1285508812131}"/>
  <p:tag name="KSO_WM_UNIT_ISCONTENTSTITLE" val="0"/>
  <p:tag name="KSO_WM_UNIT_ISNUMDGMTITLE" val="0"/>
  <p:tag name="KSO_WM_UNIT_NOCLEAR" val="0"/>
  <p:tag name="KSO_WM_UNIT_TYPE" val="n_h_h_a"/>
  <p:tag name="KSO_WM_UNIT_INDEX" val="1_2_2_1"/>
  <p:tag name="KSO_WM_UNIT_ID" val="diagram20233163_1*n_h_h_a*1_2_2_1"/>
  <p:tag name="KSO_WM_UNIT_VALUE" val="6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29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3163_1*n_h_h_f*1_2_2_1"/>
  <p:tag name="KSO_WM_TEMPLATE_CATEGORY" val="diagram"/>
  <p:tag name="KSO_WM_TEMPLATE_INDEX" val="20233163"/>
  <p:tag name="KSO_WM_UNIT_LAYERLEVEL" val="1_1_1_1"/>
  <p:tag name="KSO_WM_TAG_VERSION" val="3.0"/>
  <p:tag name="KSO_WM_UNIT_VALUE" val="51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42.3390869140625,&quot;top&quot;:96.05838928222656,&quot;width&quot;:863.12855088121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文本具体内容，简明扼要地阐述观点。可酌情增减文字，以便观者准确地理解您传达的思想。添加文本具体内容，简明扼要地阐述观点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TEMPLATE_CATEGORY" val="diagram"/>
  <p:tag name="KSO_WM_TEMPLATE_INDEX" val="20233163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9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42.3390869140625,&quot;top&quot;:96.05838928222656,&quot;width&quot;:863.1285508812131}"/>
  <p:tag name="KSO_WM_UNIT_ISCONTENTSTITLE" val="0"/>
  <p:tag name="KSO_WM_UNIT_ISNUMDGMTITLE" val="0"/>
  <p:tag name="KSO_WM_UNIT_NOCLEAR" val="0"/>
  <p:tag name="KSO_WM_UNIT_TYPE" val="n_h_h_a"/>
  <p:tag name="KSO_WM_UNIT_INDEX" val="1_2_3_1"/>
  <p:tag name="KSO_WM_UNIT_ID" val="diagram20233163_1*n_h_h_a*1_2_3_1"/>
  <p:tag name="KSO_WM_UNIT_VALUE" val="6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1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3163_1*n_h_h_f*1_2_3_1"/>
  <p:tag name="KSO_WM_TEMPLATE_CATEGORY" val="diagram"/>
  <p:tag name="KSO_WM_TEMPLATE_INDEX" val="20233163"/>
  <p:tag name="KSO_WM_UNIT_LAYERLEVEL" val="1_1_1_1"/>
  <p:tag name="KSO_WM_TAG_VERSION" val="3.0"/>
  <p:tag name="KSO_WM_BEAUTIFY_FLAG" val="#wm#"/>
  <p:tag name="KSO_WM_UNIT_VALUE" val="36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42.3390869140625,&quot;top&quot;:96.05838928222656,&quot;width&quot;:863.12855088121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文本具体内容，简明扼要地阐述观点。可酌情增减文字，以便观者准确地理解您传达的思想。添加文本具体内容，简明扼要地阐述观点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TEMPLATE_CATEGORY" val="diagram"/>
  <p:tag name="KSO_WM_TEMPLATE_INDEX" val="20233163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9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42.3390869140625,&quot;top&quot;:96.05838928222656,&quot;width&quot;:863.1285508812131}"/>
  <p:tag name="KSO_WM_UNIT_ISCONTENTSTITLE" val="0"/>
  <p:tag name="KSO_WM_UNIT_ISNUMDGMTITLE" val="0"/>
  <p:tag name="KSO_WM_UNIT_NOCLEAR" val="0"/>
  <p:tag name="KSO_WM_UNIT_TYPE" val="n_h_h_a"/>
  <p:tag name="KSO_WM_UNIT_INDEX" val="1_2_4_1"/>
  <p:tag name="KSO_WM_UNIT_ID" val="diagram20233163_1*n_h_h_a*1_2_4_1"/>
  <p:tag name="KSO_WM_UNIT_VALUE" val="6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3.xml><?xml version="1.0" encoding="utf-8"?>
<p:tagLst xmlns:p="http://schemas.openxmlformats.org/presentationml/2006/main">
  <p:tag name="KSO_WM_UNIT_TEXT_FILL_FORE_SCHEMECOLOR_INDEX_BRIGHTNESS" val="0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20233163_1*n_h_h_f*1_2_4_1"/>
  <p:tag name="KSO_WM_TEMPLATE_CATEGORY" val="diagram"/>
  <p:tag name="KSO_WM_TEMPLATE_INDEX" val="20233163"/>
  <p:tag name="KSO_WM_UNIT_LAYERLEVEL" val="1_1_1_1"/>
  <p:tag name="KSO_WM_TAG_VERSION" val="3.0"/>
  <p:tag name="KSO_WM_BEAUTIFY_FLAG" val="#wm#"/>
  <p:tag name="KSO_WM_UNIT_VALUE" val="36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42.3390869140625,&quot;top&quot;:96.05838928222656,&quot;width&quot;:863.1285508812131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PRESET_TEXT" val="添加文本具体内容，简明扼要地阐述观点。可酌情增减文字，以便观者准确地理解您传达的思想。添加文本具体内容，简明扼要地阐述观点。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2_2"/>
  <p:tag name="KSO_WM_UNIT_ID" val="diagram20233163_1*n_h_i*1_2_2"/>
  <p:tag name="KSO_WM_TEMPLATE_CATEGORY" val="diagram"/>
  <p:tag name="KSO_WM_TEMPLATE_INDEX" val="20233163"/>
  <p:tag name="KSO_WM_UNIT_LAYERLEVEL" val="1_1_1"/>
  <p:tag name="KSO_WM_TAG_VERSION" val="3.0"/>
  <p:tag name="KSO_WM_UNIT_LINE_FORE_SCHEMECOLOR_INDEX_1_BRIGHTNESS" val="0.4"/>
  <p:tag name="KSO_WM_UNIT_LINE_FORE_SCHEMECOLOR_INDEX_1" val="5"/>
  <p:tag name="KSO_WM_UNIT_LINE_FORE_SCHEMECOLOR_INDEX_1_POS" val="0"/>
  <p:tag name="KSO_WM_UNIT_LINE_FORE_SCHEMECOLOR_INDEX_1_TRANS" val="0"/>
  <p:tag name="KSO_WM_UNIT_LINE_FORE_SCHEMECOLOR_INDEX_2_BRIGHTNESS" val="0"/>
  <p:tag name="KSO_WM_UNIT_LINE_FORE_SCHEMECOLOR_INDEX_2" val="5"/>
  <p:tag name="KSO_WM_UNIT_LINE_FORE_SCHEMECOLOR_INDEX_2_POS" val="0.51"/>
  <p:tag name="KSO_WM_UNIT_LINE_FORE_SCHEMECOLOR_INDEX_2_TRANS" val="1"/>
  <p:tag name="KSO_WM_UNIT_LINE_GRADIENT_TYPE" val="0"/>
  <p:tag name="KSO_WM_UNIT_LINE_GRADIENT_ANGLE" val="180"/>
  <p:tag name="KSO_WM_UNIT_LINE_GRADIENT_DIRECTION" val="4"/>
  <p:tag name="KSO_WM_UNIT_LINE_FILL_TYPE" val="5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42.3390869140625,&quot;top&quot;:96.05838928222656,&quot;width&quot;:863.1285508812131}"/>
  <p:tag name="KSO_WM_DIAGRAM_COLOR_MATCH_VALUE" val="{&quot;shape&quot;:{&quot;fill&quot;:{&quot;type&quot;:0},&quot;glow&quot;:{&quot;colorType&quot;:0},&quot;line&quot;:{&quot;gradient&quot;:[{&quot;brightness&quot;:0.4000000059604645,&quot;colorType&quot;:1,&quot;foreColorIndex&quot;:5,&quot;pos&quot;:0,&quot;transparency&quot;:0.6000000238418579},{&quot;brightness&quot;:0,&quot;colorType&quot;:1,&quot;foreColorIndex&quot;:5,&quot;pos&quot;:0.5099999904632568,&quot;transparency&quot;:1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35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20233163_1*n_h_h_i*1_2_4_1"/>
  <p:tag name="KSO_WM_TEMPLATE_CATEGORY" val="diagram"/>
  <p:tag name="KSO_WM_TEMPLATE_INDEX" val="20233163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42.3390869140625,&quot;top&quot;:96.05838928222656,&quot;width&quot;:863.1285508812131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36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3163_1*n_h_h_i*1_2_1_1"/>
  <p:tag name="KSO_WM_TEMPLATE_CATEGORY" val="diagram"/>
  <p:tag name="KSO_WM_TEMPLATE_INDEX" val="20233163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42.3390869140625,&quot;top&quot;:96.05838928222656,&quot;width&quot;:863.1285508812131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i"/>
  <p:tag name="KSO_WM_UNIT_INDEX" val="1_1_2"/>
  <p:tag name="KSO_WM_UNIT_ID" val="diagram20233163_1*n_h_i*1_1_2"/>
  <p:tag name="KSO_WM_TEMPLATE_CATEGORY" val="diagram"/>
  <p:tag name="KSO_WM_TEMPLATE_INDEX" val="20233163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.9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.9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UNIT_TEXT_FILL_TYPE" val="1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42.3390869140625,&quot;top&quot;:96.05838928222656,&quot;width&quot;:863.1285508812131}"/>
  <p:tag name="KSO_WM_DIAGRAM_COLOR_MATCH_VALUE" val="{&quot;shape&quot;:{&quot;fill&quot;:{&quot;solid&quot;:{&quot;brightness&quot;:0,&quot;colorType&quot;:1,&quot;foreColorIndex&quot;:5,&quot;transparency&quot;:0.8199999928474426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5,6,5,6,5,6]}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2"/>
  <p:tag name="KSO_WM_UNIT_ID" val="diagram20233163_1*n_h_a*1_1_2"/>
  <p:tag name="KSO_WM_TEMPLATE_CATEGORY" val="diagram"/>
  <p:tag name="KSO_WM_TEMPLATE_INDEX" val="20233163"/>
  <p:tag name="KSO_WM_UNIT_LAYERLEVEL" val="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0.98"/>
  <p:tag name="KSO_WM_UNIT_FILL_FORE_SCHEMECOLOR_INDEX_2_TRANS" val="0"/>
  <p:tag name="KSO_WM_UNIT_FILL_GRADIENT_TYPE" val="0"/>
  <p:tag name="KSO_WM_UNIT_FILL_GRADIENT_ANGLE" val="45"/>
  <p:tag name="KSO_WM_UNIT_FILL_GRADIENT_DIRECTION" val="0"/>
  <p:tag name="KSO_WM_UNIT_TEXT_FILL_FORE_SCHEMECOLOR_INDEX_BRIGHTNESS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42.3390869140625,&quot;top&quot;:96.05838928222656,&quot;width&quot;:863.1285508812131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SCONTENTSTITLE" val="0"/>
  <p:tag name="KSO_WM_UNIT_ISNUMDGMTITLE" val="0"/>
  <p:tag name="KSO_WM_UNIT_NOCLEAR" val="0"/>
  <p:tag name="KSO_WM_UNIT_VALUE" val="40"/>
  <p:tag name="KSO_WM_UNIT_TEXT_TYPE" val="1"/>
  <p:tag name="KSO_WM_UNIT_PRESET_TEXT" val="单击此处添加标题"/>
  <p:tag name="KSO_WM_UNIT_FILL_TYPE" val="1"/>
  <p:tag name="KSO_WM_UNIT_FILL_FORE_SCHEMECOLOR_INDEX" val="5"/>
  <p:tag name="KSO_WM_UNIT_FILL_FORE_SCHEMECOLOR_INDEX_BRIGHTNESS" val="0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39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3163_1*n_h_h_i*1_2_3_1"/>
  <p:tag name="KSO_WM_TEMPLATE_CATEGORY" val="diagram"/>
  <p:tag name="KSO_WM_TEMPLATE_INDEX" val="20233163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42.3390869140625,&quot;top&quot;:96.05838928222656,&quot;width&quot;:863.1285508812131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TEXT_FILL_FORE_SCHEMECOLOR_INDEX_BRIGHTNESS" val="0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3163_1*n_h_h_i*1_2_2_1"/>
  <p:tag name="KSO_WM_TEMPLATE_CATEGORY" val="diagram"/>
  <p:tag name="KSO_WM_TEMPLATE_INDEX" val="20233163"/>
  <p:tag name="KSO_WM_UNIT_LAYERLEVEL" val="1_1_1_1"/>
  <p:tag name="KSO_WM_TAG_VERSION" val="3.0"/>
  <p:tag name="KSO_WM_UNIT_FILL_FORE_SCHEMECOLOR_INDEX_1_BRIGHTNESS" val="0.4"/>
  <p:tag name="KSO_WM_UNIT_FILL_FORE_SCHEMECOLOR_INDEX_1" val="5"/>
  <p:tag name="KSO_WM_UNIT_FILL_FORE_SCHEMECOLOR_INDEX_1_POS" val="0"/>
  <p:tag name="KSO_WM_UNIT_FILL_FORE_SCHEMECOLOR_INDEX_1_TRANS" val="0"/>
  <p:tag name="KSO_WM_UNIT_FILL_FORE_SCHEMECOLOR_INDEX_2_BRIGHTNESS" val="0"/>
  <p:tag name="KSO_WM_UNIT_FILL_FORE_SCHEMECOLOR_INDEX_2" val="5"/>
  <p:tag name="KSO_WM_UNIT_FILL_FORE_SCHEMECOLOR_INDEX_2_POS" val="1"/>
  <p:tag name="KSO_WM_UNIT_FILL_FORE_SCHEMECOLOR_INDEX_2_TRANS" val="0"/>
  <p:tag name="KSO_WM_UNIT_FILL_GRADIENT_TYPE" val="0"/>
  <p:tag name="KSO_WM_UNIT_FILL_GRADIENT_ANGLE" val="45"/>
  <p:tag name="KSO_WM_UNIT_FILL_GRADIENT_DIRECTION" val="0"/>
  <p:tag name="KSO_WM_BEAUTIFY_FLAG" val="#wm#"/>
  <p:tag name="KSO_WM_DIAGRAM_VERSION" val="3"/>
  <p:tag name="KSO_WM_DIAGRAM_COLOR_TRICK" val="1"/>
  <p:tag name="KSO_WM_DIAGRAM_COLOR_TEXT_CAN_REMOVE" val="n"/>
  <p:tag name="KSO_WM_DIAGRAM_MAX_ITEMCNT" val="4"/>
  <p:tag name="KSO_WM_DIAGRAM_MIN_ITEMCNT" val="4"/>
  <p:tag name="KSO_WM_DIAGRAM_VIRTUALLY_FRAME" val="{&quot;height&quot;:388.0832214355469,&quot;left&quot;:42.3390869140625,&quot;top&quot;:96.05838928222656,&quot;width&quot;:863.1285508812131}"/>
  <p:tag name="KSO_WM_DIAGRAM_COLOR_MATCH_VALUE" val="{&quot;shape&quot;:{&quot;fill&quot;:{&quot;solid&quot;:{&quot;brightness&quot;:0.6000000238418579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.6"/>
  <p:tag name="KSO_WM_DIAGRAM_USE_COLOR_VALUE" val="{&quot;color_scheme&quot;:1,&quot;color_type&quot;:1,&quot;theme_color_indexes&quot;:[5,6,5,6,5,6]}"/>
</p:tagLst>
</file>

<file path=ppt/tags/tag41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133]}"/>
</p:tagLst>
</file>

<file path=ppt/tags/tag42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17]}"/>
</p:tagLst>
</file>

<file path=ppt/tags/tag43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44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1_1"/>
  <p:tag name="KSO_WM_UNIT_ID" val="diagram20234927_2*q_h_i*1_1_1"/>
  <p:tag name="KSO_WM_TEMPLATE_CATEGORY" val="diagram"/>
  <p:tag name="KSO_WM_TEMPLATE_INDEX" val="2023492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8.70001220703125,&quot;left&quot;:21,&quot;top&quot;:109.74999389648437,&quot;width&quot;:926.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4000000059604645},{&quot;brightness&quot;:0,&quot;colorType&quot;:1,&quot;foreColorIndex&quot;:5,&quot;pos&quot;:0.80000001192092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5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2_1"/>
  <p:tag name="KSO_WM_UNIT_ID" val="diagram20234927_2*q_h_i*1_2_1"/>
  <p:tag name="KSO_WM_TEMPLATE_CATEGORY" val="diagram"/>
  <p:tag name="KSO_WM_TEMPLATE_INDEX" val="2023492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8.70001220703125,&quot;left&quot;:21,&quot;top&quot;:109.74999389648437,&quot;width&quot;:926.8}"/>
  <p:tag name="KSO_WM_DIAGRAM_COLOR_MATCH_VALUE" val="{&quot;shape&quot;:{&quot;fill&quot;:{&quot;type&quot;:0},&quot;glow&quot;:{&quot;colorType&quot;:0},&quot;line&quot;:{&quot;gradient&quot;:[{&quot;brightness&quot;:0,&quot;colorType&quot;:1,&quot;foreColorIndex&quot;:6,&quot;pos&quot;:0,&quot;transparency&quot;:0.6000000238418579},{&quot;brightness&quot;:0,&quot;colorType&quot;:1,&quot;foreColorIndex&quot;:6,&quot;pos&quot;:0.80000001192092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6.xml><?xml version="1.0" encoding="utf-8"?>
<p:tagLst xmlns:p="http://schemas.openxmlformats.org/presentationml/2006/main">
  <p:tag name="KSO_WM_BEAUTIFY_FLAG" val="#wm#"/>
  <p:tag name="KSO_WM_DIAGRAM_VERSION" val="3"/>
  <p:tag name="KSO_WM_DIAGRAM_COLOR_TRICK" val="4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i"/>
  <p:tag name="KSO_WM_UNIT_INDEX" val="1_3_1"/>
  <p:tag name="KSO_WM_UNIT_ID" val="diagram20234927_2*q_h_i*1_3_1"/>
  <p:tag name="KSO_WM_TEMPLATE_CATEGORY" val="diagram"/>
  <p:tag name="KSO_WM_TEMPLATE_INDEX" val="20234927"/>
  <p:tag name="KSO_WM_UNIT_LAYERLEVEL" val="1_1_1"/>
  <p:tag name="KSO_WM_TAG_VERSION" val="3.0"/>
  <p:tag name="KSO_WM_DIAGRAM_MAX_ITEMCNT" val="4"/>
  <p:tag name="KSO_WM_DIAGRAM_MIN_ITEMCNT" val="2"/>
  <p:tag name="KSO_WM_DIAGRAM_VIRTUALLY_FRAME" val="{&quot;height&quot;:368.70001220703125,&quot;left&quot;:21,&quot;top&quot;:109.74999389648437,&quot;width&quot;:926.8}"/>
  <p:tag name="KSO_WM_DIAGRAM_COLOR_MATCH_VALUE" val="{&quot;shape&quot;:{&quot;fill&quot;:{&quot;type&quot;:0},&quot;glow&quot;:{&quot;colorType&quot;:0},&quot;line&quot;:{&quot;gradient&quot;:[{&quot;brightness&quot;:0,&quot;colorType&quot;:1,&quot;foreColorIndex&quot;:7,&quot;pos&quot;:0,&quot;transparency&quot;:0.4000000059604645},{&quot;brightness&quot;:0,&quot;colorType&quot;:1,&quot;foreColorIndex&quot;:7,&quot;pos&quot;:0.800000011920929,&quot;transparency&quot;:0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]}"/>
</p:tagLst>
</file>

<file path=ppt/tags/tag47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1_1"/>
  <p:tag name="KSO_WM_UNIT_ID" val="diagram20234927_2*q_h_f*1_1_1"/>
  <p:tag name="KSO_WM_TEMPLATE_CATEGORY" val="diagram"/>
  <p:tag name="KSO_WM_TEMPLATE_INDEX" val="20234927"/>
  <p:tag name="KSO_WM_UNIT_LAYERLEVEL" val="1_1_1"/>
  <p:tag name="KSO_WM_TAG_VERSION" val="3.0"/>
  <p:tag name="KSO_WM_UNIT_TEXT_FILL_FORE_SCHEMECOLOR_INDEX_BRIGHTNESS" val="0.25"/>
  <p:tag name="KSO_WM_DIAGRAM_VERSION" val="3"/>
  <p:tag name="KSO_WM_DIAGRAM_COLOR_TRICK" val="4"/>
  <p:tag name="KSO_WM_DIAGRAM_COLOR_TEXT_CAN_REMOVE" val="n"/>
  <p:tag name="KSO_WM_DIAGRAM_GROUP_CODE" val="q1-1"/>
  <p:tag name="KSO_WM_DIAGRAM_MAX_ITEMCNT" val="4"/>
  <p:tag name="KSO_WM_DIAGRAM_MIN_ITEMCNT" val="2"/>
  <p:tag name="KSO_WM_DIAGRAM_VIRTUALLY_FRAME" val="{&quot;height&quot;:368.70001220703125,&quot;left&quot;:21,&quot;top&quot;:109.74999389648437,&quot;width&quot;:92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8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2_1"/>
  <p:tag name="KSO_WM_UNIT_ID" val="diagram20234927_2*q_h_f*1_2_1"/>
  <p:tag name="KSO_WM_TEMPLATE_CATEGORY" val="diagram"/>
  <p:tag name="KSO_WM_TEMPLATE_INDEX" val="20234927"/>
  <p:tag name="KSO_WM_UNIT_LAYERLEVEL" val="1_1_1"/>
  <p:tag name="KSO_WM_TAG_VERSION" val="3.0"/>
  <p:tag name="KSO_WM_UNIT_TEXT_FILL_FORE_SCHEMECOLOR_INDEX_BRIGHTNESS" val="0.25"/>
  <p:tag name="KSO_WM_DIAGRAM_VERSION" val="3"/>
  <p:tag name="KSO_WM_DIAGRAM_COLOR_TRICK" val="4"/>
  <p:tag name="KSO_WM_DIAGRAM_COLOR_TEXT_CAN_REMOVE" val="n"/>
  <p:tag name="KSO_WM_DIAGRAM_GROUP_CODE" val="q1-1"/>
  <p:tag name="KSO_WM_DIAGRAM_MAX_ITEMCNT" val="4"/>
  <p:tag name="KSO_WM_DIAGRAM_MIN_ITEMCNT" val="2"/>
  <p:tag name="KSO_WM_DIAGRAM_VIRTUALLY_FRAME" val="{&quot;height&quot;:368.70001220703125,&quot;left&quot;:21,&quot;top&quot;:109.74999389648437,&quot;width&quot;:92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4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q_h_f"/>
  <p:tag name="KSO_WM_UNIT_INDEX" val="1_3_1"/>
  <p:tag name="KSO_WM_UNIT_ID" val="diagram20234927_2*q_h_f*1_3_1"/>
  <p:tag name="KSO_WM_TEMPLATE_CATEGORY" val="diagram"/>
  <p:tag name="KSO_WM_TEMPLATE_INDEX" val="20234927"/>
  <p:tag name="KSO_WM_UNIT_LAYERLEVEL" val="1_1_1"/>
  <p:tag name="KSO_WM_TAG_VERSION" val="3.0"/>
  <p:tag name="KSO_WM_UNIT_TEXT_FILL_FORE_SCHEMECOLOR_INDEX_BRIGHTNESS" val="0.25"/>
  <p:tag name="KSO_WM_DIAGRAM_VERSION" val="3"/>
  <p:tag name="KSO_WM_DIAGRAM_COLOR_TRICK" val="4"/>
  <p:tag name="KSO_WM_DIAGRAM_COLOR_TEXT_CAN_REMOVE" val="n"/>
  <p:tag name="KSO_WM_DIAGRAM_GROUP_CODE" val="q1-1"/>
  <p:tag name="KSO_WM_DIAGRAM_MAX_ITEMCNT" val="4"/>
  <p:tag name="KSO_WM_DIAGRAM_MIN_ITEMCNT" val="2"/>
  <p:tag name="KSO_WM_DIAGRAM_VIRTUALLY_FRAME" val="{&quot;height&quot;:368.70001220703125,&quot;left&quot;:21,&quot;top&quot;:109.74999389648437,&quot;width&quot;:92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TYPE" val="1"/>
  <p:tag name="KSO_WM_UNIT_TEXT_LAYER_COUNT" val="1"/>
  <p:tag name="KSO_WM_UNIT_PRESET_TEXT" val="单击此处添加文本具体内容，简明扼要地阐述您的观点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1_1"/>
  <p:tag name="KSO_WM_UNIT_ID" val="diagram20234927_2*q_h_a*1_1_1"/>
  <p:tag name="KSO_WM_TEMPLATE_CATEGORY" val="diagram"/>
  <p:tag name="KSO_WM_TEMPLATE_INDEX" val="2023492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68.70001220703125,&quot;left&quot;:21,&quot;top&quot;:109.74999389648437,&quot;width&quot;:92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BEAUTIFY_FLAG" val="#wm#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3_1"/>
  <p:tag name="KSO_WM_UNIT_ID" val="diagram20234927_2*q_h_a*1_3_1"/>
  <p:tag name="KSO_WM_TEMPLATE_CATEGORY" val="diagram"/>
  <p:tag name="KSO_WM_TEMPLATE_INDEX" val="2023492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68.70001220703125,&quot;left&quot;:21,&quot;top&quot;:109.74999389648437,&quot;width&quot;:92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BEAUTIFY_FLAG" val="#wm#"/>
  <p:tag name="KSO_WM_UNIT_VALUE" val="12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a"/>
  <p:tag name="KSO_WM_UNIT_INDEX" val="1_2_1"/>
  <p:tag name="KSO_WM_UNIT_ID" val="diagram20234927_2*q_h_a*1_2_1"/>
  <p:tag name="KSO_WM_TEMPLATE_CATEGORY" val="diagram"/>
  <p:tag name="KSO_WM_TEMPLATE_INDEX" val="20234927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4"/>
  <p:tag name="KSO_WM_DIAGRAM_MIN_ITEMCNT" val="2"/>
  <p:tag name="KSO_WM_DIAGRAM_VIRTUALLY_FRAME" val="{&quot;height&quot;:368.70001220703125,&quot;left&quot;:21,&quot;top&quot;:109.74999389648437,&quot;width&quot;:926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USESOURCEFORMAT_APPLY" val="1"/>
  <p:tag name="KSO_WM_BEAUTIFY_FLAG" val="#wm#"/>
  <p:tag name="KSO_WM_UNIT_VALUE" val="12"/>
  <p:tag name="KSO_WM_UNIT_TEXT_TYPE" val="1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]}"/>
</p:tagLst>
</file>

<file path=ppt/tags/tag53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149*121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1_1"/>
  <p:tag name="KSO_WM_UNIT_ID" val="diagram20234927_2*q_h_x*1_1_1"/>
  <p:tag name="KSO_WM_TEMPLATE_CATEGORY" val="diagram"/>
  <p:tag name="KSO_WM_TEMPLATE_INDEX" val="2023492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8.70001220703125,&quot;left&quot;:21,&quot;top&quot;:109.74999389648437,&quot;width&quot;:926.8}"/>
  <p:tag name="KSO_WM_DIAGRAM_COLOR_MATCH_VALUE" val="{&quot;shape&quot;:{&quot;fill&quot;:{&quot;gradient&quot;:[{&quot;brightness&quot;:0,&quot;colorType&quot;:1,&quot;foreColorIndex&quot;:5,&quot;pos&quot;:0,&quot;transparency&quot;:0},{&quot;brightness&quot;:0,&quot;colorType&quot;:1,&quot;foreColorIndex&quot;:5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54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147*130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3_1"/>
  <p:tag name="KSO_WM_UNIT_ID" val="diagram20234927_2*q_h_x*1_3_1"/>
  <p:tag name="KSO_WM_TEMPLATE_CATEGORY" val="diagram"/>
  <p:tag name="KSO_WM_TEMPLATE_INDEX" val="2023492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8.70001220703125,&quot;left&quot;:21,&quot;top&quot;:109.74999389648437,&quot;width&quot;:926.8}"/>
  <p:tag name="KSO_WM_DIAGRAM_COLOR_MATCH_VALUE" val="{&quot;shape&quot;:{&quot;fill&quot;:{&quot;gradient&quot;:[{&quot;brightness&quot;:0,&quot;colorType&quot;:1,&quot;foreColorIndex&quot;:7,&quot;pos&quot;:0,&quot;transparency&quot;:0},{&quot;brightness&quot;:0,&quot;colorType&quot;:1,&quot;foreColorIndex&quot;:7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55.xml><?xml version="1.0" encoding="utf-8"?>
<p:tagLst xmlns:p="http://schemas.openxmlformats.org/presentationml/2006/main">
  <p:tag name="KSO_WM_DIAGRAM_VERSION" val="3"/>
  <p:tag name="KSO_WM_DIAGRAM_COLOR_TRICK" val="4"/>
  <p:tag name="KSO_WM_DIAGRAM_COLOR_TEXT_CAN_REMOVE" val="n"/>
  <p:tag name="KSO_WM_UNIT_VALUE" val="149*124"/>
  <p:tag name="KSO_WM_UNIT_HIGHLIGHT" val="0"/>
  <p:tag name="KSO_WM_UNIT_COMPATIBLE" val="0"/>
  <p:tag name="KSO_WM_UNIT_DIAGRAM_ISNUMVISUAL" val="0"/>
  <p:tag name="KSO_WM_UNIT_DIAGRAM_ISREFERUNIT" val="0"/>
  <p:tag name="KSO_WM_DIAGRAM_GROUP_CODE" val="q1-1"/>
  <p:tag name="KSO_WM_UNIT_TYPE" val="q_h_x"/>
  <p:tag name="KSO_WM_UNIT_INDEX" val="1_2_1"/>
  <p:tag name="KSO_WM_UNIT_ID" val="diagram20234927_2*q_h_x*1_2_1"/>
  <p:tag name="KSO_WM_TEMPLATE_CATEGORY" val="diagram"/>
  <p:tag name="KSO_WM_TEMPLATE_INDEX" val="20234927"/>
  <p:tag name="KSO_WM_UNIT_LAYERLEVEL" val="1_1_1"/>
  <p:tag name="KSO_WM_TAG_VERSION" val="3.0"/>
  <p:tag name="KSO_WM_BEAUTIFY_FLAG" val="#wm#"/>
  <p:tag name="KSO_WM_DIAGRAM_MAX_ITEMCNT" val="4"/>
  <p:tag name="KSO_WM_DIAGRAM_MIN_ITEMCNT" val="2"/>
  <p:tag name="KSO_WM_DIAGRAM_VIRTUALLY_FRAME" val="{&quot;height&quot;:368.70001220703125,&quot;left&quot;:21,&quot;top&quot;:109.74999389648437,&quot;width&quot;:926.8}"/>
  <p:tag name="KSO_WM_DIAGRAM_COLOR_MATCH_VALUE" val="{&quot;shape&quot;:{&quot;fill&quot;:{&quot;gradient&quot;:[{&quot;brightness&quot;:0,&quot;colorType&quot;:1,&quot;foreColorIndex&quot;:6,&quot;pos&quot;:0,&quot;transparency&quot;:0},{&quot;brightness&quot;:0,&quot;colorType&quot;:1,&quot;foreColorIndex&quot;:6,&quot;pos&quot;:1,&quot;transparency&quot;:0}],&quot;type&quot;:3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DIAGRAM_USE_COLOR_VALUE" val="{&quot;color_scheme&quot;:1,&quot;color_type&quot;:1,&quot;theme_color_indexes&quot;:[]}"/>
</p:tagLst>
</file>

<file path=ppt/tags/tag56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31400]}"/>
</p:tagLst>
</file>

<file path=ppt/tags/tag5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31400]}"/>
</p:tagLst>
</file>

<file path=ppt/tags/tag58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59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61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62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63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64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65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66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6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68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6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VALUE" val="88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a"/>
  <p:tag name="KSO_WM_UNIT_INDEX" val="1_1_1"/>
  <p:tag name="KSO_WM_UNIT_ID" val="diagram20230952_1*n_h_a*1_1_1"/>
  <p:tag name="KSO_WM_TEMPLATE_CATEGORY" val="diagram"/>
  <p:tag name="KSO_WM_TEMPLATE_INDEX" val="20230952"/>
  <p:tag name="KSO_WM_UNIT_LAYERLEVEL" val="1_1_1"/>
  <p:tag name="KSO_WM_TAG_VERSION" val="3.0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type&quot;:0},&quot;glow&quot;:{&quot;colorType&quot;:0},&quot;line&quot;:{&quot;solidLine&quot;:{&quot;brightness&quot;:0.3499999940395355,&quot;colorType&quot;:1,&quot;foreColorIndex&quot;:13,&quot;transparency&quot;:0.720000028610229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LINE_FORE_SCHEMECOLOR_INDEX" val="13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1"/>
  <p:tag name="KSO_WM_UNIT_ID" val="diagram20230952_1*n_h_h_i*1_2_3_1"/>
  <p:tag name="KSO_WM_TEMPLATE_CATEGORY" val="diagram"/>
  <p:tag name="KSO_WM_TEMPLATE_INDEX" val="20230952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gradient&quot;:[{&quot;brightness&quot;:0.4000000059604645,&quot;colorType&quot;:1,&quot;foreColorIndex&quot;:5,&quot;pos&quot;:0.03999999910593033,&quot;transparency&quot;:0},{&quot;brightness&quot;:0.4000000059604645,&quot;colorType&quot;:1,&quot;foreColorIndex&quot;:5,&quot;pos&quot;:1,&quot;transparency&quot;:0},{&quot;brightness&quot;:0,&quot;colorType&quot;:1,&quot;foreColorIndex&quot;:5,&quot;pos&quot;:0.5400000214576721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,&quot;colorType&quot;:2,&quot;pos&quot;:0.3700000047683716,&quot;rgb&quot;:&quot;#ffff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54000002145767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7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1"/>
  <p:tag name="KSO_WM_UNIT_ID" val="diagram20230952_1*n_h_h_i*1_2_4_1"/>
  <p:tag name="KSO_WM_TEMPLATE_CATEGORY" val="diagram"/>
  <p:tag name="KSO_WM_TEMPLATE_INDEX" val="20230952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gradient&quot;:[{&quot;brightness&quot;:0.4000000059604645,&quot;colorType&quot;:1,&quot;foreColorIndex&quot;:5,&quot;pos&quot;:0.03999999910593033,&quot;transparency&quot;:0},{&quot;brightness&quot;:0.4000000059604645,&quot;colorType&quot;:1,&quot;foreColorIndex&quot;:5,&quot;pos&quot;:1,&quot;transparency&quot;:0},{&quot;brightness&quot;:0,&quot;colorType&quot;:1,&quot;foreColorIndex&quot;:5,&quot;pos&quot;:0.5400000214576721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,&quot;colorType&quot;:2,&quot;pos&quot;:0.3700000047683716,&quot;rgb&quot;:&quot;#ffff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54000002145767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7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2"/>
  <p:tag name="KSO_WM_UNIT_ID" val="diagram20230952_1*n_h_h_i*1_2_4_2"/>
  <p:tag name="KSO_WM_TEMPLATE_CATEGORY" val="diagram"/>
  <p:tag name="KSO_WM_TEMPLATE_INDEX" val="20230952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7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4_1"/>
  <p:tag name="KSO_WM_UNIT_ID" val="diagram20230952_1*n_h_h_a*1_2_4_1"/>
  <p:tag name="KSO_WM_TEMPLATE_CATEGORY" val="diagram"/>
  <p:tag name="KSO_WM_TEMPLATE_INDEX" val="20230952"/>
  <p:tag name="KSO_WM_UNIT_LAYERLEVEL" val="1_1_1_1"/>
  <p:tag name="KSO_WM_TAG_VERSION" val="3.0"/>
  <p:tag name="KSO_WM_UNIT_VALUE" val="7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FILL_TYPE" val="3"/>
  <p:tag name="KSO_WM_DIAGRAM_USE_COLOR_VALUE" val="{&quot;color_scheme&quot;:1,&quot;color_type&quot;:1,&quot;theme_color_indexes&quot;:[5,6,5,6,5,6]}"/>
</p:tagLst>
</file>

<file path=ppt/tags/tag7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2"/>
  <p:tag name="KSO_WM_UNIT_ID" val="diagram20230952_1*n_h_h_i*1_2_3_2"/>
  <p:tag name="KSO_WM_TEMPLATE_CATEGORY" val="diagram"/>
  <p:tag name="KSO_WM_TEMPLATE_INDEX" val="20230952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7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3_1"/>
  <p:tag name="KSO_WM_UNIT_ID" val="diagram20230952_1*n_h_h_a*1_2_3_1"/>
  <p:tag name="KSO_WM_TEMPLATE_CATEGORY" val="diagram"/>
  <p:tag name="KSO_WM_TEMPLATE_INDEX" val="20230952"/>
  <p:tag name="KSO_WM_UNIT_LAYERLEVEL" val="1_1_1_1"/>
  <p:tag name="KSO_WM_TAG_VERSION" val="3.0"/>
  <p:tag name="KSO_WM_UNIT_VALUE" val="7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FILL_TYPE" val="3"/>
  <p:tag name="KSO_WM_DIAGRAM_USE_COLOR_VALUE" val="{&quot;color_scheme&quot;:1,&quot;color_type&quot;:1,&quot;theme_color_indexes&quot;:[5,6,5,6,5,6]}"/>
</p:tagLst>
</file>

<file path=ppt/tags/tag7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1"/>
  <p:tag name="KSO_WM_UNIT_ID" val="diagram20230952_1*n_h_h_i*1_2_2_1"/>
  <p:tag name="KSO_WM_TEMPLATE_CATEGORY" val="diagram"/>
  <p:tag name="KSO_WM_TEMPLATE_INDEX" val="20230952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gradient&quot;:[{&quot;brightness&quot;:0.4000000059604645,&quot;colorType&quot;:1,&quot;foreColorIndex&quot;:5,&quot;pos&quot;:0.03999999910593033,&quot;transparency&quot;:0},{&quot;brightness&quot;:0.4000000059604645,&quot;colorType&quot;:1,&quot;foreColorIndex&quot;:5,&quot;pos&quot;:1,&quot;transparency&quot;:0},{&quot;brightness&quot;:0,&quot;colorType&quot;:1,&quot;foreColorIndex&quot;:5,&quot;pos&quot;:0.5400000214576721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,&quot;colorType&quot;:2,&quot;pos&quot;:0.3700000047683716,&quot;rgb&quot;:&quot;#ffff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54000002145767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7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2_1"/>
  <p:tag name="KSO_WM_UNIT_ID" val="diagram20230952_1*n_h_h_f*1_2_2_1"/>
  <p:tag name="KSO_WM_TEMPLATE_CATEGORY" val="diagram"/>
  <p:tag name="KSO_WM_TEMPLATE_INDEX" val="20230952"/>
  <p:tag name="KSO_WM_UNIT_LAYERLEVEL" val="1_1_1_1"/>
  <p:tag name="KSO_WM_TAG_VERSION" val="3.0"/>
  <p:tag name="KSO_WM_UNIT_VALUE" val="45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3_1"/>
  <p:tag name="KSO_WM_UNIT_ID" val="diagram20230952_1*n_h_h_f*1_2_3_1"/>
  <p:tag name="KSO_WM_TEMPLATE_CATEGORY" val="diagram"/>
  <p:tag name="KSO_WM_TEMPLATE_INDEX" val="20230952"/>
  <p:tag name="KSO_WM_UNIT_LAYERLEVEL" val="1_1_1_1"/>
  <p:tag name="KSO_WM_TAG_VERSION" val="3.0"/>
  <p:tag name="KSO_WM_UNIT_VALUE" val="51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输入你的智能图形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7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4_1"/>
  <p:tag name="KSO_WM_UNIT_ID" val="diagram20230952_1*n_h_h_f*1_2_4_1"/>
  <p:tag name="KSO_WM_TEMPLATE_CATEGORY" val="diagram"/>
  <p:tag name="KSO_WM_TEMPLATE_INDEX" val="20230952"/>
  <p:tag name="KSO_WM_UNIT_LAYERLEVEL" val="1_1_1_1"/>
  <p:tag name="KSO_WM_TAG_VERSION" val="3.0"/>
  <p:tag name="KSO_WM_UNIT_VALUE" val="51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输入你的智能图形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8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5_1"/>
  <p:tag name="KSO_WM_UNIT_ID" val="diagram20230952_1*n_h_h_f*1_2_5_1"/>
  <p:tag name="KSO_WM_TEMPLATE_CATEGORY" val="diagram"/>
  <p:tag name="KSO_WM_TEMPLATE_INDEX" val="20230952"/>
  <p:tag name="KSO_WM_UNIT_LAYERLEVEL" val="1_1_1_1"/>
  <p:tag name="KSO_WM_TAG_VERSION" val="3.0"/>
  <p:tag name="KSO_WM_UNIT_VALUE" val="45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输入你的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1"/>
  <p:tag name="KSO_WM_UNIT_ID" val="diagram20230952_1*n_h_h_i*1_2_5_1"/>
  <p:tag name="KSO_WM_TEMPLATE_CATEGORY" val="diagram"/>
  <p:tag name="KSO_WM_TEMPLATE_INDEX" val="20230952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gradient&quot;:[{&quot;brightness&quot;:0.4000000059604645,&quot;colorType&quot;:1,&quot;foreColorIndex&quot;:5,&quot;pos&quot;:0.03999999910593033,&quot;transparency&quot;:0},{&quot;brightness&quot;:0.4000000059604645,&quot;colorType&quot;:1,&quot;foreColorIndex&quot;:5,&quot;pos&quot;:1,&quot;transparency&quot;:0},{&quot;brightness&quot;:0,&quot;colorType&quot;:1,&quot;foreColorIndex&quot;:5,&quot;pos&quot;:0.5400000214576721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,&quot;colorType&quot;:2,&quot;pos&quot;:0.3700000047683716,&quot;rgb&quot;:&quot;#ffff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54000002145767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8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3"/>
  <p:tag name="KSO_WM_UNIT_ID" val="diagram20230952_1*n_h_h_i*1_2_1_3"/>
  <p:tag name="KSO_WM_TEMPLATE_CATEGORY" val="diagram"/>
  <p:tag name="KSO_WM_TEMPLATE_INDEX" val="20230952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3799999952316284},{&quot;brightness&quot;:0,&quot;colorType&quot;:1,&quot;foreColorIndex&quot;:5,&quot;pos&quot;:0.6700000166893005,&quot;transparency&quot;:0.879999995231628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8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3"/>
  <p:tag name="KSO_WM_UNIT_ID" val="diagram20230952_1*n_h_h_i*1_2_5_3"/>
  <p:tag name="KSO_WM_TEMPLATE_CATEGORY" val="diagram"/>
  <p:tag name="KSO_WM_TEMPLATE_INDEX" val="20230952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3799999952316284},{&quot;brightness&quot;:0,&quot;colorType&quot;:1,&quot;foreColorIndex&quot;:5,&quot;pos&quot;:0.6700000166893005,&quot;transparency&quot;:0.879999995231628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8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3"/>
  <p:tag name="KSO_WM_UNIT_ID" val="diagram20230952_1*n_h_h_i*1_2_2_3"/>
  <p:tag name="KSO_WM_TEMPLATE_CATEGORY" val="diagram"/>
  <p:tag name="KSO_WM_TEMPLATE_INDEX" val="20230952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3799999952316284},{&quot;brightness&quot;:0,&quot;colorType&quot;:1,&quot;foreColorIndex&quot;:5,&quot;pos&quot;:0.6700000166893005,&quot;transparency&quot;:0.879999995231628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85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4_3"/>
  <p:tag name="KSO_WM_UNIT_ID" val="diagram20230952_1*n_h_h_i*1_2_4_3"/>
  <p:tag name="KSO_WM_TEMPLATE_CATEGORY" val="diagram"/>
  <p:tag name="KSO_WM_TEMPLATE_INDEX" val="20230952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3799999952316284},{&quot;brightness&quot;:0,&quot;colorType&quot;:1,&quot;foreColorIndex&quot;:5,&quot;pos&quot;:0.6700000166893005,&quot;transparency&quot;:0.879999995231628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86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3_3"/>
  <p:tag name="KSO_WM_UNIT_ID" val="diagram20230952_1*n_h_h_i*1_2_3_3"/>
  <p:tag name="KSO_WM_TEMPLATE_CATEGORY" val="diagram"/>
  <p:tag name="KSO_WM_TEMPLATE_INDEX" val="20230952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type&quot;:0},&quot;glow&quot;:{&quot;colorType&quot;:0},&quot;line&quot;:{&quot;gradient&quot;:[{&quot;brightness&quot;:0,&quot;colorType&quot;:1,&quot;foreColorIndex&quot;:5,&quot;pos&quot;:0,&quot;transparency&quot;:0.3799999952316284},{&quot;brightness&quot;:0,&quot;colorType&quot;:1,&quot;foreColorIndex&quot;:5,&quot;pos&quot;:0.6700000166893005,&quot;transparency&quot;:0.8799999952316284}],&quot;type&quot;:2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USE_COLOR_VALUE" val="{&quot;color_scheme&quot;:1,&quot;color_type&quot;:1,&quot;theme_color_indexes&quot;:[5,6,5,6,5,6]}"/>
</p:tagLst>
</file>

<file path=ppt/tags/tag87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f"/>
  <p:tag name="KSO_WM_UNIT_INDEX" val="1_2_1_1"/>
  <p:tag name="KSO_WM_UNIT_ID" val="diagram20230952_1*n_h_h_f*1_2_1_1"/>
  <p:tag name="KSO_WM_TEMPLATE_CATEGORY" val="diagram"/>
  <p:tag name="KSO_WM_TEMPLATE_INDEX" val="20230952"/>
  <p:tag name="KSO_WM_UNIT_LAYERLEVEL" val="1_1_1_1"/>
  <p:tag name="KSO_WM_TAG_VERSION" val="3.0"/>
  <p:tag name="KSO_WM_UNIT_VALUE" val="51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UNIT_TEXT_LAYER_COUNT" val="1"/>
  <p:tag name="KSO_WM_BEAUTIFY_FLAG" val="#wm#"/>
  <p:tag name="KSO_WM_UNIT_PRESET_TEXT" val="输入你的智能图形项正文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88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2"/>
  <p:tag name="KSO_WM_UNIT_ID" val="diagram20230952_1*n_h_h_i*1_2_1_2"/>
  <p:tag name="KSO_WM_TEMPLATE_CATEGORY" val="diagram"/>
  <p:tag name="KSO_WM_TEMPLATE_INDEX" val="20230952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89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1_1"/>
  <p:tag name="KSO_WM_UNIT_ID" val="diagram20230952_1*n_h_h_a*1_2_1_1"/>
  <p:tag name="KSO_WM_TEMPLATE_CATEGORY" val="diagram"/>
  <p:tag name="KSO_WM_TEMPLATE_INDEX" val="20230952"/>
  <p:tag name="KSO_WM_UNIT_LAYERLEVEL" val="1_1_1_1"/>
  <p:tag name="KSO_WM_TAG_VERSION" val="3.0"/>
  <p:tag name="KSO_WM_UNIT_VALUE" val="7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FILL_TYPE" val="3"/>
  <p:tag name="KSO_WM_DIAGRAM_USE_COLOR_VALUE" val="{&quot;color_scheme&quot;:1,&quot;color_type&quot;:1,&quot;theme_color_indexes&quot;:[5,6,5,6,5,6]}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90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2_2"/>
  <p:tag name="KSO_WM_UNIT_ID" val="diagram20230952_1*n_h_h_i*1_2_2_2"/>
  <p:tag name="KSO_WM_TEMPLATE_CATEGORY" val="diagram"/>
  <p:tag name="KSO_WM_TEMPLATE_INDEX" val="20230952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91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2_1"/>
  <p:tag name="KSO_WM_UNIT_ID" val="diagram20230952_1*n_h_h_a*1_2_2_1"/>
  <p:tag name="KSO_WM_TEMPLATE_CATEGORY" val="diagram"/>
  <p:tag name="KSO_WM_TEMPLATE_INDEX" val="20230952"/>
  <p:tag name="KSO_WM_UNIT_LAYERLEVEL" val="1_1_1_1"/>
  <p:tag name="KSO_WM_TAG_VERSION" val="3.0"/>
  <p:tag name="KSO_WM_UNIT_VALUE" val="7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FILL_TYPE" val="3"/>
  <p:tag name="KSO_WM_DIAGRAM_USE_COLOR_VALUE" val="{&quot;color_scheme&quot;:1,&quot;color_type&quot;:1,&quot;theme_color_indexes&quot;:[5,6,5,6,5,6]}"/>
</p:tagLst>
</file>

<file path=ppt/tags/tag92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5_2"/>
  <p:tag name="KSO_WM_UNIT_ID" val="diagram20230952_1*n_h_h_i*1_2_5_2"/>
  <p:tag name="KSO_WM_TEMPLATE_CATEGORY" val="diagram"/>
  <p:tag name="KSO_WM_TEMPLATE_INDEX" val="20230952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93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a"/>
  <p:tag name="KSO_WM_UNIT_INDEX" val="1_2_5_1"/>
  <p:tag name="KSO_WM_UNIT_ID" val="diagram20230952_1*n_h_h_a*1_2_5_1"/>
  <p:tag name="KSO_WM_TEMPLATE_CATEGORY" val="diagram"/>
  <p:tag name="KSO_WM_TEMPLATE_INDEX" val="20230952"/>
  <p:tag name="KSO_WM_UNIT_LAYERLEVEL" val="1_1_1_1"/>
  <p:tag name="KSO_WM_TAG_VERSION" val="3.0"/>
  <p:tag name="KSO_WM_UNIT_VALUE" val="7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gradient&quot;:[{&quot;brightness&quot;:0.800000011920929,&quot;colorType&quot;:1,&quot;foreColorIndex&quot;:5,&quot;pos&quot;:1,&quot;transparency&quot;:0},{&quot;brightness&quot;:0.4000000059604645,&quot;colorType&quot;:1,&quot;foreColorIndex&quot;:5,&quot;pos&quot;:0,&quot;transparency&quot;:0},{&quot;brightness&quot;:0,&quot;colorType&quot;:1,&quot;foreColorIndex&quot;:5,&quot;pos&quot;:0.3400000035762787,&quot;transparency&quot;:0},{&quot;brightness&quot;:0,&quot;colorType&quot;:1,&quot;foreColorIndex&quot;:5,&quot;pos&quot;:0.6200000047683716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.949999988079071,&quot;colorType&quot;:2,&quot;pos&quot;:0.3700000047683716,&quot;rgb&quot;:&quot;#fdfe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89999997615814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TYPE" val="1"/>
  <p:tag name="KSO_WM_BEAUTIFY_FLAG" val="#wm#"/>
  <p:tag name="KSO_WM_UNIT_PRESET_TEXT" val="添加标题"/>
  <p:tag name="KSO_WM_UNIT_FILL_TYPE" val="3"/>
  <p:tag name="KSO_WM_DIAGRAM_USE_COLOR_VALUE" val="{&quot;color_scheme&quot;:1,&quot;color_type&quot;:1,&quot;theme_color_indexes&quot;:[5,6,5,6,5,6]}"/>
</p:tagLst>
</file>

<file path=ppt/tags/tag94.xml><?xml version="1.0" encoding="utf-8"?>
<p:tagLst xmlns:p="http://schemas.openxmlformats.org/presentationml/2006/main">
  <p:tag name="KSO_WM_DIAGRAM_VERSION" val="3"/>
  <p:tag name="KSO_WM_DIAGRAM_COLOR_TRICK" val="1"/>
  <p:tag name="KSO_WM_DIAGRAM_COLOR_TEXT_CAN_REMOVE" val="n"/>
  <p:tag name="KSO_WM_UNIT_HIGHLIGHT" val="0"/>
  <p:tag name="KSO_WM_UNIT_COMPATIBLE" val="0"/>
  <p:tag name="KSO_WM_UNIT_DIAGRAM_ISNUMVISUAL" val="0"/>
  <p:tag name="KSO_WM_UNIT_DIAGRAM_ISREFERUNIT" val="0"/>
  <p:tag name="KSO_WM_DIAGRAM_GROUP_CODE" val="n1-1"/>
  <p:tag name="KSO_WM_UNIT_TYPE" val="n_h_h_i"/>
  <p:tag name="KSO_WM_UNIT_INDEX" val="1_2_1_1"/>
  <p:tag name="KSO_WM_UNIT_ID" val="diagram20230952_1*n_h_h_i*1_2_1_1"/>
  <p:tag name="KSO_WM_TEMPLATE_CATEGORY" val="diagram"/>
  <p:tag name="KSO_WM_TEMPLATE_INDEX" val="20230952"/>
  <p:tag name="KSO_WM_UNIT_LAYERLEVEL" val="1_1_1_1"/>
  <p:tag name="KSO_WM_TAG_VERSION" val="3.0"/>
  <p:tag name="KSO_WM_DIAGRAM_MAX_ITEMCNT" val="5"/>
  <p:tag name="KSO_WM_DIAGRAM_MIN_ITEMCNT" val="5"/>
  <p:tag name="KSO_WM_DIAGRAM_VIRTUALLY_FRAME" val="{&quot;height&quot;:424.95,&quot;left&quot;:29.85,&quot;top&quot;:62.25,&quot;width&quot;:869.8}"/>
  <p:tag name="KSO_WM_DIAGRAM_COLOR_MATCH_VALUE" val="{&quot;shape&quot;:{&quot;fill&quot;:{&quot;gradient&quot;:[{&quot;brightness&quot;:0.4000000059604645,&quot;colorType&quot;:1,&quot;foreColorIndex&quot;:5,&quot;pos&quot;:0.03999999910593033,&quot;transparency&quot;:0},{&quot;brightness&quot;:0.4000000059604645,&quot;colorType&quot;:1,&quot;foreColorIndex&quot;:5,&quot;pos&quot;:1,&quot;transparency&quot;:0},{&quot;brightness&quot;:0,&quot;colorType&quot;:1,&quot;foreColorIndex&quot;:5,&quot;pos&quot;:0.5400000214576721,&quot;transparency&quot;:0}],&quot;type&quot;:3},&quot;glow&quot;:{&quot;colorType&quot;:0},&quot;line&quot;:{&quot;gradient&quot;:[{&quot;brightness&quot;:0.800000011920929,&quot;colorType&quot;:1,&quot;foreColorIndex&quot;:5,&quot;pos&quot;:0,&quot;transparency&quot;:0},{&quot;brightness&quot;:0,&quot;colorType&quot;:2,&quot;pos&quot;:0.3700000047683716,&quot;rgb&quot;:&quot;#ffffff&quot;,&quot;transparency&quot;:0},{&quot;brightness&quot;:0.800000011920929,&quot;colorType&quot;:1,&quot;foreColorIndex&quot;:5,&quot;pos&quot;:0.7099999785423279,&quot;transparency&quot;:0},{&quot;brightness&quot;:0,&quot;colorType&quot;:2,&quot;pos&quot;:1,&quot;rgb&quot;:&quot;#ffffff&quot;,&quot;transparency&quot;:0}],&quot;type&quot;:2},&quot;shadow&quot;:{&quot;brightness&quot;:0,&quot;colorType&quot;:1,&quot;foreColorIndex&quot;:5,&quot;transparency&quot;:0.540000021457672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FILL_TYPE" val="3"/>
  <p:tag name="KSO_WM_DIAGRAM_USE_COLOR_VALUE" val="{&quot;color_scheme&quot;:1,&quot;color_type&quot;:1,&quot;theme_color_indexes&quot;:[5,6,5,6,5,6]}"/>
</p:tagLst>
</file>

<file path=ppt/tags/tag95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12451]}"/>
</p:tagLst>
</file>

<file path=ppt/tags/tag96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97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98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ags/tag99.xml><?xml version="1.0" encoding="utf-8"?>
<p:tagLst xmlns:p="http://schemas.openxmlformats.org/presentationml/2006/main">
  <p:tag name="KSO_WM_SPECIAL_SOURCE" val="bdnull"/>
  <p:tag name="RESOURCE_RECORD_KEY" val="{&quot;70&quot;:[3322475]}"/>
  <p:tag name="resource_record_key" val="{&quot;70&quot;:[3322475,3322235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2284</Words>
  <Application>WPS 演示</Application>
  <PresentationFormat>宽屏</PresentationFormat>
  <Paragraphs>160</Paragraphs>
  <Slides>24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24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Wingdings</vt:lpstr>
      <vt:lpstr>方正宝黑体 简 Light</vt:lpstr>
      <vt:lpstr>思源黑体 CN Normal</vt:lpstr>
      <vt:lpstr>思源黑体 CN Medium</vt:lpstr>
      <vt:lpstr>思源黑体 CN Heavy</vt:lpstr>
      <vt:lpstr>标准粗黑</vt:lpstr>
      <vt:lpstr>江城圆体 400W</vt:lpstr>
      <vt:lpstr>Arial Unicode MS</vt:lpstr>
      <vt:lpstr>Calibri</vt:lpstr>
      <vt:lpstr>黑体</vt:lpstr>
      <vt:lpstr>Office 主题​​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武</cp:lastModifiedBy>
  <cp:revision>454</cp:revision>
  <dcterms:created xsi:type="dcterms:W3CDTF">2022-12-31T05:43:00Z</dcterms:created>
  <dcterms:modified xsi:type="dcterms:W3CDTF">2026-05-17T10:23:31Z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2052-12.1.0.26375</vt:lpwstr>
  </property>
  <property fmtid="{D5CDD505-2E9C-101B-9397-08002B2CF9AE}" pid="3" name="ICV">
    <vt:lpwstr>91F6DBECCA664046BEEFC590EE9BFB41_13</vt:lpwstr>
  </property>
</Properties>
</file>