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3"/>
  </p:notesMasterIdLst>
  <p:handoutMasterIdLst>
    <p:handoutMasterId r:id="rId24"/>
  </p:handoutMasterIdLst>
  <p:sldIdLst>
    <p:sldId id="4166" r:id="rId4"/>
    <p:sldId id="4167" r:id="rId5"/>
    <p:sldId id="4168" r:id="rId6"/>
    <p:sldId id="4451" r:id="rId7"/>
    <p:sldId id="4460" r:id="rId8"/>
    <p:sldId id="4474" r:id="rId9"/>
    <p:sldId id="4472" r:id="rId10"/>
    <p:sldId id="4183" r:id="rId11"/>
    <p:sldId id="4229" r:id="rId12"/>
    <p:sldId id="4473" r:id="rId13"/>
    <p:sldId id="4469" r:id="rId14"/>
    <p:sldId id="4475" r:id="rId15"/>
    <p:sldId id="4426" r:id="rId16"/>
    <p:sldId id="4184" r:id="rId17"/>
    <p:sldId id="4209" r:id="rId18"/>
    <p:sldId id="4241" r:id="rId19"/>
    <p:sldId id="4401" r:id="rId20"/>
    <p:sldId id="4402" r:id="rId21"/>
    <p:sldId id="4443" r:id="rId22"/>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0" userDrawn="1">
          <p15:clr>
            <a:srgbClr val="A4A3A4"/>
          </p15:clr>
        </p15:guide>
        <p15:guide id="2" pos="38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23B253"/>
    <a:srgbClr val="F315F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00"/>
        <p:guide pos="383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159.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6.xml"/><Relationship Id="rId6" Type="http://schemas.openxmlformats.org/officeDocument/2006/relationships/image" Target="../media/image36.png"/><Relationship Id="rId5" Type="http://schemas.openxmlformats.org/officeDocument/2006/relationships/tags" Target="../tags/tag145.xml"/><Relationship Id="rId4" Type="http://schemas.openxmlformats.org/officeDocument/2006/relationships/image" Target="../media/image3.png"/><Relationship Id="rId3" Type="http://schemas.openxmlformats.org/officeDocument/2006/relationships/tags" Target="../tags/tag144.xml"/><Relationship Id="rId2" Type="http://schemas.openxmlformats.org/officeDocument/2006/relationships/image" Target="../media/image1.png"/><Relationship Id="rId1" Type="http://schemas.openxmlformats.org/officeDocument/2006/relationships/tags" Target="../tags/tag143.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0.xml"/><Relationship Id="rId6" Type="http://schemas.openxmlformats.org/officeDocument/2006/relationships/image" Target="../media/image37.png"/><Relationship Id="rId5" Type="http://schemas.openxmlformats.org/officeDocument/2006/relationships/tags" Target="../tags/tag149.xml"/><Relationship Id="rId4" Type="http://schemas.openxmlformats.org/officeDocument/2006/relationships/image" Target="../media/image3.png"/><Relationship Id="rId3" Type="http://schemas.openxmlformats.org/officeDocument/2006/relationships/tags" Target="../tags/tag148.xml"/><Relationship Id="rId2" Type="http://schemas.openxmlformats.org/officeDocument/2006/relationships/image" Target="../media/image1.png"/><Relationship Id="rId1" Type="http://schemas.openxmlformats.org/officeDocument/2006/relationships/tags" Target="../tags/tag14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4.xml"/><Relationship Id="rId6" Type="http://schemas.openxmlformats.org/officeDocument/2006/relationships/image" Target="../media/image38.png"/><Relationship Id="rId5" Type="http://schemas.openxmlformats.org/officeDocument/2006/relationships/tags" Target="../tags/tag153.xml"/><Relationship Id="rId4" Type="http://schemas.openxmlformats.org/officeDocument/2006/relationships/image" Target="../media/image3.png"/><Relationship Id="rId3" Type="http://schemas.openxmlformats.org/officeDocument/2006/relationships/tags" Target="../tags/tag152.xml"/><Relationship Id="rId2" Type="http://schemas.openxmlformats.org/officeDocument/2006/relationships/image" Target="../media/image1.png"/><Relationship Id="rId1" Type="http://schemas.openxmlformats.org/officeDocument/2006/relationships/tags" Target="../tags/tag151.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image" Target="../media/image3.png"/><Relationship Id="rId3" Type="http://schemas.openxmlformats.org/officeDocument/2006/relationships/tags" Target="../tags/tag156.xml"/><Relationship Id="rId2" Type="http://schemas.openxmlformats.org/officeDocument/2006/relationships/image" Target="../media/image1.png"/><Relationship Id="rId1" Type="http://schemas.openxmlformats.org/officeDocument/2006/relationships/tags" Target="../tags/tag155.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3.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4.xml"/><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rcRect l="1858"/>
          <a:stretch>
            <a:fillRect/>
          </a:stretch>
        </p:blipFill>
        <p:spPr>
          <a:xfrm>
            <a:off x="222250" y="899795"/>
            <a:ext cx="4393565" cy="4683125"/>
          </a:xfrm>
          <a:prstGeom prst="rect">
            <a:avLst/>
          </a:prstGeom>
          <a:ln>
            <a:solidFill>
              <a:schemeClr val="accent1"/>
            </a:solidFill>
          </a:ln>
        </p:spPr>
      </p:pic>
      <p:pic>
        <p:nvPicPr>
          <p:cNvPr id="10" name="图片 9"/>
          <p:cNvPicPr>
            <a:picLocks noChangeAspect="1"/>
          </p:cNvPicPr>
          <p:nvPr/>
        </p:nvPicPr>
        <p:blipFill>
          <a:blip r:embed="rId2"/>
          <a:stretch>
            <a:fillRect/>
          </a:stretch>
        </p:blipFill>
        <p:spPr>
          <a:xfrm>
            <a:off x="4776470" y="951230"/>
            <a:ext cx="3550285" cy="3483610"/>
          </a:xfrm>
          <a:prstGeom prst="rect">
            <a:avLst/>
          </a:prstGeom>
          <a:ln>
            <a:solidFill>
              <a:schemeClr val="accent1"/>
            </a:solidFill>
          </a:ln>
        </p:spPr>
      </p:pic>
      <p:pic>
        <p:nvPicPr>
          <p:cNvPr id="11" name="图片 10"/>
          <p:cNvPicPr>
            <a:picLocks noChangeAspect="1"/>
          </p:cNvPicPr>
          <p:nvPr/>
        </p:nvPicPr>
        <p:blipFill>
          <a:blip r:embed="rId3"/>
          <a:stretch>
            <a:fillRect/>
          </a:stretch>
        </p:blipFill>
        <p:spPr>
          <a:xfrm>
            <a:off x="7311390" y="2273935"/>
            <a:ext cx="4217035" cy="3377565"/>
          </a:xfrm>
          <a:prstGeom prst="rect">
            <a:avLst/>
          </a:prstGeom>
          <a:ln>
            <a:solidFill>
              <a:schemeClr val="accent1"/>
            </a:solidFill>
          </a:ln>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机器人（</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5.17</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11" name="图片 10"/>
          <p:cNvPicPr>
            <a:picLocks noChangeAspect="1"/>
          </p:cNvPicPr>
          <p:nvPr/>
        </p:nvPicPr>
        <p:blipFill>
          <a:blip r:embed="rId1"/>
          <a:stretch>
            <a:fillRect/>
          </a:stretch>
        </p:blipFill>
        <p:spPr>
          <a:xfrm>
            <a:off x="4895850" y="873125"/>
            <a:ext cx="3631565" cy="3375025"/>
          </a:xfrm>
          <a:prstGeom prst="rect">
            <a:avLst/>
          </a:prstGeom>
          <a:ln>
            <a:solidFill>
              <a:schemeClr val="accent1"/>
            </a:solidFill>
          </a:ln>
        </p:spPr>
      </p:pic>
      <p:pic>
        <p:nvPicPr>
          <p:cNvPr id="12" name="图片 11"/>
          <p:cNvPicPr>
            <a:picLocks noChangeAspect="1"/>
          </p:cNvPicPr>
          <p:nvPr/>
        </p:nvPicPr>
        <p:blipFill>
          <a:blip r:embed="rId2"/>
          <a:stretch>
            <a:fillRect/>
          </a:stretch>
        </p:blipFill>
        <p:spPr>
          <a:xfrm>
            <a:off x="7546340" y="2354580"/>
            <a:ext cx="3999230" cy="3349625"/>
          </a:xfrm>
          <a:prstGeom prst="rect">
            <a:avLst/>
          </a:prstGeom>
          <a:ln>
            <a:solidFill>
              <a:schemeClr val="accent1"/>
            </a:solidFill>
          </a:ln>
        </p:spPr>
      </p:pic>
      <p:pic>
        <p:nvPicPr>
          <p:cNvPr id="3" name="图片 2"/>
          <p:cNvPicPr>
            <a:picLocks noChangeAspect="1"/>
          </p:cNvPicPr>
          <p:nvPr/>
        </p:nvPicPr>
        <p:blipFill>
          <a:blip r:embed="rId3"/>
          <a:srcRect l="907"/>
          <a:stretch>
            <a:fillRect/>
          </a:stretch>
        </p:blipFill>
        <p:spPr>
          <a:xfrm>
            <a:off x="155575" y="873125"/>
            <a:ext cx="4576445" cy="5111750"/>
          </a:xfrm>
          <a:prstGeom prst="rect">
            <a:avLst/>
          </a:prstGeom>
          <a:ln>
            <a:solidFill>
              <a:schemeClr val="accent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科技</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50</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（控盘靠前的）</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rcRect r="10959"/>
          <a:stretch>
            <a:fillRect/>
          </a:stretch>
        </p:blipFill>
        <p:spPr>
          <a:xfrm>
            <a:off x="198755" y="895985"/>
            <a:ext cx="4736465" cy="341884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5127625" y="854075"/>
            <a:ext cx="4013200" cy="346075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8239125" y="2778760"/>
            <a:ext cx="3635375" cy="3281680"/>
          </a:xfrm>
          <a:prstGeom prst="rect">
            <a:avLst/>
          </a:prstGeom>
          <a:ln>
            <a:solidFill>
              <a:schemeClr val="accent1"/>
            </a:solidFill>
          </a:ln>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1920_1080_177908196784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智尊_177908197819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总_1779081972864"/>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缩量凸显</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分化加剧</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2026.5.18</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6994525" y="901700"/>
            <a:ext cx="5197475" cy="256794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指数高乖离，套现盘增多</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6" name="文本框 5"/>
          <p:cNvSpPr txBox="1"/>
          <p:nvPr/>
        </p:nvSpPr>
        <p:spPr>
          <a:xfrm>
            <a:off x="925195" y="5481955"/>
            <a:ext cx="4922520" cy="368300"/>
          </a:xfrm>
          <a:prstGeom prst="rect">
            <a:avLst/>
          </a:prstGeom>
          <a:noFill/>
        </p:spPr>
        <p:txBody>
          <a:bodyPr wrap="square" rtlCol="0">
            <a:spAutoFit/>
          </a:bodyPr>
          <a:p>
            <a:r>
              <a:rPr lang="zh-CN" altLang="en-US">
                <a:highlight>
                  <a:srgbClr val="FFFF00"/>
                </a:highlight>
              </a:rPr>
              <a:t>牛市多急跌，资金翻红的急跌是资金调仓。</a:t>
            </a:r>
            <a:endParaRPr lang="zh-CN" altLang="en-US">
              <a:highlight>
                <a:srgbClr val="FFFF00"/>
              </a:highlight>
            </a:endParaRPr>
          </a:p>
        </p:txBody>
      </p:sp>
      <p:pic>
        <p:nvPicPr>
          <p:cNvPr id="3" name="图片 2"/>
          <p:cNvPicPr>
            <a:picLocks noChangeAspect="1"/>
          </p:cNvPicPr>
          <p:nvPr/>
        </p:nvPicPr>
        <p:blipFill>
          <a:blip r:embed="rId2"/>
          <a:stretch>
            <a:fillRect/>
          </a:stretch>
        </p:blipFill>
        <p:spPr>
          <a:xfrm>
            <a:off x="87630" y="901700"/>
            <a:ext cx="6730365" cy="4326255"/>
          </a:xfrm>
          <a:prstGeom prst="rect">
            <a:avLst/>
          </a:prstGeom>
          <a:ln>
            <a:solidFill>
              <a:schemeClr val="accent1"/>
            </a:solidFill>
          </a:ln>
        </p:spPr>
      </p:pic>
      <p:sp>
        <p:nvSpPr>
          <p:cNvPr id="7" name="文本框 6"/>
          <p:cNvSpPr txBox="1"/>
          <p:nvPr/>
        </p:nvSpPr>
        <p:spPr>
          <a:xfrm>
            <a:off x="7367270" y="3920490"/>
            <a:ext cx="3946525" cy="1641475"/>
          </a:xfrm>
          <a:prstGeom prst="rect">
            <a:avLst/>
          </a:prstGeom>
          <a:noFill/>
        </p:spPr>
        <p:txBody>
          <a:bodyPr wrap="square" rtlCol="0">
            <a:spAutoFit/>
          </a:bodyPr>
          <a:p>
            <a:r>
              <a:rPr lang="zh-CN" altLang="en-US" sz="1600">
                <a:highlight>
                  <a:srgbClr val="FFFF00"/>
                </a:highlight>
              </a:rPr>
              <a:t>周线金叉板块减少到六分之一</a:t>
            </a:r>
            <a:endParaRPr lang="zh-CN" altLang="en-US" sz="1600">
              <a:highlight>
                <a:srgbClr val="FFFF00"/>
              </a:highlight>
            </a:endParaRPr>
          </a:p>
          <a:p>
            <a:endParaRPr lang="zh-CN" altLang="en-US" sz="1600">
              <a:highlight>
                <a:srgbClr val="FFFF00"/>
              </a:highlight>
            </a:endParaRPr>
          </a:p>
          <a:p>
            <a:r>
              <a:rPr lang="zh-CN" altLang="en-US" sz="1600">
                <a:solidFill>
                  <a:srgbClr val="0029DA"/>
                </a:solidFill>
              </a:rPr>
              <a:t>周线死叉：</a:t>
            </a:r>
            <a:endParaRPr lang="zh-CN" altLang="en-US" sz="1600">
              <a:solidFill>
                <a:srgbClr val="0029DA"/>
              </a:solidFill>
            </a:endParaRPr>
          </a:p>
          <a:p>
            <a:pPr>
              <a:lnSpc>
                <a:spcPct val="110000"/>
              </a:lnSpc>
            </a:pPr>
            <a:r>
              <a:rPr lang="zh-CN" altLang="en-US" sz="1600"/>
              <a:t>①回档</a:t>
            </a:r>
            <a:r>
              <a:rPr lang="zh-CN" altLang="en-US" sz="1600">
                <a:solidFill>
                  <a:srgbClr val="00B050"/>
                </a:solidFill>
              </a:rPr>
              <a:t>跌破</a:t>
            </a:r>
            <a:r>
              <a:rPr lang="zh-CN" altLang="en-US" sz="1600"/>
              <a:t>智能辅助线</a:t>
            </a:r>
            <a:endParaRPr lang="zh-CN" altLang="en-US" sz="1600"/>
          </a:p>
          <a:p>
            <a:pPr>
              <a:lnSpc>
                <a:spcPct val="110000"/>
              </a:lnSpc>
            </a:pPr>
            <a:r>
              <a:rPr lang="zh-CN" altLang="en-US" sz="1600"/>
              <a:t>②反弹</a:t>
            </a:r>
            <a:r>
              <a:rPr lang="zh-CN" altLang="en-US" sz="1600">
                <a:solidFill>
                  <a:srgbClr val="00B050"/>
                </a:solidFill>
              </a:rPr>
              <a:t>上引线承压</a:t>
            </a:r>
            <a:r>
              <a:rPr lang="zh-CN" altLang="en-US" sz="1600"/>
              <a:t>不过前高</a:t>
            </a:r>
            <a:endParaRPr lang="zh-CN" altLang="en-US" sz="1600"/>
          </a:p>
          <a:p>
            <a:pPr>
              <a:lnSpc>
                <a:spcPct val="110000"/>
              </a:lnSpc>
            </a:pPr>
            <a:r>
              <a:rPr lang="zh-CN" altLang="en-US" sz="1600"/>
              <a:t>③资金走低</a:t>
            </a:r>
            <a:endParaRPr lang="zh-CN" altLang="en-US" sz="1600"/>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板块看点（科技错杀）</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5.15</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8" name="文本框 7"/>
          <p:cNvSpPr txBox="1"/>
          <p:nvPr/>
        </p:nvSpPr>
        <p:spPr>
          <a:xfrm>
            <a:off x="7729855" y="4255135"/>
            <a:ext cx="4375150" cy="1198880"/>
          </a:xfrm>
          <a:prstGeom prst="rect">
            <a:avLst/>
          </a:prstGeom>
          <a:noFill/>
        </p:spPr>
        <p:txBody>
          <a:bodyPr wrap="square" rtlCol="0">
            <a:spAutoFit/>
          </a:bodyPr>
          <a:p>
            <a:r>
              <a:rPr lang="zh-CN" altLang="en-US">
                <a:solidFill>
                  <a:srgbClr val="FF0000"/>
                </a:solidFill>
              </a:rPr>
              <a:t>资金主线：</a:t>
            </a:r>
            <a:endParaRPr lang="zh-CN" altLang="en-US">
              <a:solidFill>
                <a:srgbClr val="FF0000"/>
              </a:solidFill>
            </a:endParaRPr>
          </a:p>
          <a:p>
            <a:r>
              <a:rPr lang="zh-CN" altLang="en-US">
                <a:solidFill>
                  <a:srgbClr val="F315F3"/>
                </a:solidFill>
              </a:rPr>
              <a:t>第一梯队：</a:t>
            </a:r>
            <a:r>
              <a:rPr lang="zh-CN" altLang="en-US"/>
              <a:t>云计算、光通信、芯片</a:t>
            </a:r>
            <a:endParaRPr lang="zh-CN" altLang="en-US"/>
          </a:p>
          <a:p>
            <a:r>
              <a:rPr lang="zh-CN" altLang="en-US">
                <a:solidFill>
                  <a:srgbClr val="F315F3"/>
                </a:solidFill>
              </a:rPr>
              <a:t>第二梯队：</a:t>
            </a:r>
            <a:r>
              <a:rPr lang="zh-CN" altLang="en-US">
                <a:sym typeface="+mn-ea"/>
              </a:rPr>
              <a:t>机器人、</a:t>
            </a:r>
            <a:r>
              <a:rPr lang="zh-CN" altLang="en-US">
                <a:sym typeface="+mn-ea"/>
              </a:rPr>
              <a:t>航天、</a:t>
            </a:r>
            <a:endParaRPr lang="zh-CN" altLang="en-US">
              <a:sym typeface="+mn-ea"/>
            </a:endParaRPr>
          </a:p>
          <a:p>
            <a:endParaRPr lang="zh-CN" altLang="en-US"/>
          </a:p>
        </p:txBody>
      </p:sp>
      <p:pic>
        <p:nvPicPr>
          <p:cNvPr id="14" name="图片 4"/>
          <p:cNvPicPr>
            <a:picLocks noChangeAspect="1"/>
          </p:cNvPicPr>
          <p:nvPr/>
        </p:nvPicPr>
        <p:blipFill>
          <a:blip r:embed="rId1"/>
          <a:stretch>
            <a:fillRect/>
          </a:stretch>
        </p:blipFill>
        <p:spPr>
          <a:xfrm>
            <a:off x="294005" y="768350"/>
            <a:ext cx="7074535" cy="4315460"/>
          </a:xfrm>
          <a:prstGeom prst="rect">
            <a:avLst/>
          </a:prstGeom>
          <a:noFill/>
          <a:ln>
            <a:solidFill>
              <a:schemeClr val="accent1"/>
            </a:solidFill>
          </a:ln>
        </p:spPr>
      </p:pic>
      <p:pic>
        <p:nvPicPr>
          <p:cNvPr id="6" name="图片 5"/>
          <p:cNvPicPr>
            <a:picLocks noChangeAspect="1"/>
          </p:cNvPicPr>
          <p:nvPr/>
        </p:nvPicPr>
        <p:blipFill>
          <a:blip r:embed="rId2"/>
          <a:stretch>
            <a:fillRect/>
          </a:stretch>
        </p:blipFill>
        <p:spPr>
          <a:xfrm>
            <a:off x="7654290" y="1695450"/>
            <a:ext cx="4147185" cy="2259965"/>
          </a:xfrm>
          <a:prstGeom prst="rect">
            <a:avLst/>
          </a:prstGeom>
          <a:ln>
            <a:solidFill>
              <a:schemeClr val="accent1"/>
            </a:solidFill>
          </a:ln>
        </p:spPr>
      </p:pic>
      <p:sp>
        <p:nvSpPr>
          <p:cNvPr id="9" name="文本框 8"/>
          <p:cNvSpPr txBox="1"/>
          <p:nvPr/>
        </p:nvSpPr>
        <p:spPr>
          <a:xfrm>
            <a:off x="1680845" y="5250180"/>
            <a:ext cx="4434840" cy="368300"/>
          </a:xfrm>
          <a:prstGeom prst="rect">
            <a:avLst/>
          </a:prstGeom>
          <a:noFill/>
        </p:spPr>
        <p:txBody>
          <a:bodyPr wrap="square" rtlCol="0">
            <a:spAutoFit/>
          </a:bodyPr>
          <a:p>
            <a:r>
              <a:rPr lang="zh-CN" altLang="en-US">
                <a:highlight>
                  <a:srgbClr val="FFFF00"/>
                </a:highlight>
              </a:rPr>
              <a:t>短期看点：半导体被错杀（仙人指路）</a:t>
            </a:r>
            <a:endParaRPr lang="zh-CN" altLang="en-US">
              <a:highlight>
                <a:srgbClr val="FFFF00"/>
              </a:highlight>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板块看点（科技承压）</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5.18</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58115" y="824230"/>
            <a:ext cx="4768850" cy="413067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5146040" y="824230"/>
            <a:ext cx="3248025" cy="4158615"/>
          </a:xfrm>
          <a:prstGeom prst="rect">
            <a:avLst/>
          </a:prstGeom>
          <a:ln>
            <a:solidFill>
              <a:schemeClr val="accent1"/>
            </a:solidFill>
          </a:ln>
        </p:spPr>
      </p:pic>
      <p:sp>
        <p:nvSpPr>
          <p:cNvPr id="7" name="文本框 6"/>
          <p:cNvSpPr txBox="1"/>
          <p:nvPr/>
        </p:nvSpPr>
        <p:spPr>
          <a:xfrm>
            <a:off x="604520" y="5139055"/>
            <a:ext cx="3491230" cy="368300"/>
          </a:xfrm>
          <a:prstGeom prst="rect">
            <a:avLst/>
          </a:prstGeom>
          <a:noFill/>
        </p:spPr>
        <p:txBody>
          <a:bodyPr wrap="square" rtlCol="0">
            <a:spAutoFit/>
          </a:bodyPr>
          <a:p>
            <a:r>
              <a:rPr lang="zh-CN" altLang="en-US">
                <a:highlight>
                  <a:srgbClr val="FFFF00"/>
                </a:highlight>
              </a:rPr>
              <a:t>早上市场修复周五错杀的科技</a:t>
            </a:r>
            <a:endParaRPr lang="zh-CN" altLang="en-US">
              <a:highlight>
                <a:srgbClr val="FFFF00"/>
              </a:highlight>
            </a:endParaRPr>
          </a:p>
        </p:txBody>
      </p:sp>
      <p:sp>
        <p:nvSpPr>
          <p:cNvPr id="10" name="文本框 9"/>
          <p:cNvSpPr txBox="1"/>
          <p:nvPr/>
        </p:nvSpPr>
        <p:spPr>
          <a:xfrm>
            <a:off x="5049520" y="5139055"/>
            <a:ext cx="3441700" cy="645160"/>
          </a:xfrm>
          <a:prstGeom prst="rect">
            <a:avLst/>
          </a:prstGeom>
          <a:noFill/>
        </p:spPr>
        <p:txBody>
          <a:bodyPr wrap="square" rtlCol="0">
            <a:spAutoFit/>
          </a:bodyPr>
          <a:p>
            <a:r>
              <a:rPr lang="zh-CN" altLang="en-US">
                <a:highlight>
                  <a:srgbClr val="FFFF00"/>
                </a:highlight>
              </a:rPr>
              <a:t>午后科技上涨承压开始出现回落</a:t>
            </a:r>
            <a:endParaRPr lang="zh-CN" altLang="en-US">
              <a:highlight>
                <a:srgbClr val="FFFF00"/>
              </a:highlight>
            </a:endParaRPr>
          </a:p>
          <a:p>
            <a:pPr algn="ctr"/>
            <a:r>
              <a:rPr lang="zh-CN" altLang="en-US">
                <a:solidFill>
                  <a:srgbClr val="0029DA"/>
                </a:solidFill>
                <a:highlight>
                  <a:srgbClr val="FFFF00"/>
                </a:highlight>
              </a:rPr>
              <a:t>（细分通信行业走强）</a:t>
            </a:r>
            <a:endParaRPr lang="zh-CN" altLang="en-US">
              <a:solidFill>
                <a:srgbClr val="0029DA"/>
              </a:solidFill>
              <a:highlight>
                <a:srgbClr val="FFFF00"/>
              </a:highlight>
            </a:endParaRPr>
          </a:p>
        </p:txBody>
      </p:sp>
      <p:pic>
        <p:nvPicPr>
          <p:cNvPr id="11" name="图片 10"/>
          <p:cNvPicPr>
            <a:picLocks noChangeAspect="1"/>
          </p:cNvPicPr>
          <p:nvPr/>
        </p:nvPicPr>
        <p:blipFill>
          <a:blip r:embed="rId3"/>
          <a:stretch>
            <a:fillRect/>
          </a:stretch>
        </p:blipFill>
        <p:spPr>
          <a:xfrm>
            <a:off x="8613140" y="824230"/>
            <a:ext cx="2676525" cy="4158615"/>
          </a:xfrm>
          <a:prstGeom prst="rect">
            <a:avLst/>
          </a:prstGeom>
          <a:ln>
            <a:solidFill>
              <a:schemeClr val="accent1"/>
            </a:solidFill>
          </a:ln>
        </p:spPr>
      </p:pic>
      <p:sp>
        <p:nvSpPr>
          <p:cNvPr id="12" name="文本框 11"/>
          <p:cNvSpPr txBox="1"/>
          <p:nvPr/>
        </p:nvSpPr>
        <p:spPr>
          <a:xfrm>
            <a:off x="9116695" y="5139055"/>
            <a:ext cx="2003425" cy="368300"/>
          </a:xfrm>
          <a:prstGeom prst="rect">
            <a:avLst/>
          </a:prstGeom>
          <a:noFill/>
        </p:spPr>
        <p:txBody>
          <a:bodyPr wrap="square" rtlCol="0">
            <a:spAutoFit/>
          </a:bodyPr>
          <a:p>
            <a:pPr algn="ctr"/>
            <a:r>
              <a:rPr lang="zh-CN" altLang="en-US">
                <a:highlight>
                  <a:srgbClr val="FFFF00"/>
                </a:highlight>
              </a:rPr>
              <a:t>异动个股</a:t>
            </a:r>
            <a:endParaRPr lang="zh-CN" altLang="en-US">
              <a:highlight>
                <a:srgbClr val="FFFF00"/>
              </a:highlight>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科技类的分化凸显</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8375015" y="1864360"/>
            <a:ext cx="3276600" cy="922020"/>
          </a:xfrm>
          <a:prstGeom prst="rect">
            <a:avLst/>
          </a:prstGeom>
          <a:noFill/>
        </p:spPr>
        <p:txBody>
          <a:bodyPr wrap="square" rtlCol="0" anchor="t">
            <a:spAutoFit/>
          </a:bodyPr>
          <a:p>
            <a:r>
              <a:rPr lang="zh-CN" altLang="en-US">
                <a:solidFill>
                  <a:srgbClr val="F315F3"/>
                </a:solidFill>
              </a:rPr>
              <a:t>消息面：</a:t>
            </a:r>
            <a:endParaRPr lang="zh-CN" altLang="en-US">
              <a:solidFill>
                <a:srgbClr val="F315F3"/>
              </a:solidFill>
            </a:endParaRPr>
          </a:p>
          <a:p>
            <a:r>
              <a:rPr lang="zh-CN" altLang="en-US"/>
              <a:t>①</a:t>
            </a:r>
            <a:r>
              <a:rPr lang="zh-CN" altLang="en-US">
                <a:solidFill>
                  <a:srgbClr val="FF0000"/>
                </a:solidFill>
              </a:rPr>
              <a:t>沃格光电</a:t>
            </a:r>
            <a:r>
              <a:rPr lang="zh-CN" altLang="en-US"/>
              <a:t>收到立案告知书</a:t>
            </a:r>
            <a:endParaRPr lang="zh-CN" altLang="en-US"/>
          </a:p>
          <a:p>
            <a:r>
              <a:rPr lang="zh-CN" altLang="en-US"/>
              <a:t>②</a:t>
            </a:r>
            <a:r>
              <a:rPr lang="zh-CN" altLang="en-US">
                <a:solidFill>
                  <a:srgbClr val="FF0000"/>
                </a:solidFill>
              </a:rPr>
              <a:t>源杰科技</a:t>
            </a:r>
            <a:r>
              <a:rPr lang="zh-CN" altLang="en-US"/>
              <a:t>副总经理离职</a:t>
            </a:r>
            <a:endParaRPr lang="zh-CN" altLang="en-US"/>
          </a:p>
        </p:txBody>
      </p:sp>
      <p:sp>
        <p:nvSpPr>
          <p:cNvPr id="7" name="文本框 6"/>
          <p:cNvSpPr txBox="1"/>
          <p:nvPr/>
        </p:nvSpPr>
        <p:spPr>
          <a:xfrm>
            <a:off x="3005455" y="4803775"/>
            <a:ext cx="4182110" cy="1476375"/>
          </a:xfrm>
          <a:prstGeom prst="rect">
            <a:avLst/>
          </a:prstGeom>
          <a:noFill/>
        </p:spPr>
        <p:txBody>
          <a:bodyPr wrap="square" rtlCol="0">
            <a:spAutoFit/>
          </a:bodyPr>
          <a:p>
            <a:r>
              <a:rPr lang="zh-CN" altLang="en-US">
                <a:solidFill>
                  <a:srgbClr val="0029DA"/>
                </a:solidFill>
              </a:rPr>
              <a:t>下周注意科技炒作的降温，去弱留强：</a:t>
            </a:r>
            <a:endParaRPr lang="zh-CN" altLang="en-US">
              <a:solidFill>
                <a:srgbClr val="0029DA"/>
              </a:solidFill>
            </a:endParaRPr>
          </a:p>
          <a:p>
            <a:r>
              <a:rPr lang="zh-CN" altLang="en-US"/>
              <a:t>①控盘前</a:t>
            </a:r>
            <a:r>
              <a:rPr lang="en-US" altLang="zh-CN"/>
              <a:t>50</a:t>
            </a:r>
            <a:r>
              <a:rPr lang="zh-CN" altLang="en-US"/>
              <a:t>的科技类</a:t>
            </a:r>
            <a:r>
              <a:rPr lang="zh-CN" altLang="en-US">
                <a:solidFill>
                  <a:srgbClr val="23B253"/>
                </a:solidFill>
              </a:rPr>
              <a:t>破熊线</a:t>
            </a:r>
            <a:r>
              <a:rPr lang="zh-CN" altLang="en-US"/>
              <a:t>的增多。</a:t>
            </a:r>
            <a:endParaRPr lang="zh-CN" altLang="en-US"/>
          </a:p>
          <a:p>
            <a:r>
              <a:rPr lang="zh-CN" altLang="en-US"/>
              <a:t>②控盘前</a:t>
            </a:r>
            <a:r>
              <a:rPr lang="en-US" altLang="zh-CN"/>
              <a:t>50</a:t>
            </a:r>
            <a:r>
              <a:rPr lang="zh-CN" altLang="en-US"/>
              <a:t>的科技类，</a:t>
            </a:r>
            <a:r>
              <a:rPr lang="zh-CN" altLang="en-US">
                <a:solidFill>
                  <a:srgbClr val="FF0000"/>
                </a:solidFill>
              </a:rPr>
              <a:t>控盘降低</a:t>
            </a:r>
            <a:r>
              <a:rPr lang="zh-CN" altLang="en-US"/>
              <a:t>的增多。</a:t>
            </a:r>
            <a:endParaRPr lang="zh-CN" altLang="en-US"/>
          </a:p>
          <a:p>
            <a:r>
              <a:rPr lang="zh-CN" altLang="en-US"/>
              <a:t>②板块</a:t>
            </a:r>
            <a:r>
              <a:rPr lang="zh-CN" altLang="en-US">
                <a:solidFill>
                  <a:srgbClr val="00B0F0"/>
                </a:solidFill>
              </a:rPr>
              <a:t>跌停个股</a:t>
            </a:r>
            <a:r>
              <a:rPr lang="zh-CN" altLang="en-US"/>
              <a:t>增多。</a:t>
            </a:r>
            <a:endParaRPr lang="zh-CN" altLang="en-US"/>
          </a:p>
          <a:p>
            <a:endParaRPr lang="zh-CN" altLang="en-US"/>
          </a:p>
        </p:txBody>
      </p:sp>
      <p:pic>
        <p:nvPicPr>
          <p:cNvPr id="6" name="图片 5"/>
          <p:cNvPicPr>
            <a:picLocks noChangeAspect="1"/>
          </p:cNvPicPr>
          <p:nvPr/>
        </p:nvPicPr>
        <p:blipFill>
          <a:blip r:embed="rId1"/>
          <a:stretch>
            <a:fillRect/>
          </a:stretch>
        </p:blipFill>
        <p:spPr>
          <a:xfrm>
            <a:off x="3903345" y="882650"/>
            <a:ext cx="3355340" cy="3568700"/>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314325" y="882650"/>
            <a:ext cx="3459480" cy="3568065"/>
          </a:xfrm>
          <a:prstGeom prst="rect">
            <a:avLst/>
          </a:prstGeom>
          <a:ln>
            <a:solidFill>
              <a:schemeClr val="accent1"/>
            </a:solidFill>
          </a:ln>
        </p:spPr>
      </p:pic>
      <p:sp>
        <p:nvSpPr>
          <p:cNvPr id="9" name="文本框 8"/>
          <p:cNvSpPr txBox="1"/>
          <p:nvPr/>
        </p:nvSpPr>
        <p:spPr>
          <a:xfrm>
            <a:off x="1950085" y="2310130"/>
            <a:ext cx="4064000" cy="645160"/>
          </a:xfrm>
          <a:prstGeom prst="rect">
            <a:avLst/>
          </a:prstGeom>
          <a:noFill/>
        </p:spPr>
        <p:txBody>
          <a:bodyPr wrap="square" rtlCol="0">
            <a:spAutoFit/>
          </a:bodyPr>
          <a:p>
            <a:r>
              <a:rPr lang="zh-CN" altLang="en-US">
                <a:highlight>
                  <a:srgbClr val="FFFF00"/>
                </a:highlight>
              </a:rPr>
              <a:t>有些能反包</a:t>
            </a:r>
            <a:endParaRPr lang="zh-CN" altLang="en-US">
              <a:highlight>
                <a:srgbClr val="FFFF00"/>
              </a:highlight>
            </a:endParaRPr>
          </a:p>
          <a:p>
            <a:r>
              <a:rPr lang="zh-CN" altLang="en-US">
                <a:highlight>
                  <a:srgbClr val="FFFF00"/>
                </a:highlight>
              </a:rPr>
              <a:t>有些不能反包</a:t>
            </a:r>
            <a:endParaRPr lang="zh-CN" altLang="en-US">
              <a:highlight>
                <a:srgbClr val="FFFF00"/>
              </a:highlight>
            </a:endParaRPr>
          </a:p>
        </p:txBody>
      </p:sp>
      <p:sp>
        <p:nvSpPr>
          <p:cNvPr id="10" name="文本框 9"/>
          <p:cNvSpPr txBox="1"/>
          <p:nvPr/>
        </p:nvSpPr>
        <p:spPr>
          <a:xfrm>
            <a:off x="4933950" y="2534920"/>
            <a:ext cx="4064000" cy="368300"/>
          </a:xfrm>
          <a:prstGeom prst="rect">
            <a:avLst/>
          </a:prstGeom>
          <a:noFill/>
        </p:spPr>
        <p:txBody>
          <a:bodyPr wrap="square" rtlCol="0">
            <a:spAutoFit/>
          </a:bodyPr>
          <a:p>
            <a:r>
              <a:rPr lang="zh-CN" altLang="en-US">
                <a:highlight>
                  <a:srgbClr val="FFFF00"/>
                </a:highlight>
              </a:rPr>
              <a:t>高标跌停股出现</a:t>
            </a:r>
            <a:endParaRPr lang="zh-CN" altLang="en-US">
              <a:highlight>
                <a:srgbClr val="FFFF00"/>
              </a:highlight>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08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wm#"/>
  <p:tag name="KSO_WM_TEMPLATE_CATEGORY" val="custom"/>
  <p:tag name="KSO_WM_TEMPLATE_INDEX" val="20205081"/>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wm#"/>
  <p:tag name="KSO_WM_TEMPLATE_CATEGORY" val="custom"/>
  <p:tag name="KSO_WM_TEMPLATE_INDEX" val="20205081"/>
</p:tagLst>
</file>

<file path=ppt/tags/tag159.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1758</Words>
  <Application>WPS 演示</Application>
  <PresentationFormat>宽屏</PresentationFormat>
  <Paragraphs>155</Paragraphs>
  <Slides>19</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19</vt:i4>
      </vt:variant>
    </vt:vector>
  </HeadingPairs>
  <TitlesOfParts>
    <vt:vector size="32"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1250</cp:revision>
  <dcterms:created xsi:type="dcterms:W3CDTF">2019-06-19T02:08:00Z</dcterms:created>
  <dcterms:modified xsi:type="dcterms:W3CDTF">2026-05-18T08:53:00Z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67F8E99CA25843CDBAFD0150A9FB820A</vt:lpwstr>
  </property>
</Properties>
</file>