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528" r:id="rId3"/>
    <p:sldId id="410" r:id="rId4"/>
    <p:sldId id="602" r:id="rId5"/>
    <p:sldId id="603" r:id="rId6"/>
    <p:sldId id="632" r:id="rId7"/>
    <p:sldId id="723" r:id="rId9"/>
    <p:sldId id="697" r:id="rId10"/>
    <p:sldId id="604" r:id="rId11"/>
    <p:sldId id="607" r:id="rId12"/>
    <p:sldId id="606" r:id="rId13"/>
    <p:sldId id="678" r:id="rId14"/>
    <p:sldId id="724" r:id="rId15"/>
    <p:sldId id="725" r:id="rId16"/>
    <p:sldId id="635" r:id="rId17"/>
    <p:sldId id="614" r:id="rId18"/>
    <p:sldId id="615" r:id="rId19"/>
    <p:sldId id="616" r:id="rId20"/>
    <p:sldId id="692" r:id="rId21"/>
    <p:sldId id="691" r:id="rId22"/>
    <p:sldId id="509" r:id="rId23"/>
    <p:sldId id="272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9" userDrawn="1">
          <p15:clr>
            <a:srgbClr val="A4A3A4"/>
          </p15:clr>
        </p15:guide>
        <p15:guide id="2" pos="3769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79"/>
        <p:guide pos="3769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80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15.png"/><Relationship Id="rId1" Type="http://schemas.openxmlformats.org/officeDocument/2006/relationships/tags" Target="../tags/tag5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16.png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9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6.xml"/><Relationship Id="rId6" Type="http://schemas.openxmlformats.org/officeDocument/2006/relationships/image" Target="../media/image20.png"/><Relationship Id="rId5" Type="http://schemas.openxmlformats.org/officeDocument/2006/relationships/tags" Target="../tags/tag65.xml"/><Relationship Id="rId4" Type="http://schemas.openxmlformats.org/officeDocument/2006/relationships/image" Target="../media/image19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73.xml"/><Relationship Id="rId7" Type="http://schemas.openxmlformats.org/officeDocument/2006/relationships/image" Target="../media/image23.png"/><Relationship Id="rId6" Type="http://schemas.openxmlformats.org/officeDocument/2006/relationships/tags" Target="../tags/tag72.xml"/><Relationship Id="rId5" Type="http://schemas.openxmlformats.org/officeDocument/2006/relationships/image" Target="../media/image22.pn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21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4.xml"/><Relationship Id="rId1" Type="http://schemas.openxmlformats.org/officeDocument/2006/relationships/tags" Target="../tags/tag6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6.xml"/><Relationship Id="rId2" Type="http://schemas.openxmlformats.org/officeDocument/2006/relationships/image" Target="../media/image25.png"/><Relationship Id="rId1" Type="http://schemas.openxmlformats.org/officeDocument/2006/relationships/tags" Target="../tags/tag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7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12.png"/><Relationship Id="rId2" Type="http://schemas.openxmlformats.org/officeDocument/2006/relationships/tags" Target="../tags/tag42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8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涨停棱镜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定风口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70" y="850900"/>
            <a:ext cx="9784715" cy="40176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矩形 2"/>
          <p:cNvSpPr/>
          <p:nvPr/>
        </p:nvSpPr>
        <p:spPr>
          <a:xfrm>
            <a:off x="75565" y="4871085"/>
            <a:ext cx="899795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（涨停周期表：帮助分析近</a:t>
            </a:r>
            <a:r>
              <a:rPr lang="en-US" altLang="zh-CN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20</a:t>
            </a:r>
            <a:r>
              <a:rPr lang="zh-CN" altLang="en-US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个交易日涨停板家数靠前的板块）</a:t>
            </a:r>
            <a:endParaRPr lang="en-US" altLang="zh-CN" dirty="0" smtClean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83615" y="5432425"/>
            <a:ext cx="10913110" cy="106172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当市场有最强风口，短线做最强龙头，潜伏拉升</a:t>
            </a:r>
            <a:endParaRPr lang="zh-CN" altLang="en-US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板块持续涨停联动，就是赚钱效应</a:t>
            </a:r>
            <a:endParaRPr lang="zh-CN" altLang="en-US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案例讲解①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05" y="819785"/>
            <a:ext cx="10412095" cy="5800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案例讲解②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" y="1179195"/>
            <a:ext cx="6137910" cy="50203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975" y="1179195"/>
            <a:ext cx="5607685" cy="50203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898265" y="6228080"/>
            <a:ext cx="49002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龙头主升浪，紫旗席位，资金一致强联动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疑问？？？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8570" y="2437130"/>
            <a:ext cx="1008888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1</a:t>
            </a:r>
            <a:r>
              <a:rPr lang="zh-CN" altLang="en-US" sz="2000"/>
              <a:t>、筛选整理观察自选股，是短线？是中线？是被套？</a:t>
            </a:r>
            <a:endParaRPr lang="zh-CN" altLang="en-US" sz="2000"/>
          </a:p>
          <a:p>
            <a:endParaRPr lang="zh-CN" altLang="en-US" sz="2000"/>
          </a:p>
          <a:p>
            <a:r>
              <a:rPr lang="en-US" altLang="zh-CN" sz="2000"/>
              <a:t>2</a:t>
            </a:r>
            <a:r>
              <a:rPr lang="zh-CN" altLang="en-US" sz="2000"/>
              <a:t>、短线做强势股（涨停棱镜</a:t>
            </a:r>
            <a:r>
              <a:rPr lang="en-US" altLang="zh-CN" sz="2000"/>
              <a:t>/</a:t>
            </a:r>
            <a:r>
              <a:rPr lang="zh-CN" altLang="en-US" sz="2000"/>
              <a:t>趋势龙头），中线做业绩控盘类（价值龙头</a:t>
            </a:r>
            <a:r>
              <a:rPr lang="en-US" altLang="zh-CN" sz="2000"/>
              <a:t>/</a:t>
            </a:r>
            <a:r>
              <a:rPr lang="zh-CN" altLang="en-US" sz="2000"/>
              <a:t>中线选股）；</a:t>
            </a:r>
            <a:endParaRPr lang="zh-CN" altLang="en-US" sz="2000"/>
          </a:p>
          <a:p>
            <a:endParaRPr lang="zh-CN" altLang="en-US" sz="2000"/>
          </a:p>
          <a:p>
            <a:r>
              <a:rPr lang="en-US" altLang="zh-CN" sz="2000"/>
              <a:t>3</a:t>
            </a:r>
            <a:r>
              <a:rPr lang="zh-CN" altLang="en-US" sz="2000"/>
              <a:t>、短线看主题风口，中线看位置时机；</a:t>
            </a:r>
            <a:endParaRPr lang="zh-CN" altLang="en-US" sz="2000"/>
          </a:p>
          <a:p>
            <a:endParaRPr lang="zh-CN" altLang="en-US" sz="2000"/>
          </a:p>
          <a:p>
            <a:r>
              <a:rPr lang="en-US" altLang="zh-CN" sz="2000"/>
              <a:t>4</a:t>
            </a:r>
            <a:r>
              <a:rPr lang="zh-CN" altLang="en-US" sz="2000"/>
              <a:t>、执行力问题，需要结合仓位控制，信号止盈止损和操作预期（</a:t>
            </a:r>
            <a:r>
              <a:rPr lang="en-US" altLang="zh-CN" sz="2000"/>
              <a:t>5</a:t>
            </a:r>
            <a:r>
              <a:rPr lang="zh-CN" altLang="en-US" sz="2000"/>
              <a:t>个点？</a:t>
            </a:r>
            <a:r>
              <a:rPr lang="en-US" altLang="zh-CN" sz="2000"/>
              <a:t>10</a:t>
            </a:r>
            <a:r>
              <a:rPr lang="zh-CN" altLang="en-US" sz="2000"/>
              <a:t>个点？）；</a:t>
            </a:r>
            <a:endParaRPr lang="zh-CN" altLang="en-US" sz="2000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、安全买点：智能辅助线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告诉自己：回档买永远是更安全，更省心；追高买需要控制仓位，执行力较高。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9"/>
          <p:cNvSpPr txBox="1"/>
          <p:nvPr>
            <p:custDataLst>
              <p:tags r:id="rId1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66495" y="944379"/>
            <a:ext cx="7875905" cy="981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风口擒龙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强者恒强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32525" y="153162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定风口，选强势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现阶段如何应对？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995" y="769620"/>
            <a:ext cx="10586085" cy="5858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4259580" y="171386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上涨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震荡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下跌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----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筑底</a:t>
            </a:r>
            <a:endParaRPr lang="zh-CN" altLang="en-US" sz="24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-10033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操作周期和方法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10" name="右箭头 9"/>
          <p:cNvSpPr/>
          <p:nvPr/>
        </p:nvSpPr>
        <p:spPr>
          <a:xfrm rot="2760000">
            <a:off x="892175" y="4676775"/>
            <a:ext cx="3249930" cy="30543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3723640" y="5821680"/>
            <a:ext cx="2184400" cy="36703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 rot="18720000">
            <a:off x="5374640" y="4493260"/>
            <a:ext cx="3232785" cy="36703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8122920" y="3415030"/>
            <a:ext cx="2184400" cy="36703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标注 13"/>
          <p:cNvSpPr/>
          <p:nvPr/>
        </p:nvSpPr>
        <p:spPr>
          <a:xfrm>
            <a:off x="2500630" y="3860800"/>
            <a:ext cx="952500" cy="637540"/>
          </a:xfrm>
          <a:prstGeom prst="wedgeRoundRectCallout">
            <a:avLst>
              <a:gd name="adj1" fmla="val -45533"/>
              <a:gd name="adj2" fmla="val 74900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下跌</a:t>
            </a:r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>
            <a:off x="4112260" y="5070475"/>
            <a:ext cx="952500" cy="637540"/>
          </a:xfrm>
          <a:prstGeom prst="wedgeRoundRectCallout">
            <a:avLst>
              <a:gd name="adj1" fmla="val 5800"/>
              <a:gd name="adj2" fmla="val 70816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筑底</a:t>
            </a:r>
            <a:endParaRPr lang="zh-CN" altLang="en-US"/>
          </a:p>
        </p:txBody>
      </p:sp>
      <p:sp>
        <p:nvSpPr>
          <p:cNvPr id="16" name="圆角矩形标注 15"/>
          <p:cNvSpPr/>
          <p:nvPr/>
        </p:nvSpPr>
        <p:spPr>
          <a:xfrm>
            <a:off x="5772785" y="3860800"/>
            <a:ext cx="952500" cy="637540"/>
          </a:xfrm>
          <a:prstGeom prst="wedgeRoundRectCallout">
            <a:avLst>
              <a:gd name="adj1" fmla="val 59066"/>
              <a:gd name="adj2" fmla="val 57071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上涨</a:t>
            </a:r>
            <a:endParaRPr lang="zh-CN" altLang="en-US"/>
          </a:p>
        </p:txBody>
      </p:sp>
      <p:sp>
        <p:nvSpPr>
          <p:cNvPr id="17" name="圆角矩形标注 16"/>
          <p:cNvSpPr/>
          <p:nvPr/>
        </p:nvSpPr>
        <p:spPr>
          <a:xfrm>
            <a:off x="8599170" y="2715260"/>
            <a:ext cx="952500" cy="637540"/>
          </a:xfrm>
          <a:prstGeom prst="wedgeRoundRectCallout">
            <a:avLst>
              <a:gd name="adj1" fmla="val 5800"/>
              <a:gd name="adj2" fmla="val 70816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震荡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319020" y="1285240"/>
            <a:ext cx="8611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（上涨）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--- 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（震荡）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（下跌）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（底部）</a:t>
            </a:r>
            <a:endParaRPr lang="zh-CN" altLang="en-US" sz="24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强势主升浪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 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上升回档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 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空仓避险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 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超跌反弹</a:t>
            </a:r>
            <a:endParaRPr lang="zh-CN" altLang="en-US" sz="24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仓位管控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785" y="1163955"/>
            <a:ext cx="9137015" cy="4530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221740" y="5958840"/>
            <a:ext cx="9923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（自行收藏）</a:t>
            </a:r>
            <a:r>
              <a:rPr lang="zh-CN" altLang="en-US" sz="2000" b="1"/>
              <a:t>仓位管控是救命粮草，只打有准备的仗，交易你的计划，计划你的交易</a:t>
            </a:r>
            <a:endParaRPr lang="zh-CN" altLang="en-US" sz="2000" b="1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我的策略观点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154555" y="1836420"/>
            <a:ext cx="8058150" cy="3975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提前做好功课，利用软件选股，建立自选股池观察</a:t>
            </a:r>
            <a:r>
              <a:rPr lang="zh-CN" alt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回档操作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①涨停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（风口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爆量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蓝线上移）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②涨停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（风口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底部首板紫旗）</a:t>
            </a:r>
            <a:endParaRPr 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③中线控盘（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业绩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分红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年线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/60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日之上</a:t>
            </a:r>
            <a:r>
              <a:rPr 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④被套股（海洋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捕捞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共振金叉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资金</a:t>
            </a:r>
            <a:r>
              <a:rPr 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57680" y="2976880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定风口，选强势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2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3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1256</Words>
  <Application>WPS 演示</Application>
  <PresentationFormat>宽屏</PresentationFormat>
  <Paragraphs>118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</cp:lastModifiedBy>
  <cp:revision>625</cp:revision>
  <dcterms:created xsi:type="dcterms:W3CDTF">2019-06-19T02:08:00Z</dcterms:created>
  <dcterms:modified xsi:type="dcterms:W3CDTF">2024-05-21T09:02:03Z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98B0645011BC43B0BFB9BFC8374894E3</vt:lpwstr>
  </property>
</Properties>
</file>