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1"/>
  </p:notesMasterIdLst>
  <p:handoutMasterIdLst>
    <p:handoutMasterId r:id="rId22"/>
  </p:handoutMasterIdLst>
  <p:sldIdLst>
    <p:sldId id="4166" r:id="rId4"/>
    <p:sldId id="4167" r:id="rId5"/>
    <p:sldId id="4168" r:id="rId6"/>
    <p:sldId id="4451" r:id="rId7"/>
    <p:sldId id="4474" r:id="rId8"/>
    <p:sldId id="4477" r:id="rId9"/>
    <p:sldId id="4478" r:id="rId10"/>
    <p:sldId id="4183" r:id="rId11"/>
    <p:sldId id="4229" r:id="rId12"/>
    <p:sldId id="4469" r:id="rId13"/>
    <p:sldId id="4473" r:id="rId14"/>
    <p:sldId id="4426" r:id="rId15"/>
    <p:sldId id="4184" r:id="rId16"/>
    <p:sldId id="4209" r:id="rId17"/>
    <p:sldId id="4401" r:id="rId18"/>
    <p:sldId id="4402" r:id="rId19"/>
    <p:sldId id="4443" r:id="rId20"/>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15F3"/>
    <a:srgbClr val="0029DA"/>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0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7" Type="http://schemas.openxmlformats.org/officeDocument/2006/relationships/tags" Target="tags/tag154.xml"/><Relationship Id="rId26" Type="http://schemas.openxmlformats.org/officeDocument/2006/relationships/commentAuthors" Target="commentAuthors.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handoutMaster" Target="handoutMasters/handoutMaster1.xml"/><Relationship Id="rId21" Type="http://schemas.openxmlformats.org/officeDocument/2006/relationships/notesMaster" Target="notesMasters/notesMaster1.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7.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8.xml"/><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9.xml"/><Relationship Id="rId1"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1.xml"/><Relationship Id="rId1"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5.xml"/><Relationship Id="rId6" Type="http://schemas.openxmlformats.org/officeDocument/2006/relationships/image" Target="../media/image44.png"/><Relationship Id="rId5" Type="http://schemas.openxmlformats.org/officeDocument/2006/relationships/tags" Target="../tags/tag144.xml"/><Relationship Id="rId4" Type="http://schemas.openxmlformats.org/officeDocument/2006/relationships/image" Target="../media/image3.png"/><Relationship Id="rId3" Type="http://schemas.openxmlformats.org/officeDocument/2006/relationships/tags" Target="../tags/tag143.xml"/><Relationship Id="rId2" Type="http://schemas.openxmlformats.org/officeDocument/2006/relationships/image" Target="../media/image1.png"/><Relationship Id="rId1" Type="http://schemas.openxmlformats.org/officeDocument/2006/relationships/tags" Target="../tags/tag142.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9.xml"/><Relationship Id="rId6" Type="http://schemas.openxmlformats.org/officeDocument/2006/relationships/image" Target="../media/image45.png"/><Relationship Id="rId5" Type="http://schemas.openxmlformats.org/officeDocument/2006/relationships/tags" Target="../tags/tag148.xml"/><Relationship Id="rId4" Type="http://schemas.openxmlformats.org/officeDocument/2006/relationships/image" Target="../media/image3.png"/><Relationship Id="rId3" Type="http://schemas.openxmlformats.org/officeDocument/2006/relationships/tags" Target="../tags/tag147.xml"/><Relationship Id="rId2" Type="http://schemas.openxmlformats.org/officeDocument/2006/relationships/image" Target="../media/image1.png"/><Relationship Id="rId1" Type="http://schemas.openxmlformats.org/officeDocument/2006/relationships/tags" Target="../tags/tag146.xml"/></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image" Target="../media/image3.png"/><Relationship Id="rId3" Type="http://schemas.openxmlformats.org/officeDocument/2006/relationships/tags" Target="../tags/tag151.xml"/><Relationship Id="rId2" Type="http://schemas.openxmlformats.org/officeDocument/2006/relationships/image" Target="../media/image1.png"/><Relationship Id="rId1" Type="http://schemas.openxmlformats.org/officeDocument/2006/relationships/tags" Target="../tags/tag150.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1.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2.xml"/><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3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4.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5.xml"/><Relationship Id="rId1"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先处理破位个股（非科技的）</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8" name="图片 7"/>
          <p:cNvPicPr>
            <a:picLocks noChangeAspect="1"/>
          </p:cNvPicPr>
          <p:nvPr/>
        </p:nvPicPr>
        <p:blipFill>
          <a:blip r:embed="rId1"/>
          <a:stretch>
            <a:fillRect/>
          </a:stretch>
        </p:blipFill>
        <p:spPr>
          <a:xfrm>
            <a:off x="277495" y="1172210"/>
            <a:ext cx="5537835" cy="4860290"/>
          </a:xfrm>
          <a:prstGeom prst="rect">
            <a:avLst/>
          </a:prstGeom>
          <a:ln>
            <a:solidFill>
              <a:schemeClr val="accent1"/>
            </a:solidFill>
          </a:ln>
        </p:spPr>
      </p:pic>
      <p:sp>
        <p:nvSpPr>
          <p:cNvPr id="9" name="文本框 8"/>
          <p:cNvSpPr txBox="1"/>
          <p:nvPr/>
        </p:nvSpPr>
        <p:spPr>
          <a:xfrm>
            <a:off x="6140450" y="1196975"/>
            <a:ext cx="4634865" cy="1476375"/>
          </a:xfrm>
          <a:prstGeom prst="rect">
            <a:avLst/>
          </a:prstGeom>
          <a:noFill/>
        </p:spPr>
        <p:txBody>
          <a:bodyPr wrap="square" rtlCol="0">
            <a:spAutoFit/>
          </a:bodyPr>
          <a:p>
            <a:r>
              <a:rPr lang="zh-CN" altLang="en-US">
                <a:solidFill>
                  <a:srgbClr val="FF0000"/>
                </a:solidFill>
              </a:rPr>
              <a:t>破位前：</a:t>
            </a:r>
            <a:endParaRPr lang="zh-CN" altLang="en-US">
              <a:solidFill>
                <a:srgbClr val="FF0000"/>
              </a:solidFill>
            </a:endParaRPr>
          </a:p>
          <a:p>
            <a:r>
              <a:rPr lang="zh-CN" altLang="en-US"/>
              <a:t>①背离、②破位、③反抽</a:t>
            </a:r>
            <a:endParaRPr lang="zh-CN" altLang="en-US"/>
          </a:p>
          <a:p>
            <a:endParaRPr lang="zh-CN" altLang="en-US"/>
          </a:p>
          <a:p>
            <a:r>
              <a:rPr lang="zh-CN" altLang="en-US">
                <a:solidFill>
                  <a:srgbClr val="0029DA"/>
                </a:solidFill>
              </a:rPr>
              <a:t>破位后：</a:t>
            </a:r>
            <a:endParaRPr lang="zh-CN" altLang="en-US">
              <a:solidFill>
                <a:srgbClr val="0029DA"/>
              </a:solidFill>
            </a:endParaRPr>
          </a:p>
          <a:p>
            <a:r>
              <a:rPr lang="zh-CN" altLang="en-US"/>
              <a:t>破位</a:t>
            </a:r>
            <a:r>
              <a:rPr lang="en-US" altLang="zh-CN"/>
              <a:t>3%</a:t>
            </a:r>
            <a:r>
              <a:rPr lang="zh-CN" altLang="en-US"/>
              <a:t>、盘中反抽</a:t>
            </a:r>
            <a:r>
              <a:rPr lang="en-US" altLang="zh-CN"/>
              <a:t>3%</a:t>
            </a:r>
            <a:r>
              <a:rPr lang="zh-CN" altLang="en-US"/>
              <a:t>、</a:t>
            </a:r>
            <a:r>
              <a:rPr lang="en-US" altLang="zh-CN"/>
              <a:t>3</a:t>
            </a:r>
            <a:r>
              <a:rPr lang="zh-CN" altLang="en-US"/>
              <a:t>天不修复破位阴线</a:t>
            </a:r>
            <a:endParaRPr lang="zh-CN" altLang="en-US"/>
          </a:p>
        </p:txBody>
      </p:sp>
      <p:pic>
        <p:nvPicPr>
          <p:cNvPr id="10" name="图片 9"/>
          <p:cNvPicPr>
            <a:picLocks noChangeAspect="1"/>
          </p:cNvPicPr>
          <p:nvPr/>
        </p:nvPicPr>
        <p:blipFill>
          <a:blip r:embed="rId2"/>
          <a:stretch>
            <a:fillRect/>
          </a:stretch>
        </p:blipFill>
        <p:spPr>
          <a:xfrm>
            <a:off x="277495" y="3041015"/>
            <a:ext cx="5519420" cy="2795270"/>
          </a:xfrm>
          <a:prstGeom prst="rect">
            <a:avLst/>
          </a:prstGeom>
        </p:spPr>
      </p:pic>
      <p:pic>
        <p:nvPicPr>
          <p:cNvPr id="11" name="图片 10"/>
          <p:cNvPicPr>
            <a:picLocks noChangeAspect="1"/>
          </p:cNvPicPr>
          <p:nvPr/>
        </p:nvPicPr>
        <p:blipFill>
          <a:blip r:embed="rId3"/>
          <a:stretch>
            <a:fillRect/>
          </a:stretch>
        </p:blipFill>
        <p:spPr>
          <a:xfrm>
            <a:off x="6203950" y="2880995"/>
            <a:ext cx="4745355" cy="3416935"/>
          </a:xfrm>
          <a:prstGeom prst="rect">
            <a:avLst/>
          </a:prstGeom>
          <a:ln>
            <a:solidFill>
              <a:schemeClr val="accent1"/>
            </a:solidFill>
          </a:ln>
        </p:spPr>
      </p:pic>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科技类</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248285" y="864870"/>
            <a:ext cx="4837430" cy="464693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5467985" y="864870"/>
            <a:ext cx="6123940" cy="2303780"/>
          </a:xfrm>
          <a:prstGeom prst="rect">
            <a:avLst/>
          </a:prstGeom>
          <a:ln>
            <a:solidFill>
              <a:schemeClr val="accent1"/>
            </a:solidFill>
          </a:ln>
        </p:spPr>
      </p:pic>
      <p:pic>
        <p:nvPicPr>
          <p:cNvPr id="5" name="图片 4"/>
          <p:cNvPicPr>
            <a:picLocks noChangeAspect="1"/>
          </p:cNvPicPr>
          <p:nvPr/>
        </p:nvPicPr>
        <p:blipFill>
          <a:blip r:embed="rId3"/>
          <a:stretch>
            <a:fillRect/>
          </a:stretch>
        </p:blipFill>
        <p:spPr>
          <a:xfrm>
            <a:off x="3522980" y="3265170"/>
            <a:ext cx="3484880" cy="2678430"/>
          </a:xfrm>
          <a:prstGeom prst="rect">
            <a:avLst/>
          </a:prstGeom>
          <a:ln>
            <a:solidFill>
              <a:schemeClr val="accent1"/>
            </a:solidFill>
          </a:ln>
        </p:spPr>
      </p:pic>
      <p:sp>
        <p:nvSpPr>
          <p:cNvPr id="11" name="文本框 10"/>
          <p:cNvSpPr txBox="1"/>
          <p:nvPr/>
        </p:nvSpPr>
        <p:spPr>
          <a:xfrm>
            <a:off x="6107430" y="2149475"/>
            <a:ext cx="3582035" cy="368300"/>
          </a:xfrm>
          <a:prstGeom prst="rect">
            <a:avLst/>
          </a:prstGeom>
          <a:noFill/>
        </p:spPr>
        <p:txBody>
          <a:bodyPr wrap="square" rtlCol="0">
            <a:spAutoFit/>
          </a:bodyPr>
          <a:p>
            <a:r>
              <a:rPr lang="zh-CN" altLang="en-US">
                <a:highlight>
                  <a:srgbClr val="FFFF00"/>
                </a:highlight>
              </a:rPr>
              <a:t>突破这三根阴线的压力位</a:t>
            </a:r>
            <a:endParaRPr lang="zh-CN" altLang="en-US">
              <a:highlight>
                <a:srgbClr val="FFFF00"/>
              </a:highlight>
            </a:endParaRPr>
          </a:p>
        </p:txBody>
      </p:sp>
      <p:pic>
        <p:nvPicPr>
          <p:cNvPr id="12" name="图片 11"/>
          <p:cNvPicPr>
            <a:picLocks noChangeAspect="1"/>
          </p:cNvPicPr>
          <p:nvPr/>
        </p:nvPicPr>
        <p:blipFill>
          <a:blip r:embed="rId4"/>
          <a:stretch>
            <a:fillRect/>
          </a:stretch>
        </p:blipFill>
        <p:spPr>
          <a:xfrm>
            <a:off x="5883910" y="3535680"/>
            <a:ext cx="3600450" cy="2604770"/>
          </a:xfrm>
          <a:prstGeom prst="rect">
            <a:avLst/>
          </a:prstGeom>
          <a:ln>
            <a:solidFill>
              <a:schemeClr val="accent1"/>
            </a:solidFill>
          </a:ln>
        </p:spPr>
      </p:pic>
      <p:pic>
        <p:nvPicPr>
          <p:cNvPr id="13" name="图片 12"/>
          <p:cNvPicPr>
            <a:picLocks noChangeAspect="1"/>
          </p:cNvPicPr>
          <p:nvPr/>
        </p:nvPicPr>
        <p:blipFill>
          <a:blip r:embed="rId5"/>
          <a:stretch>
            <a:fillRect/>
          </a:stretch>
        </p:blipFill>
        <p:spPr>
          <a:xfrm>
            <a:off x="8777605" y="3789045"/>
            <a:ext cx="3128010" cy="2515235"/>
          </a:xfrm>
          <a:prstGeom prst="rect">
            <a:avLst/>
          </a:prstGeom>
          <a:ln>
            <a:solidFill>
              <a:schemeClr val="accent1"/>
            </a:solidFill>
          </a:ln>
        </p:spPr>
      </p:pic>
    </p:spTree>
    <p:custDataLst>
      <p:tags r:id="rId6"/>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已开户1920x240-01_1779670616995"/>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1920主题猎手-无案例_1779670622639"/>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027680" y="1625600"/>
            <a:ext cx="9107170" cy="2108835"/>
          </a:xfrm>
          <a:prstGeom prst="rect">
            <a:avLst/>
          </a:prstGeom>
          <a:noFill/>
        </p:spPr>
        <p:txBody>
          <a:bodyPr wrap="square" rtlCol="0">
            <a:noAutofit/>
          </a:bodyPr>
          <a:p>
            <a:pPr algn="ctr">
              <a:lnSpc>
                <a:spcPct val="90000"/>
              </a:lnSpc>
            </a:pPr>
            <a:r>
              <a:rPr lang="zh-CN" altLang="en-US" sz="6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科技牛，主线牛，趋势牛</a:t>
            </a:r>
            <a:endParaRPr lang="zh-CN" altLang="en-US" sz="6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2026.5.25</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p:cNvPicPr>
            <a:picLocks noChangeAspect="1"/>
          </p:cNvPicPr>
          <p:nvPr/>
        </p:nvPicPr>
        <p:blipFill>
          <a:blip r:embed="rId1"/>
          <a:stretch>
            <a:fillRect/>
          </a:stretch>
        </p:blipFill>
        <p:spPr>
          <a:xfrm>
            <a:off x="6000750" y="3621405"/>
            <a:ext cx="5826125" cy="2503170"/>
          </a:xfrm>
          <a:prstGeom prst="rect">
            <a:avLst/>
          </a:prstGeom>
          <a:ln>
            <a:solidFill>
              <a:schemeClr val="accent1"/>
            </a:solidFill>
          </a:ln>
        </p:spPr>
      </p:pic>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周线死叉</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缩量，进入震荡</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2"/>
          <a:stretch>
            <a:fillRect/>
          </a:stretch>
        </p:blipFill>
        <p:spPr>
          <a:xfrm>
            <a:off x="246380" y="768350"/>
            <a:ext cx="4385945" cy="3810000"/>
          </a:xfrm>
          <a:prstGeom prst="rect">
            <a:avLst/>
          </a:prstGeom>
          <a:ln>
            <a:solidFill>
              <a:schemeClr val="accent1"/>
            </a:solidFill>
          </a:ln>
        </p:spPr>
      </p:pic>
      <p:pic>
        <p:nvPicPr>
          <p:cNvPr id="10" name="图片 9"/>
          <p:cNvPicPr>
            <a:picLocks noChangeAspect="1"/>
          </p:cNvPicPr>
          <p:nvPr/>
        </p:nvPicPr>
        <p:blipFill>
          <a:blip r:embed="rId3"/>
          <a:stretch>
            <a:fillRect/>
          </a:stretch>
        </p:blipFill>
        <p:spPr>
          <a:xfrm>
            <a:off x="9013825" y="868680"/>
            <a:ext cx="2812415" cy="2669540"/>
          </a:xfrm>
          <a:prstGeom prst="rect">
            <a:avLst/>
          </a:prstGeom>
        </p:spPr>
      </p:pic>
      <p:sp>
        <p:nvSpPr>
          <p:cNvPr id="11" name="文本框 10"/>
          <p:cNvSpPr txBox="1"/>
          <p:nvPr/>
        </p:nvSpPr>
        <p:spPr>
          <a:xfrm>
            <a:off x="246380" y="4918075"/>
            <a:ext cx="5890260" cy="1198880"/>
          </a:xfrm>
          <a:prstGeom prst="rect">
            <a:avLst/>
          </a:prstGeom>
          <a:noFill/>
        </p:spPr>
        <p:txBody>
          <a:bodyPr wrap="square" rtlCol="0">
            <a:spAutoFit/>
          </a:bodyPr>
          <a:p>
            <a:r>
              <a:rPr lang="zh-CN" altLang="en-US"/>
              <a:t>①各大指数陆续出现</a:t>
            </a:r>
            <a:r>
              <a:rPr lang="zh-CN" altLang="en-US">
                <a:solidFill>
                  <a:srgbClr val="23B253"/>
                </a:solidFill>
              </a:rPr>
              <a:t>周线死叉</a:t>
            </a:r>
            <a:endParaRPr lang="zh-CN" altLang="en-US">
              <a:solidFill>
                <a:srgbClr val="23B253"/>
              </a:solidFill>
            </a:endParaRPr>
          </a:p>
          <a:p>
            <a:r>
              <a:rPr lang="zh-CN" altLang="en-US"/>
              <a:t>②市场在逐渐</a:t>
            </a:r>
            <a:r>
              <a:rPr lang="zh-CN" altLang="en-US">
                <a:solidFill>
                  <a:srgbClr val="0029DA"/>
                </a:solidFill>
              </a:rPr>
              <a:t>淘汰</a:t>
            </a:r>
            <a:r>
              <a:rPr lang="zh-CN" altLang="en-US"/>
              <a:t>低分的概念，</a:t>
            </a:r>
            <a:r>
              <a:rPr lang="zh-CN" altLang="en-US">
                <a:solidFill>
                  <a:srgbClr val="FF0000"/>
                </a:solidFill>
                <a:sym typeface="+mn-ea"/>
              </a:rPr>
              <a:t>抱团</a:t>
            </a:r>
            <a:r>
              <a:rPr lang="zh-CN" altLang="en-US">
                <a:sym typeface="+mn-ea"/>
              </a:rPr>
              <a:t>高分科技主线。</a:t>
            </a:r>
            <a:endParaRPr lang="zh-CN" altLang="en-US">
              <a:sym typeface="+mn-ea"/>
            </a:endParaRPr>
          </a:p>
          <a:p>
            <a:r>
              <a:rPr lang="zh-CN" altLang="en-US">
                <a:sym typeface="+mn-ea"/>
              </a:rPr>
              <a:t>③成交量开始萎缩，低于</a:t>
            </a:r>
            <a:r>
              <a:rPr lang="en-US" altLang="zh-CN">
                <a:sym typeface="+mn-ea"/>
              </a:rPr>
              <a:t>3</a:t>
            </a:r>
            <a:r>
              <a:rPr lang="zh-CN" altLang="en-US">
                <a:sym typeface="+mn-ea"/>
              </a:rPr>
              <a:t>万亿（月初是</a:t>
            </a:r>
            <a:r>
              <a:rPr lang="en-US" altLang="zh-CN">
                <a:sym typeface="+mn-ea"/>
              </a:rPr>
              <a:t>3.5</a:t>
            </a:r>
            <a:r>
              <a:rPr lang="zh-CN" altLang="en-US">
                <a:sym typeface="+mn-ea"/>
              </a:rPr>
              <a:t>万亿）</a:t>
            </a:r>
            <a:endParaRPr lang="zh-CN" altLang="en-US"/>
          </a:p>
          <a:p>
            <a:endParaRPr lang="zh-CN" altLang="en-US"/>
          </a:p>
        </p:txBody>
      </p:sp>
      <p:sp>
        <p:nvSpPr>
          <p:cNvPr id="7" name="文本框 6"/>
          <p:cNvSpPr txBox="1"/>
          <p:nvPr/>
        </p:nvSpPr>
        <p:spPr>
          <a:xfrm>
            <a:off x="6254750" y="3931285"/>
            <a:ext cx="4064000" cy="645160"/>
          </a:xfrm>
          <a:prstGeom prst="rect">
            <a:avLst/>
          </a:prstGeom>
          <a:noFill/>
        </p:spPr>
        <p:txBody>
          <a:bodyPr wrap="square" rtlCol="0">
            <a:spAutoFit/>
          </a:bodyPr>
          <a:p>
            <a:r>
              <a:rPr lang="zh-CN" altLang="en-US">
                <a:highlight>
                  <a:srgbClr val="FFFF00"/>
                </a:highlight>
              </a:rPr>
              <a:t>市场进入牛熊线之间的震荡区域</a:t>
            </a:r>
            <a:endParaRPr lang="zh-CN" altLang="en-US">
              <a:highlight>
                <a:srgbClr val="FFFF00"/>
              </a:highlight>
            </a:endParaRPr>
          </a:p>
          <a:p>
            <a:r>
              <a:rPr lang="zh-CN" altLang="en-US">
                <a:highlight>
                  <a:srgbClr val="FFFF00"/>
                </a:highlight>
              </a:rPr>
              <a:t>（聚焦震荡中的突破主线）</a:t>
            </a:r>
            <a:endParaRPr lang="zh-CN" altLang="en-US">
              <a:highlight>
                <a:srgbClr val="FFFF00"/>
              </a:highlight>
            </a:endParaRPr>
          </a:p>
        </p:txBody>
      </p:sp>
      <p:sp>
        <p:nvSpPr>
          <p:cNvPr id="8" name="文本框 7"/>
          <p:cNvSpPr txBox="1"/>
          <p:nvPr/>
        </p:nvSpPr>
        <p:spPr>
          <a:xfrm>
            <a:off x="5253355" y="1003300"/>
            <a:ext cx="4064000" cy="368300"/>
          </a:xfrm>
          <a:prstGeom prst="rect">
            <a:avLst/>
          </a:prstGeom>
          <a:noFill/>
        </p:spPr>
        <p:txBody>
          <a:bodyPr wrap="square" rtlCol="0">
            <a:spAutoFit/>
          </a:bodyPr>
          <a:p>
            <a:r>
              <a:rPr lang="zh-CN" altLang="en-US">
                <a:highlight>
                  <a:srgbClr val="FFFF00"/>
                </a:highlight>
              </a:rPr>
              <a:t>科技强势，其他题材分化</a:t>
            </a:r>
            <a:endParaRPr lang="zh-CN" altLang="en-US">
              <a:highlight>
                <a:srgbClr val="FFFF00"/>
              </a:highlight>
            </a:endParaRPr>
          </a:p>
        </p:txBody>
      </p:sp>
      <p:pic>
        <p:nvPicPr>
          <p:cNvPr id="3" name="图片 2"/>
          <p:cNvPicPr>
            <a:picLocks noChangeAspect="1"/>
          </p:cNvPicPr>
          <p:nvPr/>
        </p:nvPicPr>
        <p:blipFill>
          <a:blip r:embed="rId4"/>
          <a:stretch>
            <a:fillRect/>
          </a:stretch>
        </p:blipFill>
        <p:spPr>
          <a:xfrm>
            <a:off x="4140835" y="1460500"/>
            <a:ext cx="4659630" cy="1804670"/>
          </a:xfrm>
          <a:prstGeom prst="rect">
            <a:avLst/>
          </a:prstGeom>
          <a:ln>
            <a:solidFill>
              <a:schemeClr val="accent1"/>
            </a:solidFill>
          </a:ln>
        </p:spPr>
      </p:pic>
    </p:spTree>
    <p:custDataLst>
      <p:tags r:id="rId5"/>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市场割裂加剧</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148590" y="768350"/>
            <a:ext cx="6409690" cy="3432175"/>
          </a:xfrm>
          <a:prstGeom prst="rect">
            <a:avLst/>
          </a:prstGeom>
          <a:ln>
            <a:solidFill>
              <a:schemeClr val="accent1"/>
            </a:solidFill>
          </a:ln>
        </p:spPr>
      </p:pic>
      <p:pic>
        <p:nvPicPr>
          <p:cNvPr id="7" name="图片 6"/>
          <p:cNvPicPr>
            <a:picLocks noChangeAspect="1"/>
          </p:cNvPicPr>
          <p:nvPr/>
        </p:nvPicPr>
        <p:blipFill>
          <a:blip r:embed="rId2"/>
          <a:stretch>
            <a:fillRect/>
          </a:stretch>
        </p:blipFill>
        <p:spPr>
          <a:xfrm>
            <a:off x="148590" y="4377690"/>
            <a:ext cx="3380105" cy="1467485"/>
          </a:xfrm>
          <a:prstGeom prst="rect">
            <a:avLst/>
          </a:prstGeom>
          <a:ln>
            <a:solidFill>
              <a:schemeClr val="accent1"/>
            </a:solidFill>
          </a:ln>
        </p:spPr>
      </p:pic>
      <p:pic>
        <p:nvPicPr>
          <p:cNvPr id="8" name="图片 7"/>
          <p:cNvPicPr>
            <a:picLocks noChangeAspect="1"/>
          </p:cNvPicPr>
          <p:nvPr/>
        </p:nvPicPr>
        <p:blipFill>
          <a:blip r:embed="rId3"/>
          <a:stretch>
            <a:fillRect/>
          </a:stretch>
        </p:blipFill>
        <p:spPr>
          <a:xfrm>
            <a:off x="7209155" y="818515"/>
            <a:ext cx="4268470" cy="2303780"/>
          </a:xfrm>
          <a:prstGeom prst="rect">
            <a:avLst/>
          </a:prstGeom>
          <a:ln>
            <a:solidFill>
              <a:schemeClr val="accent1"/>
            </a:solidFill>
          </a:ln>
        </p:spPr>
      </p:pic>
      <p:pic>
        <p:nvPicPr>
          <p:cNvPr id="9" name="图片 8"/>
          <p:cNvPicPr>
            <a:picLocks noChangeAspect="1"/>
          </p:cNvPicPr>
          <p:nvPr/>
        </p:nvPicPr>
        <p:blipFill>
          <a:blip r:embed="rId4"/>
          <a:stretch>
            <a:fillRect/>
          </a:stretch>
        </p:blipFill>
        <p:spPr>
          <a:xfrm>
            <a:off x="3646805" y="4377690"/>
            <a:ext cx="3122295" cy="1467485"/>
          </a:xfrm>
          <a:prstGeom prst="rect">
            <a:avLst/>
          </a:prstGeom>
          <a:ln>
            <a:solidFill>
              <a:schemeClr val="accent1"/>
            </a:solidFill>
          </a:ln>
        </p:spPr>
      </p:pic>
      <p:pic>
        <p:nvPicPr>
          <p:cNvPr id="13" name="图片 12"/>
          <p:cNvPicPr>
            <a:picLocks noChangeAspect="1"/>
          </p:cNvPicPr>
          <p:nvPr/>
        </p:nvPicPr>
        <p:blipFill>
          <a:blip r:embed="rId5"/>
          <a:stretch>
            <a:fillRect/>
          </a:stretch>
        </p:blipFill>
        <p:spPr>
          <a:xfrm>
            <a:off x="6887210" y="4377690"/>
            <a:ext cx="3173095" cy="1466850"/>
          </a:xfrm>
          <a:prstGeom prst="rect">
            <a:avLst/>
          </a:prstGeom>
          <a:ln>
            <a:solidFill>
              <a:schemeClr val="accent1"/>
            </a:solidFill>
          </a:ln>
        </p:spPr>
      </p:pic>
      <p:sp>
        <p:nvSpPr>
          <p:cNvPr id="14" name="文本框 13"/>
          <p:cNvSpPr txBox="1"/>
          <p:nvPr/>
        </p:nvSpPr>
        <p:spPr>
          <a:xfrm>
            <a:off x="6963410" y="3324225"/>
            <a:ext cx="4829175" cy="645160"/>
          </a:xfrm>
          <a:prstGeom prst="rect">
            <a:avLst/>
          </a:prstGeom>
          <a:noFill/>
        </p:spPr>
        <p:txBody>
          <a:bodyPr wrap="square" rtlCol="0">
            <a:spAutoFit/>
          </a:bodyPr>
          <a:p>
            <a:r>
              <a:rPr lang="zh-CN" altLang="en-US">
                <a:solidFill>
                  <a:srgbClr val="FF0000"/>
                </a:solidFill>
                <a:highlight>
                  <a:srgbClr val="FFFF00"/>
                </a:highlight>
              </a:rPr>
              <a:t>割裂的核心：</a:t>
            </a:r>
            <a:endParaRPr lang="zh-CN" altLang="en-US">
              <a:solidFill>
                <a:srgbClr val="FF0000"/>
              </a:solidFill>
              <a:highlight>
                <a:srgbClr val="FFFF00"/>
              </a:highlight>
            </a:endParaRPr>
          </a:p>
          <a:p>
            <a:r>
              <a:rPr lang="zh-CN" altLang="en-US">
                <a:highlight>
                  <a:srgbClr val="FFFF00"/>
                </a:highlight>
              </a:rPr>
              <a:t>除了主线方向，买其他的不仅不赚，还要亏。</a:t>
            </a:r>
            <a:endParaRPr lang="zh-CN" altLang="en-US">
              <a:highlight>
                <a:srgbClr val="FFFF00"/>
              </a:highlight>
            </a:endParaRPr>
          </a:p>
        </p:txBody>
      </p:sp>
      <p:sp>
        <p:nvSpPr>
          <p:cNvPr id="15" name="右箭头 14"/>
          <p:cNvSpPr/>
          <p:nvPr/>
        </p:nvSpPr>
        <p:spPr>
          <a:xfrm rot="1020000">
            <a:off x="6546850" y="1296035"/>
            <a:ext cx="1983740" cy="215900"/>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6"/>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聚焦科技主线（主线淘金）</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p:nvPr/>
        </p:nvPicPr>
        <p:blipFill>
          <a:blip r:embed="rId1"/>
          <a:stretch>
            <a:fillRect/>
          </a:stretch>
        </p:blipFill>
        <p:spPr>
          <a:xfrm>
            <a:off x="197485" y="826770"/>
            <a:ext cx="4987290" cy="5031105"/>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5307330" y="825500"/>
            <a:ext cx="3329940" cy="1988820"/>
          </a:xfrm>
          <a:prstGeom prst="rect">
            <a:avLst/>
          </a:prstGeom>
          <a:ln>
            <a:solidFill>
              <a:schemeClr val="accent1"/>
            </a:solidFill>
          </a:ln>
        </p:spPr>
      </p:pic>
      <p:pic>
        <p:nvPicPr>
          <p:cNvPr id="9" name="图片 8"/>
          <p:cNvPicPr>
            <a:picLocks noChangeAspect="1"/>
          </p:cNvPicPr>
          <p:nvPr/>
        </p:nvPicPr>
        <p:blipFill>
          <a:blip r:embed="rId3"/>
          <a:stretch>
            <a:fillRect/>
          </a:stretch>
        </p:blipFill>
        <p:spPr>
          <a:xfrm>
            <a:off x="8759825" y="826135"/>
            <a:ext cx="3208655" cy="1988185"/>
          </a:xfrm>
          <a:prstGeom prst="rect">
            <a:avLst/>
          </a:prstGeom>
          <a:ln>
            <a:solidFill>
              <a:schemeClr val="accent1"/>
            </a:solidFill>
          </a:ln>
        </p:spPr>
      </p:pic>
      <p:pic>
        <p:nvPicPr>
          <p:cNvPr id="10" name="图片 9"/>
          <p:cNvPicPr>
            <a:picLocks noChangeAspect="1"/>
          </p:cNvPicPr>
          <p:nvPr/>
        </p:nvPicPr>
        <p:blipFill>
          <a:blip r:embed="rId4"/>
          <a:stretch>
            <a:fillRect/>
          </a:stretch>
        </p:blipFill>
        <p:spPr>
          <a:xfrm>
            <a:off x="5307330" y="2871470"/>
            <a:ext cx="3329940" cy="1854835"/>
          </a:xfrm>
          <a:prstGeom prst="rect">
            <a:avLst/>
          </a:prstGeom>
          <a:ln>
            <a:solidFill>
              <a:schemeClr val="accent1"/>
            </a:solidFill>
          </a:ln>
        </p:spPr>
      </p:pic>
      <p:sp>
        <p:nvSpPr>
          <p:cNvPr id="11" name="文本框 10"/>
          <p:cNvSpPr txBox="1"/>
          <p:nvPr/>
        </p:nvSpPr>
        <p:spPr>
          <a:xfrm>
            <a:off x="6799580" y="4199890"/>
            <a:ext cx="1837690" cy="368300"/>
          </a:xfrm>
          <a:prstGeom prst="rect">
            <a:avLst/>
          </a:prstGeom>
          <a:noFill/>
        </p:spPr>
        <p:txBody>
          <a:bodyPr wrap="square" rtlCol="0">
            <a:spAutoFit/>
          </a:bodyPr>
          <a:p>
            <a:r>
              <a:rPr lang="zh-CN" altLang="en-US">
                <a:highlight>
                  <a:srgbClr val="FFFF00"/>
                </a:highlight>
              </a:rPr>
              <a:t>最大涨幅</a:t>
            </a:r>
            <a:r>
              <a:rPr lang="en-US" altLang="zh-CN">
                <a:highlight>
                  <a:srgbClr val="FFFF00"/>
                </a:highlight>
              </a:rPr>
              <a:t>35%</a:t>
            </a:r>
            <a:endParaRPr lang="en-US" altLang="zh-CN">
              <a:highlight>
                <a:srgbClr val="FFFF00"/>
              </a:highlight>
            </a:endParaRPr>
          </a:p>
        </p:txBody>
      </p:sp>
      <p:sp>
        <p:nvSpPr>
          <p:cNvPr id="12" name="文本框 11"/>
          <p:cNvSpPr txBox="1"/>
          <p:nvPr/>
        </p:nvSpPr>
        <p:spPr>
          <a:xfrm>
            <a:off x="6671310" y="2254250"/>
            <a:ext cx="1965960" cy="368300"/>
          </a:xfrm>
          <a:prstGeom prst="rect">
            <a:avLst/>
          </a:prstGeom>
          <a:noFill/>
        </p:spPr>
        <p:txBody>
          <a:bodyPr wrap="square" rtlCol="0">
            <a:spAutoFit/>
          </a:bodyPr>
          <a:p>
            <a:r>
              <a:rPr lang="zh-CN" altLang="en-US">
                <a:highlight>
                  <a:srgbClr val="FFFF00"/>
                </a:highlight>
              </a:rPr>
              <a:t>最大涨幅</a:t>
            </a:r>
            <a:r>
              <a:rPr lang="en-US" altLang="zh-CN">
                <a:highlight>
                  <a:srgbClr val="FFFF00"/>
                </a:highlight>
              </a:rPr>
              <a:t>20%</a:t>
            </a:r>
            <a:endParaRPr lang="en-US" altLang="zh-CN">
              <a:highlight>
                <a:srgbClr val="FFFF00"/>
              </a:highlight>
            </a:endParaRPr>
          </a:p>
        </p:txBody>
      </p:sp>
      <p:sp>
        <p:nvSpPr>
          <p:cNvPr id="13" name="文本框 12"/>
          <p:cNvSpPr txBox="1"/>
          <p:nvPr/>
        </p:nvSpPr>
        <p:spPr>
          <a:xfrm>
            <a:off x="10161905" y="2260600"/>
            <a:ext cx="1824990" cy="368300"/>
          </a:xfrm>
          <a:prstGeom prst="rect">
            <a:avLst/>
          </a:prstGeom>
          <a:noFill/>
        </p:spPr>
        <p:txBody>
          <a:bodyPr wrap="square" rtlCol="0">
            <a:spAutoFit/>
          </a:bodyPr>
          <a:p>
            <a:r>
              <a:rPr lang="zh-CN" altLang="en-US">
                <a:highlight>
                  <a:srgbClr val="FFFF00"/>
                </a:highlight>
              </a:rPr>
              <a:t>最大涨幅</a:t>
            </a:r>
            <a:r>
              <a:rPr lang="en-US" altLang="zh-CN">
                <a:highlight>
                  <a:srgbClr val="FFFF00"/>
                </a:highlight>
              </a:rPr>
              <a:t>21%</a:t>
            </a:r>
            <a:endParaRPr lang="en-US" altLang="zh-CN">
              <a:highlight>
                <a:srgbClr val="FFFF00"/>
              </a:highlight>
            </a:endParaRPr>
          </a:p>
        </p:txBody>
      </p:sp>
      <p:pic>
        <p:nvPicPr>
          <p:cNvPr id="14" name="图片 13"/>
          <p:cNvPicPr>
            <a:picLocks noChangeAspect="1"/>
          </p:cNvPicPr>
          <p:nvPr/>
        </p:nvPicPr>
        <p:blipFill>
          <a:blip r:embed="rId5"/>
          <a:stretch>
            <a:fillRect/>
          </a:stretch>
        </p:blipFill>
        <p:spPr>
          <a:xfrm>
            <a:off x="8759825" y="2872105"/>
            <a:ext cx="3227705" cy="1854835"/>
          </a:xfrm>
          <a:prstGeom prst="rect">
            <a:avLst/>
          </a:prstGeom>
          <a:ln>
            <a:solidFill>
              <a:schemeClr val="accent1"/>
            </a:solidFill>
          </a:ln>
        </p:spPr>
      </p:pic>
      <p:sp>
        <p:nvSpPr>
          <p:cNvPr id="15" name="文本框 14"/>
          <p:cNvSpPr txBox="1"/>
          <p:nvPr/>
        </p:nvSpPr>
        <p:spPr>
          <a:xfrm>
            <a:off x="9992995" y="4272915"/>
            <a:ext cx="1824990" cy="368300"/>
          </a:xfrm>
          <a:prstGeom prst="rect">
            <a:avLst/>
          </a:prstGeom>
          <a:noFill/>
        </p:spPr>
        <p:txBody>
          <a:bodyPr wrap="square" rtlCol="0">
            <a:spAutoFit/>
          </a:bodyPr>
          <a:p>
            <a:r>
              <a:rPr lang="zh-CN" altLang="en-US">
                <a:highlight>
                  <a:srgbClr val="FFFF00"/>
                </a:highlight>
              </a:rPr>
              <a:t>最大涨幅</a:t>
            </a:r>
            <a:r>
              <a:rPr lang="en-US" altLang="zh-CN">
                <a:highlight>
                  <a:srgbClr val="FFFF00"/>
                </a:highlight>
              </a:rPr>
              <a:t>21%</a:t>
            </a:r>
            <a:endParaRPr lang="en-US" altLang="zh-CN">
              <a:highlight>
                <a:srgbClr val="FFFF00"/>
              </a:highlight>
            </a:endParaRPr>
          </a:p>
        </p:txBody>
      </p:sp>
      <p:pic>
        <p:nvPicPr>
          <p:cNvPr id="16" name="图片 15" descr="主线淘金"/>
          <p:cNvPicPr>
            <a:picLocks noChangeAspect="1"/>
          </p:cNvPicPr>
          <p:nvPr/>
        </p:nvPicPr>
        <p:blipFill>
          <a:blip r:embed="rId6"/>
          <a:srcRect l="31997" t="11873" r="13325" b="18534"/>
          <a:stretch>
            <a:fillRect/>
          </a:stretch>
        </p:blipFill>
        <p:spPr>
          <a:xfrm>
            <a:off x="5307330" y="4835525"/>
            <a:ext cx="2940685" cy="1388110"/>
          </a:xfrm>
          <a:prstGeom prst="rect">
            <a:avLst/>
          </a:prstGeom>
          <a:ln>
            <a:solidFill>
              <a:schemeClr val="accent1"/>
            </a:solidFill>
          </a:ln>
        </p:spPr>
      </p:pic>
      <p:sp>
        <p:nvSpPr>
          <p:cNvPr id="17" name="文本框 16"/>
          <p:cNvSpPr txBox="1"/>
          <p:nvPr/>
        </p:nvSpPr>
        <p:spPr>
          <a:xfrm>
            <a:off x="8471535" y="4893945"/>
            <a:ext cx="1798320" cy="1247140"/>
          </a:xfrm>
          <a:prstGeom prst="rect">
            <a:avLst/>
          </a:prstGeom>
          <a:noFill/>
        </p:spPr>
        <p:txBody>
          <a:bodyPr wrap="square" rtlCol="0">
            <a:noAutofit/>
          </a:bodyPr>
          <a:p>
            <a:r>
              <a:rPr lang="zh-CN" altLang="en-US">
                <a:solidFill>
                  <a:srgbClr val="FF0000"/>
                </a:solidFill>
                <a:sym typeface="+mn-ea"/>
              </a:rPr>
              <a:t>《主线淘金》</a:t>
            </a:r>
            <a:endParaRPr lang="en-US" altLang="zh-CN">
              <a:solidFill>
                <a:srgbClr val="FF0000"/>
              </a:solidFill>
            </a:endParaRPr>
          </a:p>
          <a:p>
            <a:r>
              <a:rPr lang="en-US" altLang="zh-CN">
                <a:solidFill>
                  <a:srgbClr val="FF0000"/>
                </a:solidFill>
                <a:sym typeface="+mn-ea"/>
              </a:rPr>
              <a:t>158/</a:t>
            </a:r>
            <a:r>
              <a:rPr lang="zh-CN" altLang="en-US">
                <a:solidFill>
                  <a:srgbClr val="FF0000"/>
                </a:solidFill>
                <a:sym typeface="+mn-ea"/>
              </a:rPr>
              <a:t>月，</a:t>
            </a:r>
            <a:endParaRPr lang="zh-CN" altLang="en-US">
              <a:solidFill>
                <a:srgbClr val="FF0000"/>
              </a:solidFill>
            </a:endParaRPr>
          </a:p>
          <a:p>
            <a:r>
              <a:rPr lang="zh-CN" altLang="en-US">
                <a:solidFill>
                  <a:srgbClr val="FF0000"/>
                </a:solidFill>
                <a:sym typeface="+mn-ea"/>
              </a:rPr>
              <a:t>一周</a:t>
            </a:r>
            <a:r>
              <a:rPr lang="en-US" altLang="zh-CN">
                <a:solidFill>
                  <a:srgbClr val="FF0000"/>
                </a:solidFill>
                <a:sym typeface="+mn-ea"/>
              </a:rPr>
              <a:t>2-3</a:t>
            </a:r>
            <a:r>
              <a:rPr lang="zh-CN" altLang="en-US">
                <a:solidFill>
                  <a:srgbClr val="FF0000"/>
                </a:solidFill>
                <a:sym typeface="+mn-ea"/>
              </a:rPr>
              <a:t>篇，</a:t>
            </a:r>
            <a:endParaRPr lang="zh-CN" altLang="en-US">
              <a:solidFill>
                <a:srgbClr val="FF0000"/>
              </a:solidFill>
            </a:endParaRPr>
          </a:p>
          <a:p>
            <a:r>
              <a:rPr lang="zh-CN" altLang="en-US">
                <a:solidFill>
                  <a:srgbClr val="FF0000"/>
                </a:solidFill>
                <a:sym typeface="+mn-ea"/>
              </a:rPr>
              <a:t>扫码订阅</a:t>
            </a:r>
            <a:endParaRPr lang="zh-CN" altLang="en-US">
              <a:solidFill>
                <a:srgbClr val="FF0000"/>
              </a:solidFill>
            </a:endParaRPr>
          </a:p>
          <a:p>
            <a:endParaRPr lang="zh-CN" altLang="en-US"/>
          </a:p>
        </p:txBody>
      </p:sp>
      <p:sp>
        <p:nvSpPr>
          <p:cNvPr id="18" name="文本框 17"/>
          <p:cNvSpPr txBox="1"/>
          <p:nvPr/>
        </p:nvSpPr>
        <p:spPr>
          <a:xfrm>
            <a:off x="10367010" y="4932680"/>
            <a:ext cx="1754505" cy="1014730"/>
          </a:xfrm>
          <a:prstGeom prst="rect">
            <a:avLst/>
          </a:prstGeom>
          <a:noFill/>
        </p:spPr>
        <p:txBody>
          <a:bodyPr wrap="square" rtlCol="0">
            <a:spAutoFit/>
          </a:bodyPr>
          <a:p>
            <a:r>
              <a:rPr lang="zh-CN" altLang="en-US" sz="1000">
                <a:solidFill>
                  <a:schemeClr val="bg1">
                    <a:lumMod val="65000"/>
                  </a:schemeClr>
                </a:solidFill>
              </a:rPr>
              <a:t>以上为特定条件、特定时间区间下的历史业绩，不代表普遍现象，历史涨幅不预示其未来表现，过往收益亦不代表未来收益承诺。市场有风险，投资需谨慎!</a:t>
            </a:r>
            <a:endParaRPr lang="zh-CN" altLang="en-US" sz="1000">
              <a:solidFill>
                <a:schemeClr val="bg1">
                  <a:lumMod val="65000"/>
                </a:schemeClr>
              </a:solidFill>
            </a:endParaRPr>
          </a:p>
        </p:txBody>
      </p:sp>
      <p:sp>
        <p:nvSpPr>
          <p:cNvPr id="19" name="文本框 18"/>
          <p:cNvSpPr txBox="1"/>
          <p:nvPr/>
        </p:nvSpPr>
        <p:spPr>
          <a:xfrm>
            <a:off x="2278380" y="4263390"/>
            <a:ext cx="2475230" cy="521970"/>
          </a:xfrm>
          <a:prstGeom prst="rect">
            <a:avLst/>
          </a:prstGeom>
          <a:noFill/>
        </p:spPr>
        <p:txBody>
          <a:bodyPr wrap="square" rtlCol="0">
            <a:spAutoFit/>
          </a:bodyPr>
          <a:p>
            <a:r>
              <a:rPr lang="zh-CN" altLang="en-US" sz="1400">
                <a:highlight>
                  <a:srgbClr val="FFFF00"/>
                </a:highlight>
              </a:rPr>
              <a:t>电力偶尔异动，资金沉淀低</a:t>
            </a:r>
            <a:endParaRPr lang="zh-CN" altLang="en-US" sz="1400">
              <a:highlight>
                <a:srgbClr val="FFFF00"/>
              </a:highlight>
            </a:endParaRPr>
          </a:p>
          <a:p>
            <a:r>
              <a:rPr lang="zh-CN" altLang="en-US" sz="1400">
                <a:highlight>
                  <a:srgbClr val="FFFF00"/>
                </a:highlight>
              </a:rPr>
              <a:t>（效果不佳）</a:t>
            </a:r>
            <a:endParaRPr lang="zh-CN" altLang="en-US" sz="1400">
              <a:highlight>
                <a:srgbClr val="FFFF00"/>
              </a:highlight>
            </a:endParaRPr>
          </a:p>
        </p:txBody>
      </p:sp>
      <p:sp>
        <p:nvSpPr>
          <p:cNvPr id="20" name="文本框 19"/>
          <p:cNvSpPr txBox="1"/>
          <p:nvPr/>
        </p:nvSpPr>
        <p:spPr>
          <a:xfrm>
            <a:off x="2032000" y="2135505"/>
            <a:ext cx="3037840" cy="521970"/>
          </a:xfrm>
          <a:prstGeom prst="rect">
            <a:avLst/>
          </a:prstGeom>
          <a:noFill/>
        </p:spPr>
        <p:txBody>
          <a:bodyPr wrap="square" rtlCol="0">
            <a:spAutoFit/>
          </a:bodyPr>
          <a:p>
            <a:r>
              <a:rPr lang="zh-CN" altLang="en-US" sz="1400">
                <a:highlight>
                  <a:srgbClr val="FFFF00"/>
                </a:highlight>
              </a:rPr>
              <a:t>内参持续聚焦芯片跟踪主线</a:t>
            </a:r>
            <a:endParaRPr lang="zh-CN" altLang="en-US" sz="1400">
              <a:highlight>
                <a:srgbClr val="FFFF00"/>
              </a:highlight>
            </a:endParaRPr>
          </a:p>
          <a:p>
            <a:r>
              <a:rPr lang="zh-CN" altLang="en-US" sz="1400">
                <a:highlight>
                  <a:srgbClr val="FFFF00"/>
                </a:highlight>
              </a:rPr>
              <a:t>（效果较佳）</a:t>
            </a:r>
            <a:endParaRPr lang="zh-CN" altLang="en-US" sz="1400">
              <a:highlight>
                <a:srgbClr val="FFFF00"/>
              </a:highlight>
            </a:endParaRPr>
          </a:p>
        </p:txBody>
      </p:sp>
    </p:spTree>
    <p:custDataLst>
      <p:tags r:id="rId7"/>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市场的进攻方向</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70180" y="828675"/>
            <a:ext cx="5368925" cy="1985645"/>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170180" y="2941955"/>
            <a:ext cx="4222115" cy="2773680"/>
          </a:xfrm>
          <a:prstGeom prst="rect">
            <a:avLst/>
          </a:prstGeom>
          <a:ln>
            <a:solidFill>
              <a:schemeClr val="accent1"/>
            </a:solidFill>
          </a:ln>
        </p:spPr>
      </p:pic>
      <p:pic>
        <p:nvPicPr>
          <p:cNvPr id="6" name="图片 5"/>
          <p:cNvPicPr>
            <a:picLocks noChangeAspect="1"/>
          </p:cNvPicPr>
          <p:nvPr/>
        </p:nvPicPr>
        <p:blipFill>
          <a:blip r:embed="rId3"/>
          <a:stretch>
            <a:fillRect/>
          </a:stretch>
        </p:blipFill>
        <p:spPr>
          <a:xfrm>
            <a:off x="8618220" y="1009650"/>
            <a:ext cx="3265805" cy="2961005"/>
          </a:xfrm>
          <a:prstGeom prst="rect">
            <a:avLst/>
          </a:prstGeom>
          <a:ln>
            <a:solidFill>
              <a:schemeClr val="accent1"/>
            </a:solidFill>
          </a:ln>
        </p:spPr>
      </p:pic>
      <p:sp>
        <p:nvSpPr>
          <p:cNvPr id="10" name="文本框 9"/>
          <p:cNvSpPr txBox="1"/>
          <p:nvPr/>
        </p:nvSpPr>
        <p:spPr>
          <a:xfrm>
            <a:off x="4613275" y="3339465"/>
            <a:ext cx="4297045" cy="1004570"/>
          </a:xfrm>
          <a:prstGeom prst="rect">
            <a:avLst/>
          </a:prstGeom>
          <a:noFill/>
        </p:spPr>
        <p:txBody>
          <a:bodyPr wrap="square" rtlCol="0">
            <a:spAutoFit/>
          </a:bodyPr>
          <a:p>
            <a:pPr>
              <a:lnSpc>
                <a:spcPct val="110000"/>
              </a:lnSpc>
            </a:pPr>
            <a:r>
              <a:rPr lang="zh-CN" altLang="en-US">
                <a:highlight>
                  <a:srgbClr val="FFFF00"/>
                </a:highlight>
              </a:rPr>
              <a:t>五月不赚钱的原因：</a:t>
            </a:r>
            <a:endParaRPr lang="zh-CN" altLang="en-US">
              <a:highlight>
                <a:srgbClr val="FFFF00"/>
              </a:highlight>
            </a:endParaRPr>
          </a:p>
          <a:p>
            <a:pPr>
              <a:lnSpc>
                <a:spcPct val="110000"/>
              </a:lnSpc>
            </a:pPr>
            <a:r>
              <a:rPr lang="zh-CN" altLang="en-US">
                <a:highlight>
                  <a:srgbClr val="FFFF00"/>
                </a:highlight>
              </a:rPr>
              <a:t>①主线思维：科技类</a:t>
            </a:r>
            <a:r>
              <a:rPr lang="en-US" altLang="zh-CN">
                <a:highlight>
                  <a:srgbClr val="FFFF00"/>
                </a:highlight>
              </a:rPr>
              <a:t>——</a:t>
            </a:r>
            <a:r>
              <a:rPr lang="zh-CN" altLang="en-US">
                <a:highlight>
                  <a:srgbClr val="FFFF00"/>
                </a:highlight>
              </a:rPr>
              <a:t>赚多赚少</a:t>
            </a:r>
            <a:endParaRPr lang="zh-CN" altLang="en-US">
              <a:highlight>
                <a:srgbClr val="FFFF00"/>
              </a:highlight>
            </a:endParaRPr>
          </a:p>
          <a:p>
            <a:pPr>
              <a:lnSpc>
                <a:spcPct val="110000"/>
              </a:lnSpc>
            </a:pPr>
            <a:r>
              <a:rPr lang="zh-CN" altLang="en-US">
                <a:highlight>
                  <a:srgbClr val="FFFF00"/>
                </a:highlight>
              </a:rPr>
              <a:t>②贪便宜思维：补涨类</a:t>
            </a:r>
            <a:r>
              <a:rPr lang="en-US" altLang="zh-CN">
                <a:highlight>
                  <a:srgbClr val="FFFF00"/>
                </a:highlight>
              </a:rPr>
              <a:t>——</a:t>
            </a:r>
            <a:r>
              <a:rPr lang="zh-CN" altLang="en-US">
                <a:highlight>
                  <a:srgbClr val="FFFF00"/>
                </a:highlight>
              </a:rPr>
              <a:t>继续盘弱</a:t>
            </a:r>
            <a:endParaRPr lang="zh-CN" altLang="en-US">
              <a:highlight>
                <a:srgbClr val="FFFF00"/>
              </a:highlight>
            </a:endParaRPr>
          </a:p>
        </p:txBody>
      </p:sp>
      <p:sp>
        <p:nvSpPr>
          <p:cNvPr id="11" name="文本框 10"/>
          <p:cNvSpPr txBox="1"/>
          <p:nvPr/>
        </p:nvSpPr>
        <p:spPr>
          <a:xfrm>
            <a:off x="9063355" y="4135755"/>
            <a:ext cx="2602230" cy="1198880"/>
          </a:xfrm>
          <a:prstGeom prst="rect">
            <a:avLst/>
          </a:prstGeom>
          <a:noFill/>
        </p:spPr>
        <p:txBody>
          <a:bodyPr wrap="square" rtlCol="0">
            <a:spAutoFit/>
          </a:bodyPr>
          <a:p>
            <a:r>
              <a:rPr lang="zh-CN" altLang="en-US">
                <a:solidFill>
                  <a:srgbClr val="F315F3"/>
                </a:solidFill>
              </a:rPr>
              <a:t>市场告诉你主线在哪里，你不做，却通过自己不成熟的思考去做那些以为能涨的弱势方向。</a:t>
            </a:r>
            <a:endParaRPr lang="zh-CN" altLang="en-US">
              <a:solidFill>
                <a:srgbClr val="F315F3"/>
              </a:solidFill>
            </a:endParaRPr>
          </a:p>
        </p:txBody>
      </p:sp>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wm#"/>
  <p:tag name="KSO_WM_TEMPLATE_CATEGORY" val="custom"/>
  <p:tag name="KSO_WM_TEMPLATE_INDEX" val="20205081"/>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wm#"/>
  <p:tag name="KSO_WM_TEMPLATE_CATEGORY" val="custom"/>
  <p:tag name="KSO_WM_TEMPLATE_INDEX" val="2020508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wm#"/>
  <p:tag name="KSO_WM_TEMPLATE_CATEGORY" val="custom"/>
  <p:tag name="KSO_WM_TEMPLATE_INDEX" val="20205081"/>
</p:tagLst>
</file>

<file path=ppt/tags/tag154.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1695</Words>
  <Application>WPS 演示</Application>
  <PresentationFormat>宽屏</PresentationFormat>
  <Paragraphs>157</Paragraphs>
  <Slides>17</Slides>
  <Notes>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17</vt:i4>
      </vt:variant>
    </vt:vector>
  </HeadingPairs>
  <TitlesOfParts>
    <vt:vector size="30" baseType="lpstr">
      <vt:lpstr>Arial</vt:lpstr>
      <vt:lpstr>宋体</vt:lpstr>
      <vt:lpstr>Wingdings</vt:lpstr>
      <vt:lpstr>Wingdings</vt:lpstr>
      <vt:lpstr>思源黑体 CN Normal</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C_Hokcheung</cp:lastModifiedBy>
  <cp:revision>1253</cp:revision>
  <dcterms:created xsi:type="dcterms:W3CDTF">2019-06-19T02:08:00Z</dcterms:created>
  <dcterms:modified xsi:type="dcterms:W3CDTF">2026-05-25T09:20:46Z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ICV">
    <vt:lpwstr>67F8E99CA25843CDBAFD0150A9FB820A</vt:lpwstr>
  </property>
</Properties>
</file>