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35" r:id="rId3"/>
    <p:sldId id="586" r:id="rId4"/>
    <p:sldId id="591" r:id="rId5"/>
    <p:sldId id="562" r:id="rId6"/>
    <p:sldId id="597" r:id="rId7"/>
    <p:sldId id="593" r:id="rId8"/>
    <p:sldId id="587" r:id="rId9"/>
    <p:sldId id="590" r:id="rId10"/>
    <p:sldId id="598" r:id="rId11"/>
    <p:sldId id="599" r:id="rId12"/>
    <p:sldId id="595" r:id="rId13"/>
    <p:sldId id="589" r:id="rId14"/>
    <p:sldId id="596" r:id="rId15"/>
    <p:sldId id="594" r:id="rId16"/>
    <p:sldId id="272" r:id="rId17"/>
    <p:sldId id="600" r:id="rId18"/>
    <p:sldId id="601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3FF"/>
    <a:srgbClr val="092BB1"/>
    <a:srgbClr val="AB5ED1"/>
    <a:srgbClr val="B34500"/>
    <a:srgbClr val="FFBF75"/>
    <a:srgbClr val="FFD483"/>
    <a:srgbClr val="FFEFCE"/>
    <a:srgbClr val="FFD585"/>
    <a:srgbClr val="FFEFCF"/>
    <a:srgbClr val="FFE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40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4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image" Target="../media/image5.png"/><Relationship Id="rId11" Type="http://schemas.openxmlformats.org/officeDocument/2006/relationships/image" Target="../media/image4.jpe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12" name="图片 11" descr="介绍页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5" name="图片 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657860" y="638238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经传多赢资深投顾：罗雪奎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A1120616080001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A20250619001216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36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0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12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28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3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55245" y="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  <a:sym typeface="+mn-ea"/>
              </a:rPr>
              <a:t>4.</a:t>
            </a:r>
            <a:r>
              <a:rPr lang="zh-CN" altLang="en-US" sz="3600">
                <a:solidFill>
                  <a:schemeClr val="bg1"/>
                </a:solidFill>
                <a:sym typeface="+mn-ea"/>
              </a:rPr>
              <a:t>低控盘和高控盘</a:t>
            </a:r>
            <a:endParaRPr lang="zh-CN" altLang="en-US" sz="36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 descr="高控盘和低控盘"/>
          <p:cNvPicPr>
            <a:picLocks noChangeAspect="1"/>
          </p:cNvPicPr>
          <p:nvPr/>
        </p:nvPicPr>
        <p:blipFill>
          <a:blip r:embed="rId1"/>
          <a:srcRect l="3092" t="12992" r="7028" b="6961"/>
          <a:stretch>
            <a:fillRect/>
          </a:stretch>
        </p:blipFill>
        <p:spPr>
          <a:xfrm>
            <a:off x="885825" y="1026160"/>
            <a:ext cx="10309860" cy="52177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建立股池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3600">
                <a:solidFill>
                  <a:schemeClr val="bg1"/>
                </a:solidFill>
              </a:rPr>
              <a:t>建立控盘双突破股池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30547"/>
          <a:stretch>
            <a:fillRect/>
          </a:stretch>
        </p:blipFill>
        <p:spPr>
          <a:xfrm>
            <a:off x="194310" y="799465"/>
            <a:ext cx="3804920" cy="48380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80" y="875030"/>
            <a:ext cx="3445510" cy="3366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240" y="875030"/>
            <a:ext cx="3723640" cy="3366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905" y="3323590"/>
            <a:ext cx="3637915" cy="29787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买卖原则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3600">
                <a:solidFill>
                  <a:schemeClr val="bg1"/>
                </a:solidFill>
              </a:rPr>
              <a:t>牛熊线</a:t>
            </a:r>
            <a:r>
              <a:rPr lang="en-US" altLang="zh-CN" sz="3600">
                <a:solidFill>
                  <a:schemeClr val="bg1"/>
                </a:solidFill>
              </a:rPr>
              <a:t>+</a:t>
            </a:r>
            <a:r>
              <a:rPr lang="zh-CN" altLang="en-US" sz="3600">
                <a:solidFill>
                  <a:schemeClr val="bg1"/>
                </a:solidFill>
              </a:rPr>
              <a:t>控盘判断个股买卖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3" name="图片 2" descr="牛熊线看控盘股的分化（2024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910" y="977265"/>
            <a:ext cx="10766425" cy="51295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升级选股王1_17796705598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_17797007767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14700" y="179768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0500" y="268224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14700" y="356679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0500" y="445135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4869180" y="158051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市场简评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7"/>
            </p:custDataLst>
          </p:nvPr>
        </p:nvSpPr>
        <p:spPr>
          <a:xfrm>
            <a:off x="4076700" y="149733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4076700" y="326390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4076700" y="238061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4076700" y="416877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4869180" y="246380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主力控盘的使用的环境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4869180" y="334708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建立股池的方法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4869180" y="425196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买卖原则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市场简评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3600">
                <a:solidFill>
                  <a:schemeClr val="bg1"/>
                </a:solidFill>
              </a:rPr>
              <a:t>四月市场结构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50" y="3621405"/>
            <a:ext cx="5826125" cy="2503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" y="768350"/>
            <a:ext cx="4385945" cy="381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825" y="868680"/>
            <a:ext cx="2812415" cy="26695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6380" y="4918075"/>
            <a:ext cx="58902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①各大指数陆续出现</a:t>
            </a:r>
            <a:r>
              <a:rPr lang="zh-CN" altLang="en-US">
                <a:solidFill>
                  <a:srgbClr val="23B253"/>
                </a:solidFill>
              </a:rPr>
              <a:t>周线死叉</a:t>
            </a:r>
            <a:endParaRPr lang="zh-CN" altLang="en-US">
              <a:solidFill>
                <a:srgbClr val="23B253"/>
              </a:solidFill>
            </a:endParaRPr>
          </a:p>
          <a:p>
            <a:r>
              <a:rPr lang="zh-CN" altLang="en-US"/>
              <a:t>②市场在逐渐</a:t>
            </a:r>
            <a:r>
              <a:rPr lang="zh-CN" altLang="en-US">
                <a:solidFill>
                  <a:srgbClr val="0029DA"/>
                </a:solidFill>
              </a:rPr>
              <a:t>淘汰</a:t>
            </a:r>
            <a:r>
              <a:rPr lang="zh-CN" altLang="en-US"/>
              <a:t>低分的概念，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抱团</a:t>
            </a:r>
            <a:r>
              <a:rPr lang="zh-CN" altLang="en-US">
                <a:sym typeface="+mn-ea"/>
              </a:rPr>
              <a:t>高分科技主线。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③成交量开始萎缩，低于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万亿（月初是</a:t>
            </a:r>
            <a:r>
              <a:rPr lang="en-US" altLang="zh-CN">
                <a:sym typeface="+mn-ea"/>
              </a:rPr>
              <a:t>3.5</a:t>
            </a:r>
            <a:r>
              <a:rPr lang="zh-CN" altLang="en-US">
                <a:sym typeface="+mn-ea"/>
              </a:rPr>
              <a:t>万亿）</a:t>
            </a:r>
            <a:endParaRPr lang="zh-CN" altLang="en-US"/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254750" y="393128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市场进入牛熊线之间的震荡区域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（聚焦震荡中的突破主线）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3355" y="10033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科技强势，其他题材分化</a:t>
            </a:r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835" y="1460500"/>
            <a:ext cx="4659630" cy="18046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3600">
                <a:solidFill>
                  <a:schemeClr val="bg1"/>
                </a:solidFill>
              </a:rPr>
              <a:t>注意承压波段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0" y="803275"/>
            <a:ext cx="6229350" cy="2054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25" y="803275"/>
            <a:ext cx="4134485" cy="32962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" y="2916555"/>
            <a:ext cx="4702175" cy="34664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5681980" y="4848860"/>
            <a:ext cx="5586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市场进入到黄色控盘区域，操作模式是控盘双突破。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（规避无控盘或者低控盘或者低控盘个股）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主力控盘使用环境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65" y="899795"/>
            <a:ext cx="6525895" cy="5284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</a:rPr>
              <a:t>1.</a:t>
            </a:r>
            <a:r>
              <a:rPr lang="zh-CN" altLang="en-US" sz="3600">
                <a:solidFill>
                  <a:schemeClr val="bg1"/>
                </a:solidFill>
              </a:rPr>
              <a:t>主力控盘指标的用法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665" y="985520"/>
            <a:ext cx="57277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12" name="文本框 11"/>
          <p:cNvSpPr txBox="1"/>
          <p:nvPr/>
        </p:nvSpPr>
        <p:spPr>
          <a:xfrm>
            <a:off x="7040245" y="3741420"/>
            <a:ext cx="4718050" cy="1889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FF0000"/>
                </a:solidFill>
              </a:rPr>
              <a:t>特点：</a:t>
            </a:r>
            <a:endParaRPr lang="en-US" altLang="zh-CN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/>
              <a:t>1.</a:t>
            </a:r>
            <a:r>
              <a:rPr lang="zh-CN" altLang="en-US"/>
              <a:t>资金沉淀深，个股走势</a:t>
            </a:r>
            <a:r>
              <a:rPr lang="zh-CN" altLang="en-US">
                <a:solidFill>
                  <a:srgbClr val="E61ADA"/>
                </a:solidFill>
              </a:rPr>
              <a:t>红肥绿瘦</a:t>
            </a:r>
            <a:r>
              <a:rPr lang="zh-CN" altLang="en-US"/>
              <a:t>，涨多跌少。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en-US" altLang="zh-CN"/>
              <a:t>2.</a:t>
            </a:r>
            <a:r>
              <a:rPr lang="zh-CN" altLang="en-US"/>
              <a:t>走势相对独立，</a:t>
            </a:r>
            <a:r>
              <a:rPr lang="zh-CN" altLang="en-US">
                <a:solidFill>
                  <a:srgbClr val="E61ADA"/>
                </a:solidFill>
              </a:rPr>
              <a:t>受大盘影响小</a:t>
            </a:r>
            <a:r>
              <a:rPr lang="zh-CN" altLang="en-US"/>
              <a:t>。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en-US" altLang="zh-CN"/>
              <a:t>3.</a:t>
            </a:r>
            <a:r>
              <a:rPr lang="zh-CN" altLang="en-US">
                <a:solidFill>
                  <a:srgbClr val="E61ADA"/>
                </a:solidFill>
              </a:rPr>
              <a:t>容错率高</a:t>
            </a:r>
            <a:r>
              <a:rPr lang="zh-CN" altLang="en-US"/>
              <a:t>，走强走弱会反复有操作空间。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en-US" altLang="zh-CN"/>
              <a:t>4.</a:t>
            </a:r>
            <a:r>
              <a:rPr lang="zh-CN" altLang="en-US">
                <a:solidFill>
                  <a:srgbClr val="E61ADA"/>
                </a:solidFill>
              </a:rPr>
              <a:t>趋势明朗慢牛</a:t>
            </a:r>
            <a:r>
              <a:rPr lang="zh-CN" altLang="en-US"/>
              <a:t>，叠加流动资金也能走爆发。</a:t>
            </a: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380" y="985520"/>
            <a:ext cx="2849245" cy="2623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文本框 14"/>
          <p:cNvSpPr txBox="1"/>
          <p:nvPr/>
        </p:nvSpPr>
        <p:spPr>
          <a:xfrm>
            <a:off x="4702175" y="3331845"/>
            <a:ext cx="1635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主力控盘平台</a:t>
            </a:r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55" y="1169035"/>
            <a:ext cx="1918335" cy="13093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55245" y="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 sz="3600">
                <a:solidFill>
                  <a:schemeClr val="bg1"/>
                </a:solidFill>
                <a:sym typeface="+mn-ea"/>
              </a:rPr>
              <a:t>主力控控盘的使用环境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" y="885825"/>
            <a:ext cx="7458075" cy="5186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089265" y="1449705"/>
            <a:ext cx="36258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大盘黄色区域：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/>
              <a:t>①中线上攻在上</a:t>
            </a:r>
            <a:endParaRPr lang="zh-CN" altLang="en-US"/>
          </a:p>
          <a:p>
            <a:r>
              <a:rPr lang="zh-CN" altLang="en-US"/>
              <a:t>②趋势抱团股行情</a:t>
            </a:r>
            <a:endParaRPr lang="zh-CN" altLang="en-US"/>
          </a:p>
          <a:p>
            <a:r>
              <a:rPr lang="zh-CN" altLang="en-US"/>
              <a:t>③绩优</a:t>
            </a:r>
            <a:r>
              <a:rPr lang="en-US" altLang="zh-CN"/>
              <a:t>+</a:t>
            </a:r>
            <a:r>
              <a:rPr lang="zh-CN" altLang="en-US"/>
              <a:t>控盘股强者恒强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2977515"/>
            <a:ext cx="4782820" cy="32404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55245" y="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  <a:sym typeface="+mn-ea"/>
              </a:rPr>
              <a:t>3.</a:t>
            </a:r>
            <a:r>
              <a:rPr lang="zh-CN" altLang="en-US" sz="3600">
                <a:solidFill>
                  <a:schemeClr val="bg1"/>
                </a:solidFill>
                <a:sym typeface="+mn-ea"/>
              </a:rPr>
              <a:t>有控盘和无控盘阶段</a:t>
            </a:r>
            <a:endParaRPr lang="zh-CN" altLang="en-US" sz="36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2450"/>
          <a:stretch>
            <a:fillRect/>
          </a:stretch>
        </p:blipFill>
        <p:spPr>
          <a:xfrm>
            <a:off x="641350" y="1073150"/>
            <a:ext cx="10287635" cy="4930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2306320" y="3434080"/>
            <a:ext cx="3569335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无控盘阶段：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①</a:t>
            </a:r>
            <a:r>
              <a:rPr lang="en-US" altLang="zh-CN">
                <a:highlight>
                  <a:srgbClr val="FFFF00"/>
                </a:highlight>
              </a:rPr>
              <a:t>60</a:t>
            </a:r>
            <a:r>
              <a:rPr lang="zh-CN" altLang="en-US">
                <a:highlight>
                  <a:srgbClr val="FFFF00"/>
                </a:highlight>
              </a:rPr>
              <a:t>日均线下，上涨不持续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②负面消息缠身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③行业景气度低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39815" y="3295650"/>
            <a:ext cx="3664585" cy="1586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有控盘阶段：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①趋势慢牛，行情持续性好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②行业利好频出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  <a:sym typeface="+mn-ea"/>
              </a:rPr>
              <a:t>③</a:t>
            </a:r>
            <a:r>
              <a:rPr lang="zh-CN" altLang="en-US">
                <a:highlight>
                  <a:srgbClr val="FFFF00"/>
                </a:highlight>
              </a:rPr>
              <a:t>基本面好，行业龙头</a:t>
            </a:r>
            <a:endParaRPr lang="zh-CN" altLang="en-US">
              <a:highlight>
                <a:srgbClr val="FFFF00"/>
              </a:highlight>
            </a:endParaRPr>
          </a:p>
          <a:p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15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16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17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18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19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21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22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23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24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25.xml><?xml version="1.0" encoding="utf-8"?>
<p:tagLst xmlns:p="http://schemas.openxmlformats.org/presentationml/2006/main">
  <p:tag name="KSO_WM_DIAGRAM_VIRTUALLY_FRAME" val="{&quot;height&quot;:365.25,&quot;left&quot;:261,&quot;top&quot;:61.5,&quot;width&quot;:600.25}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WPS 演示</Application>
  <PresentationFormat>宽屏</PresentationFormat>
  <Paragraphs>87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Wingdings</vt:lpstr>
      <vt:lpstr>优设标题黑</vt:lpstr>
      <vt:lpstr>微软雅黑 Light</vt:lpstr>
      <vt:lpstr>思源黑体 CN Normal</vt:lpstr>
      <vt:lpstr>思源黑体 CN Light</vt:lpstr>
      <vt:lpstr>思源黑体 CN Bold</vt:lpstr>
      <vt:lpstr>思源黑体 CN Regular</vt:lpstr>
      <vt:lpstr>Impact</vt:lpstr>
      <vt:lpstr>思源黑体 CN Medium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C_Hokcheung</cp:lastModifiedBy>
  <cp:revision>703</cp:revision>
  <dcterms:created xsi:type="dcterms:W3CDTF">2019-06-19T02:08:00Z</dcterms:created>
  <dcterms:modified xsi:type="dcterms:W3CDTF">2026-05-25T09:22:19Z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59BC3DF784374FFE9248BDD012039189_13</vt:lpwstr>
  </property>
</Properties>
</file>