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9"/>
  </p:notesMasterIdLst>
  <p:handoutMasterIdLst>
    <p:handoutMasterId r:id="rId30"/>
  </p:handoutMasterIdLst>
  <p:sldIdLst>
    <p:sldId id="263" r:id="rId4"/>
    <p:sldId id="271" r:id="rId5"/>
    <p:sldId id="296" r:id="rId6"/>
    <p:sldId id="3425" r:id="rId7"/>
    <p:sldId id="4024" r:id="rId8"/>
    <p:sldId id="4067" r:id="rId9"/>
    <p:sldId id="4071" r:id="rId10"/>
    <p:sldId id="2169" r:id="rId11"/>
    <p:sldId id="1591" r:id="rId12"/>
    <p:sldId id="4073" r:id="rId13"/>
    <p:sldId id="4069" r:id="rId14"/>
    <p:sldId id="4053" r:id="rId15"/>
    <p:sldId id="4077" r:id="rId16"/>
    <p:sldId id="3657" r:id="rId17"/>
    <p:sldId id="3510" r:id="rId18"/>
    <p:sldId id="1932" r:id="rId19"/>
    <p:sldId id="3082" r:id="rId20"/>
    <p:sldId id="3565" r:id="rId21"/>
    <p:sldId id="615" r:id="rId22"/>
    <p:sldId id="2279" r:id="rId23"/>
    <p:sldId id="4074" r:id="rId24"/>
    <p:sldId id="4075" r:id="rId25"/>
    <p:sldId id="4076" r:id="rId26"/>
    <p:sldId id="3690" r:id="rId27"/>
    <p:sldId id="270" r:id="rId28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23B253"/>
    <a:srgbClr val="3422E2"/>
    <a:srgbClr val="FFFFFF"/>
    <a:srgbClr val="D7000F"/>
    <a:srgbClr val="CF00B5"/>
    <a:srgbClr val="CB02CD"/>
    <a:srgbClr val="FFF6CD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15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8.xml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8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3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聚焦控盘方向（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5.25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20" t="-316" r="33545" b="316"/>
          <a:stretch>
            <a:fillRect/>
          </a:stretch>
        </p:blipFill>
        <p:spPr>
          <a:xfrm>
            <a:off x="240665" y="814705"/>
            <a:ext cx="4569460" cy="522922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220" y="814705"/>
            <a:ext cx="3837305" cy="322643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14080"/>
          <a:stretch>
            <a:fillRect/>
          </a:stretch>
        </p:blipFill>
        <p:spPr>
          <a:xfrm>
            <a:off x="7967345" y="1043305"/>
            <a:ext cx="4057015" cy="2757805"/>
          </a:xfrm>
          <a:prstGeom prst="rect">
            <a:avLst/>
          </a:prstGeom>
          <a:ln>
            <a:solidFill>
              <a:srgbClr val="0029DA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420" y="3801110"/>
            <a:ext cx="3783965" cy="2839085"/>
          </a:xfrm>
          <a:prstGeom prst="rect">
            <a:avLst/>
          </a:prstGeom>
          <a:ln>
            <a:solidFill>
              <a:srgbClr val="0029DA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市场今日进攻板块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" y="882650"/>
            <a:ext cx="5235575" cy="5412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835" y="1076960"/>
            <a:ext cx="3303270" cy="2714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930" y="1076960"/>
            <a:ext cx="3964305" cy="2714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670" y="3863340"/>
            <a:ext cx="3740785" cy="26689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聚焦热点方向（大消费）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6789"/>
          <a:stretch>
            <a:fillRect/>
          </a:stretch>
        </p:blipFill>
        <p:spPr>
          <a:xfrm>
            <a:off x="184150" y="956945"/>
            <a:ext cx="5209540" cy="5463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760" y="956945"/>
            <a:ext cx="5110480" cy="4599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130" y="2567305"/>
            <a:ext cx="4048125" cy="26562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聚焦控盘方向（核聚变）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" y="923290"/>
            <a:ext cx="5344160" cy="3498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830" y="988060"/>
            <a:ext cx="4351020" cy="3517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420" y="923290"/>
            <a:ext cx="4126865" cy="3532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255" y="4422775"/>
            <a:ext cx="3571875" cy="21628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风车行情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把握轮动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2025.5.28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_1747647634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中高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总_17484200618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541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五月中下旬资金翻绿，周线死叉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缩量下布局热点的轮动风车轮转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识别资金共振和脉冲诱多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指数：平台、触角、周线死叉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43090" y="3945255"/>
            <a:ext cx="4543425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/>
              <a:t>上上周</a:t>
            </a:r>
            <a:r>
              <a:rPr lang="en-US" altLang="zh-CN"/>
              <a:t>58/62</a:t>
            </a:r>
            <a:endParaRPr lang="en-US" altLang="zh-CN"/>
          </a:p>
          <a:p>
            <a:pPr>
              <a:lnSpc>
                <a:spcPct val="130000"/>
              </a:lnSpc>
            </a:pPr>
            <a:r>
              <a:rPr lang="zh-CN" altLang="en-US"/>
              <a:t>上周</a:t>
            </a:r>
            <a:r>
              <a:rPr lang="en-US" altLang="zh-CN"/>
              <a:t>48</a:t>
            </a:r>
            <a:r>
              <a:rPr lang="en-US" altLang="zh-CN">
                <a:sym typeface="+mn-ea"/>
              </a:rPr>
              <a:t>/62</a:t>
            </a:r>
            <a:endParaRPr lang="en-US" altLang="zh-CN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ym typeface="+mn-ea"/>
              </a:rPr>
              <a:t>本周</a:t>
            </a:r>
            <a:r>
              <a:rPr lang="en-US" altLang="zh-CN">
                <a:sym typeface="+mn-ea"/>
              </a:rPr>
              <a:t>24</a:t>
            </a:r>
            <a:r>
              <a:rPr lang="en-US" altLang="zh-CN">
                <a:sym typeface="+mn-ea"/>
              </a:rPr>
              <a:t>/62</a:t>
            </a:r>
            <a:endParaRPr lang="en-US" altLang="zh-CN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rgbClr val="0029DA"/>
                </a:solidFill>
              </a:rPr>
              <a:t>周线死叉潮</a:t>
            </a:r>
            <a:r>
              <a:rPr lang="en-US" altLang="zh-CN"/>
              <a:t>——</a:t>
            </a:r>
            <a:r>
              <a:rPr lang="zh-CN" altLang="en-US"/>
              <a:t>日线出现</a:t>
            </a:r>
            <a:r>
              <a:rPr lang="en-US" altLang="zh-CN">
                <a:solidFill>
                  <a:srgbClr val="0029DA"/>
                </a:solidFill>
              </a:rPr>
              <a:t>S</a:t>
            </a:r>
            <a:r>
              <a:rPr lang="zh-CN" altLang="en-US">
                <a:solidFill>
                  <a:srgbClr val="0029DA"/>
                </a:solidFill>
              </a:rPr>
              <a:t>点</a:t>
            </a:r>
            <a:r>
              <a:rPr lang="zh-CN" altLang="en-US"/>
              <a:t>个股数量增加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" y="1016000"/>
            <a:ext cx="5855970" cy="49676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385" y="1016000"/>
            <a:ext cx="4739005" cy="26701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短期背离，中线控盘风格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58530" y="1589405"/>
            <a:ext cx="3717290" cy="161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/>
              <a:t>①</a:t>
            </a:r>
            <a:r>
              <a:rPr lang="zh-CN" altLang="en-US">
                <a:solidFill>
                  <a:srgbClr val="23B253"/>
                </a:solidFill>
              </a:rPr>
              <a:t>资金翻绿</a:t>
            </a:r>
            <a:r>
              <a:rPr lang="zh-CN" altLang="en-US"/>
              <a:t>（个股反弹承压增多）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②牛线上移（资金跟不上会</a:t>
            </a:r>
            <a:r>
              <a:rPr lang="zh-CN" altLang="en-US">
                <a:solidFill>
                  <a:srgbClr val="00B050"/>
                </a:solidFill>
              </a:rPr>
              <a:t>绿帽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③</a:t>
            </a:r>
            <a:r>
              <a:rPr lang="zh-CN" altLang="en-US">
                <a:solidFill>
                  <a:srgbClr val="FFC000"/>
                </a:solidFill>
              </a:rPr>
              <a:t>黄色</a:t>
            </a:r>
            <a:r>
              <a:rPr lang="en-US" altLang="zh-CN">
                <a:solidFill>
                  <a:srgbClr val="FFC000"/>
                </a:solidFill>
              </a:rPr>
              <a:t>K</a:t>
            </a:r>
            <a:r>
              <a:rPr lang="zh-CN" altLang="en-US">
                <a:solidFill>
                  <a:srgbClr val="FFC000"/>
                </a:solidFill>
              </a:rPr>
              <a:t>线</a:t>
            </a:r>
            <a:r>
              <a:rPr lang="zh-CN" altLang="en-US"/>
              <a:t>（控盘股容错率较高）</a:t>
            </a:r>
            <a:endParaRPr lang="zh-CN" altLang="en-US"/>
          </a:p>
          <a:p>
            <a:pPr>
              <a:lnSpc>
                <a:spcPct val="110000"/>
              </a:lnSpc>
            </a:pP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315F3"/>
                </a:solidFill>
              </a:rPr>
              <a:t>总结：</a:t>
            </a:r>
            <a:r>
              <a:rPr lang="zh-CN" altLang="en-US">
                <a:solidFill>
                  <a:srgbClr val="0029DA"/>
                </a:solidFill>
              </a:rPr>
              <a:t>降低仓位</a:t>
            </a:r>
            <a:r>
              <a:rPr lang="zh-CN" altLang="en-US"/>
              <a:t>应对背离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645" y="3415030"/>
            <a:ext cx="3400425" cy="1104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950595"/>
            <a:ext cx="8451850" cy="54711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本周沟通集锦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925195"/>
            <a:ext cx="3182620" cy="2262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965" y="925195"/>
            <a:ext cx="4029075" cy="22288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420" y="925195"/>
            <a:ext cx="3952875" cy="2857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9045575" y="3939540"/>
            <a:ext cx="3146425" cy="173418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rcRect t="20606"/>
          <a:stretch>
            <a:fillRect/>
          </a:stretch>
        </p:blipFill>
        <p:spPr>
          <a:xfrm>
            <a:off x="121920" y="3287395"/>
            <a:ext cx="3324225" cy="3248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9535" y="4950460"/>
            <a:ext cx="6416040" cy="1585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9640" y="3194685"/>
            <a:ext cx="2332355" cy="1714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当下市场的阶段和时间线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3356"/>
          <a:stretch>
            <a:fillRect/>
          </a:stretch>
        </p:blipFill>
        <p:spPr>
          <a:xfrm>
            <a:off x="66040" y="1106805"/>
            <a:ext cx="6812915" cy="518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椭圆 4"/>
          <p:cNvSpPr/>
          <p:nvPr/>
        </p:nvSpPr>
        <p:spPr>
          <a:xfrm>
            <a:off x="1767840" y="2887980"/>
            <a:ext cx="2281555" cy="950595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951980" y="1242695"/>
            <a:ext cx="5123180" cy="4452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solidFill>
                  <a:srgbClr val="FF0000"/>
                </a:solidFill>
              </a:rPr>
              <a:t>时间线：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en-US" altLang="zh-CN"/>
              <a:t>4</a:t>
            </a:r>
            <a:r>
              <a:rPr lang="zh-CN" altLang="en-US"/>
              <a:t>月初</a:t>
            </a:r>
            <a:r>
              <a:rPr lang="en-US" altLang="zh-CN"/>
              <a:t>  </a:t>
            </a:r>
            <a:r>
              <a:rPr lang="zh-CN" altLang="en-US">
                <a:solidFill>
                  <a:srgbClr val="0029DA"/>
                </a:solidFill>
              </a:rPr>
              <a:t>群体超跌</a:t>
            </a:r>
            <a:r>
              <a:rPr lang="zh-CN" altLang="en-US"/>
              <a:t>（贸易战）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月底（</a:t>
            </a:r>
            <a:r>
              <a:rPr lang="zh-CN" altLang="en-US">
                <a:solidFill>
                  <a:srgbClr val="F315F3"/>
                </a:solidFill>
              </a:rPr>
              <a:t>周线金叉潮，激进者开始买</a:t>
            </a:r>
            <a:r>
              <a:rPr lang="zh-CN" altLang="en-US"/>
              <a:t>）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月初（</a:t>
            </a:r>
            <a:r>
              <a:rPr lang="zh-CN" altLang="en-US">
                <a:solidFill>
                  <a:srgbClr val="FF0000"/>
                </a:solidFill>
              </a:rPr>
              <a:t>短线上攻</a:t>
            </a:r>
            <a:r>
              <a:rPr lang="zh-CN" altLang="en-US"/>
              <a:t>启动，中小盘股）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月中（指数补缺，个股分化）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月底（</a:t>
            </a:r>
            <a:r>
              <a:rPr lang="zh-CN" altLang="en-US">
                <a:solidFill>
                  <a:srgbClr val="3422E2"/>
                </a:solidFill>
              </a:rPr>
              <a:t>周线死叉潮</a:t>
            </a:r>
            <a:r>
              <a:rPr lang="zh-CN" altLang="en-US"/>
              <a:t>，释放调整）</a:t>
            </a:r>
            <a:endParaRPr lang="zh-CN" altLang="en-US"/>
          </a:p>
          <a:p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zh-CN"/>
              <a:t>a.</a:t>
            </a:r>
            <a:r>
              <a:rPr lang="zh-CN" altLang="en-US">
                <a:highlight>
                  <a:srgbClr val="FFFF00"/>
                </a:highlight>
              </a:rPr>
              <a:t>有控盘</a:t>
            </a:r>
            <a:r>
              <a:rPr lang="en-US" altLang="zh-CN"/>
              <a:t>+</a:t>
            </a:r>
            <a:r>
              <a:rPr lang="zh-CN" altLang="en-US"/>
              <a:t>大趋势好（控盘双突破）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en-US" altLang="zh-CN"/>
              <a:t>b.</a:t>
            </a:r>
            <a:r>
              <a:rPr lang="zh-CN" altLang="en-US">
                <a:highlight>
                  <a:srgbClr val="00FF00"/>
                </a:highlight>
              </a:rPr>
              <a:t>无控盘</a:t>
            </a:r>
            <a:r>
              <a:rPr lang="en-US" altLang="zh-CN"/>
              <a:t>+</a:t>
            </a:r>
            <a:r>
              <a:rPr lang="zh-CN" altLang="en-US"/>
              <a:t>资金翻绿（牛线下移换）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6</a:t>
            </a:r>
            <a:r>
              <a:rPr lang="zh-CN" altLang="en-US"/>
              <a:t>月初：</a:t>
            </a:r>
            <a:r>
              <a:rPr lang="zh-CN" altLang="en-US">
                <a:solidFill>
                  <a:srgbClr val="0029DA"/>
                </a:solidFill>
              </a:rPr>
              <a:t>周线死叉</a:t>
            </a:r>
            <a:r>
              <a:rPr lang="zh-CN" altLang="en-US"/>
              <a:t>区域，部分率先突破的</a:t>
            </a:r>
            <a:r>
              <a:rPr lang="zh-CN" altLang="en-US">
                <a:solidFill>
                  <a:srgbClr val="F315F3"/>
                </a:solidFill>
              </a:rPr>
              <a:t>老鸭头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19" name="右大括号 18"/>
          <p:cNvSpPr/>
          <p:nvPr/>
        </p:nvSpPr>
        <p:spPr>
          <a:xfrm>
            <a:off x="10711815" y="2359025"/>
            <a:ext cx="537210" cy="52895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249025" y="2439035"/>
            <a:ext cx="677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买股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1" name="右大括号 20"/>
          <p:cNvSpPr/>
          <p:nvPr/>
        </p:nvSpPr>
        <p:spPr>
          <a:xfrm>
            <a:off x="10447020" y="3178810"/>
            <a:ext cx="380365" cy="5207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0869295" y="3244850"/>
            <a:ext cx="1106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去弱留强</a:t>
            </a:r>
            <a:endParaRPr lang="zh-CN" altLang="en-US" b="1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3" name="右大括号 22"/>
          <p:cNvSpPr/>
          <p:nvPr/>
        </p:nvSpPr>
        <p:spPr>
          <a:xfrm>
            <a:off x="10546080" y="4093845"/>
            <a:ext cx="471170" cy="42989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1201400" y="3893820"/>
            <a:ext cx="8737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控盘</a:t>
            </a:r>
            <a:endParaRPr lang="zh-CN" altLang="en-US" sz="1600" b="1">
              <a:solidFill>
                <a:srgbClr val="FF0000"/>
              </a:solidFill>
            </a:endParaRPr>
          </a:p>
          <a:p>
            <a:r>
              <a:rPr lang="zh-CN" altLang="en-US" sz="1600" b="1">
                <a:solidFill>
                  <a:srgbClr val="FF0000"/>
                </a:solidFill>
              </a:rPr>
              <a:t>权重</a:t>
            </a:r>
            <a:endParaRPr lang="zh-CN" altLang="en-US" sz="1600" b="1">
              <a:solidFill>
                <a:srgbClr val="FF0000"/>
              </a:solidFill>
            </a:endParaRPr>
          </a:p>
          <a:p>
            <a:r>
              <a:rPr lang="zh-CN" altLang="en-US" sz="1600" b="1">
                <a:solidFill>
                  <a:srgbClr val="FF0000"/>
                </a:solidFill>
              </a:rPr>
              <a:t>慢节奏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951980" y="3178175"/>
            <a:ext cx="5142865" cy="1545590"/>
          </a:xfrm>
          <a:prstGeom prst="rect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891</Words>
  <Application>WPS 演示</Application>
  <PresentationFormat>宽屏</PresentationFormat>
  <Paragraphs>139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926</cp:revision>
  <dcterms:created xsi:type="dcterms:W3CDTF">2019-06-19T02:08:00Z</dcterms:created>
  <dcterms:modified xsi:type="dcterms:W3CDTF">2025-05-28T09:57:26Z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67F8E99CA25843CDBAFD0150A9FB820A</vt:lpwstr>
  </property>
</Properties>
</file>