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263" r:id="rId4"/>
    <p:sldId id="271" r:id="rId5"/>
    <p:sldId id="296" r:id="rId6"/>
    <p:sldId id="3425" r:id="rId7"/>
    <p:sldId id="2169" r:id="rId8"/>
    <p:sldId id="4024" r:id="rId9"/>
    <p:sldId id="4052" r:id="rId10"/>
    <p:sldId id="4049" r:id="rId11"/>
    <p:sldId id="4058" r:id="rId12"/>
    <p:sldId id="4055" r:id="rId13"/>
    <p:sldId id="4054" r:id="rId14"/>
    <p:sldId id="4059" r:id="rId15"/>
    <p:sldId id="4063" r:id="rId16"/>
    <p:sldId id="1591" r:id="rId17"/>
    <p:sldId id="4053" r:id="rId18"/>
    <p:sldId id="4060" r:id="rId19"/>
    <p:sldId id="4062" r:id="rId20"/>
    <p:sldId id="3657" r:id="rId21"/>
    <p:sldId id="3510" r:id="rId22"/>
    <p:sldId id="1932" r:id="rId23"/>
    <p:sldId id="3082" r:id="rId24"/>
    <p:sldId id="3565" r:id="rId25"/>
    <p:sldId id="615" r:id="rId26"/>
    <p:sldId id="2279" r:id="rId27"/>
    <p:sldId id="3690" r:id="rId28"/>
    <p:sldId id="3689" r:id="rId29"/>
    <p:sldId id="270" r:id="rId30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253"/>
    <a:srgbClr val="0029DA"/>
    <a:srgbClr val="F315F3"/>
    <a:srgbClr val="3422E2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53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9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51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2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超跌股的修复节奏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046480"/>
            <a:ext cx="10420985" cy="506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4766945" y="3484245"/>
            <a:ext cx="818515" cy="626110"/>
          </a:xfrm>
          <a:prstGeom prst="rect">
            <a:avLst/>
          </a:prstGeom>
          <a:solidFill>
            <a:schemeClr val="accent1">
              <a:alpha val="8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周线金叉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236970" y="3018790"/>
            <a:ext cx="878840" cy="647065"/>
          </a:xfrm>
          <a:prstGeom prst="roundRect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rgbClr val="FFFF00"/>
                </a:solidFill>
              </a:rPr>
              <a:t>熊线</a:t>
            </a:r>
            <a:endParaRPr lang="zh-CN" altLang="en-US">
              <a:solidFill>
                <a:srgbClr val="FFFF00"/>
              </a:solidFill>
            </a:endParaRPr>
          </a:p>
          <a:p>
            <a:pPr algn="ctr"/>
            <a:r>
              <a:rPr lang="zh-CN" altLang="en-US">
                <a:solidFill>
                  <a:srgbClr val="FFFF00"/>
                </a:solidFill>
              </a:rPr>
              <a:t>上移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62550" y="2181225"/>
            <a:ext cx="1483360" cy="3733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rgbClr val="F315F3"/>
                </a:solidFill>
              </a:rPr>
              <a:t>五月中</a:t>
            </a:r>
            <a:endParaRPr lang="zh-CN" altLang="en-US" sz="2400">
              <a:solidFill>
                <a:srgbClr val="F315F3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受伤主力一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735" y="781685"/>
            <a:ext cx="4384040" cy="18357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4.24</a:t>
            </a:r>
            <a:r>
              <a:rPr lang="zh-CN" altLang="en-US">
                <a:highlight>
                  <a:srgbClr val="FFFF00"/>
                </a:highlight>
              </a:rPr>
              <a:t>课件：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①四月底从五月高胜率板块寻找机会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②剔除业绩中高风险股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③受伤主力（绩优股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有控盘跌下来）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r="31331"/>
          <a:stretch>
            <a:fillRect/>
          </a:stretch>
        </p:blipFill>
        <p:spPr>
          <a:xfrm>
            <a:off x="4473575" y="877570"/>
            <a:ext cx="7601585" cy="55067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65735" y="2545080"/>
            <a:ext cx="4589145" cy="3924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受伤主力二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735" y="781685"/>
            <a:ext cx="4384040" cy="1558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4.24</a:t>
            </a:r>
            <a:r>
              <a:rPr lang="zh-CN" altLang="en-US">
                <a:highlight>
                  <a:srgbClr val="FFFF00"/>
                </a:highlight>
              </a:rPr>
              <a:t>课件：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①四月底从五月高胜率板块寻找机会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②剔除业绩中高风险股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③受伤主力（绩优股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有控盘跌下来）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-366" t="4320" r="29974" b="-147"/>
          <a:stretch>
            <a:fillRect/>
          </a:stretch>
        </p:blipFill>
        <p:spPr>
          <a:xfrm>
            <a:off x="4771390" y="928370"/>
            <a:ext cx="7246620" cy="54051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8440" y="2115185"/>
            <a:ext cx="4710430" cy="4412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受伤主力选股流程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2346"/>
          <a:stretch>
            <a:fillRect/>
          </a:stretch>
        </p:blipFill>
        <p:spPr>
          <a:xfrm>
            <a:off x="85725" y="847090"/>
            <a:ext cx="5407660" cy="5615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05" y="857885"/>
            <a:ext cx="3975735" cy="3169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040" y="847090"/>
            <a:ext cx="3788410" cy="3180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310" y="3978275"/>
            <a:ext cx="4856480" cy="26816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熊线上移板块找机会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15975"/>
            <a:ext cx="5648960" cy="5226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115" y="1046480"/>
            <a:ext cx="4062095" cy="3147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505" y="2674620"/>
            <a:ext cx="4279265" cy="37477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975995"/>
            <a:ext cx="4208145" cy="5087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65" y="781685"/>
            <a:ext cx="4217035" cy="3943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主题异动板块（机器人）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9295" y="4127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主题异动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62745" y="2726055"/>
            <a:ext cx="2015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首次熊线上移形态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650" y="3113405"/>
            <a:ext cx="4912360" cy="3404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01470" y="74930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个股异动选择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" y="880745"/>
            <a:ext cx="4764405" cy="3566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937"/>
          <a:stretch>
            <a:fillRect/>
          </a:stretch>
        </p:blipFill>
        <p:spPr>
          <a:xfrm>
            <a:off x="4095115" y="1038225"/>
            <a:ext cx="4357370" cy="3923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225" y="1678940"/>
            <a:ext cx="4457700" cy="4145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情绪升温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锁定主线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2025.5.8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选股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内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455" y="76835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月初消化假期间利好，熊线上移板块增加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筹码峰压力承压，个股开始回档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业绩真空期，高胜率板块逐渐走出趋势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895350"/>
            <a:ext cx="8531225" cy="51898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800590" y="1242060"/>
            <a:ext cx="1901190" cy="471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抄底系列：</a:t>
            </a:r>
            <a:endParaRPr lang="en-US" altLang="zh-CN"/>
          </a:p>
          <a:p>
            <a:r>
              <a:rPr lang="en-US" altLang="zh-CN"/>
              <a:t>1.</a:t>
            </a:r>
            <a:r>
              <a:rPr lang="zh-CN" altLang="en-US"/>
              <a:t>海底养鱼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受伤主力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chemeClr val="tx1"/>
                </a:solidFill>
              </a:rPr>
              <a:t>突破系列：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3.</a:t>
            </a:r>
            <a:r>
              <a:rPr lang="zh-CN" altLang="en-US">
                <a:solidFill>
                  <a:schemeClr val="tx1"/>
                </a:solidFill>
              </a:rPr>
              <a:t>超级买入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4.</a:t>
            </a:r>
            <a:r>
              <a:rPr lang="zh-CN" altLang="en-US">
                <a:solidFill>
                  <a:schemeClr val="tx1"/>
                </a:solidFill>
              </a:rPr>
              <a:t>黄金三角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5.</a:t>
            </a:r>
            <a:r>
              <a:rPr lang="zh-CN" altLang="en-US">
                <a:solidFill>
                  <a:schemeClr val="tx1"/>
                </a:solidFill>
              </a:rPr>
              <a:t>彩虹战法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6.</a:t>
            </a:r>
            <a:r>
              <a:rPr lang="zh-CN" altLang="en-US">
                <a:solidFill>
                  <a:schemeClr val="tx1"/>
                </a:solidFill>
              </a:rPr>
              <a:t>复制涨停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/>
          </a:p>
          <a:p>
            <a:r>
              <a:rPr lang="zh-CN" altLang="en-US"/>
              <a:t>强者恒强系列：</a:t>
            </a:r>
            <a:endParaRPr lang="zh-CN" altLang="en-US"/>
          </a:p>
          <a:p>
            <a:r>
              <a:rPr lang="en-US" altLang="zh-CN"/>
              <a:t>7.</a:t>
            </a:r>
            <a:r>
              <a:rPr lang="zh-CN" altLang="en-US"/>
              <a:t>老鸭头</a:t>
            </a:r>
            <a:endParaRPr lang="zh-CN" altLang="en-US"/>
          </a:p>
          <a:p>
            <a:r>
              <a:rPr lang="en-US" altLang="zh-CN"/>
              <a:t>8.SB</a:t>
            </a:r>
            <a:r>
              <a:rPr lang="zh-CN" altLang="en-US"/>
              <a:t>战法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逃顶系列：</a:t>
            </a:r>
            <a:endParaRPr lang="zh-CN" altLang="en-US"/>
          </a:p>
          <a:p>
            <a:r>
              <a:rPr lang="en-US" altLang="zh-CN"/>
              <a:t>9.</a:t>
            </a:r>
            <a:r>
              <a:rPr lang="zh-CN" altLang="en-US"/>
              <a:t>磨顶三部曲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858375" y="1242060"/>
            <a:ext cx="1237615" cy="85915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857740" y="2394585"/>
            <a:ext cx="1238885" cy="138747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57740" y="4003040"/>
            <a:ext cx="1535430" cy="879475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857740" y="5103495"/>
            <a:ext cx="1535430" cy="62611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14880" y="3782695"/>
            <a:ext cx="3644900" cy="578485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212715" y="2393950"/>
            <a:ext cx="1547495" cy="1388745"/>
          </a:xfrm>
          <a:prstGeom prst="rect">
            <a:avLst/>
          </a:prstGeom>
          <a:solidFill>
            <a:schemeClr val="accent5">
              <a:lumMod val="75000"/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760210" y="1948815"/>
            <a:ext cx="1307465" cy="793750"/>
          </a:xfrm>
          <a:prstGeom prst="rect">
            <a:avLst/>
          </a:prstGeom>
          <a:solidFill>
            <a:schemeClr val="accent4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61950" y="1242060"/>
            <a:ext cx="1335405" cy="1009650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870825" y="1299210"/>
            <a:ext cx="1022350" cy="649605"/>
          </a:xfrm>
          <a:prstGeom prst="rect">
            <a:avLst/>
          </a:prstGeom>
          <a:solidFill>
            <a:srgbClr val="00B050">
              <a:alpha val="32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390380" y="2626995"/>
            <a:ext cx="41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☆</a:t>
            </a:r>
            <a:endParaRPr lang="zh-CN" altLang="en-US"/>
          </a:p>
          <a:p>
            <a:r>
              <a:rPr lang="zh-CN" altLang="en-US">
                <a:sym typeface="+mn-ea"/>
              </a:rPr>
              <a:t>☆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5" y="850265"/>
            <a:ext cx="10811510" cy="576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风格：超跌后题材反弹（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84590" y="3994785"/>
            <a:ext cx="2626360" cy="1265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24505" y="3804920"/>
            <a:ext cx="3386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每次市场充分超跌后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往往是短线上攻最快</a:t>
            </a:r>
            <a:endParaRPr lang="zh-CN" altLang="en-US">
              <a:highlight>
                <a:srgbClr val="FFFF00"/>
              </a:highlight>
            </a:endParaRPr>
          </a:p>
          <a:p>
            <a:pPr algn="ctr"/>
            <a:r>
              <a:rPr lang="zh-CN" altLang="en-US">
                <a:highlight>
                  <a:srgbClr val="FFFF00"/>
                </a:highlight>
              </a:rPr>
              <a:t>（注意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科技类</a:t>
            </a:r>
            <a:r>
              <a:rPr lang="zh-CN" altLang="en-US">
                <a:highlight>
                  <a:srgbClr val="FFFF00"/>
                </a:highlight>
              </a:rPr>
              <a:t>题材的异动）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45" y="3519805"/>
            <a:ext cx="4869815" cy="14681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5335" y="0"/>
            <a:ext cx="852614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什么样的环境适合激进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803275"/>
            <a:ext cx="2284095" cy="2066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90" y="841375"/>
            <a:ext cx="3530600" cy="1870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10" y="913765"/>
            <a:ext cx="2646680" cy="1751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" y="4054475"/>
            <a:ext cx="6216650" cy="1555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12140" y="3220720"/>
            <a:ext cx="2659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①</a:t>
            </a:r>
            <a:r>
              <a:rPr lang="zh-CN" altLang="en-US" b="1">
                <a:solidFill>
                  <a:srgbClr val="23B253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熊线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上移</a:t>
            </a:r>
            <a:r>
              <a:rPr lang="en-US" altLang="zh-CN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/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站上牛熊线</a:t>
            </a:r>
            <a:endParaRPr lang="zh-CN" altLang="en-US" b="1"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27450" y="3183890"/>
            <a:ext cx="4399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②</a:t>
            </a:r>
            <a:r>
              <a:rPr lang="zh-CN" altLang="en-US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短线上攻</a:t>
            </a:r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启动：突破平台个股增加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47175" y="3174365"/>
            <a:ext cx="227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</a:rPr>
              <a:t>③流动资金翻红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6730" y="5955665"/>
            <a:ext cx="96881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④</a:t>
            </a:r>
            <a:r>
              <a:rPr lang="en-US" altLang="zh-CN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60</a:t>
            </a:r>
            <a:r>
              <a:rPr lang="zh-CN" altLang="en-US" sz="2000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日线</a:t>
            </a:r>
            <a:r>
              <a:rPr lang="zh-CN" altLang="en-US" sz="2000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</a:rPr>
              <a:t>相对短线是一个中期趋势保护线（线上资金翻红，中短期共振走强）</a:t>
            </a:r>
            <a:endParaRPr lang="zh-CN" altLang="en-US" sz="2000" b="1"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82485" y="4292600"/>
            <a:ext cx="4735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每个条件占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25%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仓位。都不符合就空仓规避</a:t>
            </a:r>
            <a:endParaRPr lang="zh-CN" altLang="en-US" b="1">
              <a:solidFill>
                <a:srgbClr val="EC26FE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r>
              <a:rPr lang="zh-CN" altLang="en-US" b="1">
                <a:solidFill>
                  <a:srgbClr val="EC26FE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市场环境决定仓位，细分板块走势决定风格</a:t>
            </a:r>
            <a:endParaRPr lang="zh-CN" altLang="en-US" b="1">
              <a:solidFill>
                <a:srgbClr val="EC26FE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平均股价：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小盘股；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沪深</a:t>
            </a:r>
            <a:r>
              <a:rPr lang="en-US" altLang="zh-CN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300</a:t>
            </a:r>
            <a:r>
              <a:rPr lang="zh-CN" altLang="en-US" b="1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：</a:t>
            </a:r>
            <a:r>
              <a:rPr lang="zh-CN" altLang="en-US" b="1">
                <a:latin typeface="思源黑体 CN Bold" panose="020B0800000000000000" charset="-122"/>
                <a:ea typeface="思源黑体 CN Bold" panose="020B0800000000000000" charset="-122"/>
                <a:cs typeface="思源黑体" charset="0"/>
                <a:sym typeface="+mn-ea"/>
              </a:rPr>
              <a:t>大盘股）</a:t>
            </a:r>
            <a:endParaRPr lang="zh-CN" altLang="en-US" b="1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" charset="0"/>
            </a:endParaRPr>
          </a:p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题材缺量到平台受阻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873"/>
          <a:stretch>
            <a:fillRect/>
          </a:stretch>
        </p:blipFill>
        <p:spPr>
          <a:xfrm>
            <a:off x="127635" y="861060"/>
            <a:ext cx="5104130" cy="4723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815" y="861060"/>
            <a:ext cx="4520565" cy="4722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364470" y="1915160"/>
            <a:ext cx="182753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a.</a:t>
            </a:r>
            <a:r>
              <a:rPr lang="zh-CN" altLang="en-US">
                <a:highlight>
                  <a:srgbClr val="FFFF00"/>
                </a:highlight>
              </a:rPr>
              <a:t>下降分时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b.</a:t>
            </a:r>
            <a:r>
              <a:rPr lang="zh-CN" altLang="en-US">
                <a:highlight>
                  <a:srgbClr val="FFFF00"/>
                </a:highlight>
              </a:rPr>
              <a:t>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c.</a:t>
            </a:r>
            <a:r>
              <a:rPr lang="zh-CN" altLang="en-US">
                <a:highlight>
                  <a:srgbClr val="FFFF00"/>
                </a:highlight>
              </a:rPr>
              <a:t>筹码松动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d.</a:t>
            </a:r>
            <a:r>
              <a:rPr lang="zh-CN" altLang="en-US">
                <a:highlight>
                  <a:srgbClr val="FFFF00"/>
                </a:highlight>
              </a:rPr>
              <a:t>筹码峰压力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超跌股轮动修复模型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892175"/>
            <a:ext cx="3165475" cy="3727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50" y="892175"/>
            <a:ext cx="4286250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60416" t="5594" r="325" b="7514"/>
          <a:stretch>
            <a:fillRect/>
          </a:stretch>
        </p:blipFill>
        <p:spPr>
          <a:xfrm>
            <a:off x="3663950" y="1806575"/>
            <a:ext cx="4552315" cy="46856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</Words>
  <Application>WPS 演示</Application>
  <PresentationFormat>宽屏</PresentationFormat>
  <Paragraphs>182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思源黑体</vt:lpstr>
      <vt:lpstr>黑体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907</cp:revision>
  <dcterms:created xsi:type="dcterms:W3CDTF">2019-06-19T02:08:00Z</dcterms:created>
  <dcterms:modified xsi:type="dcterms:W3CDTF">2025-05-08T09:02:38Z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67F8E99CA25843CDBAFD0150A9FB820A</vt:lpwstr>
  </property>
</Properties>
</file>