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481" r:id="rId3"/>
    <p:sldId id="267" r:id="rId4"/>
    <p:sldId id="329" r:id="rId5"/>
    <p:sldId id="748" r:id="rId6"/>
    <p:sldId id="751" r:id="rId7"/>
    <p:sldId id="744" r:id="rId8"/>
    <p:sldId id="334" r:id="rId9"/>
    <p:sldId id="745" r:id="rId10"/>
    <p:sldId id="746" r:id="rId11"/>
    <p:sldId id="747" r:id="rId12"/>
    <p:sldId id="750" r:id="rId13"/>
    <p:sldId id="752" r:id="rId14"/>
    <p:sldId id="749" r:id="rId15"/>
    <p:sldId id="753" r:id="rId16"/>
    <p:sldId id="754" r:id="rId17"/>
    <p:sldId id="755" r:id="rId18"/>
    <p:sldId id="740" r:id="rId19"/>
    <p:sldId id="756" r:id="rId20"/>
    <p:sldId id="757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59"/>
        <p:guide pos="3840"/>
        <p:guide pos="47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5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陈俊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A1120619070007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0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1531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</a:t>
            </a:r>
            <a:r>
              <a:rPr lang="en-US" altLang="zh-CN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俊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A1120619070007</a:t>
            </a:r>
            <a:endParaRPr lang="en-US" altLang="zh-CN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标题</a:t>
            </a:r>
            <a:endParaRPr lang="zh-CN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6" name="图片 5" descr="曲线 1_16939687048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35" y="591820"/>
            <a:ext cx="3594735" cy="6278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885" y="1104265"/>
            <a:ext cx="10081260" cy="483489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爆炸形 1 4"/>
          <p:cNvSpPr/>
          <p:nvPr/>
        </p:nvSpPr>
        <p:spPr>
          <a:xfrm>
            <a:off x="9752965" y="1479550"/>
            <a:ext cx="2439035" cy="2700020"/>
          </a:xfrm>
          <a:prstGeom prst="irregularSeal1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bg1"/>
                </a:solidFill>
                <a:sym typeface="+mn-ea"/>
              </a:rPr>
              <a:t>【热点纵览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热点龙头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的计算方式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选股细节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bg1"/>
                </a:solidFill>
                <a:sym typeface="+mn-ea"/>
              </a:rPr>
              <a:t>【热点纵览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龙头进阶自选】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8565" y="1254125"/>
            <a:ext cx="101911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1</a:t>
            </a:r>
            <a:r>
              <a:rPr lang="zh-CN" altLang="en-US" sz="2400" b="1"/>
              <a:t>，复盘，累计</a:t>
            </a:r>
            <a:r>
              <a:rPr lang="en-US" altLang="zh-CN" sz="2400" b="1"/>
              <a:t>7</a:t>
            </a:r>
            <a:r>
              <a:rPr lang="zh-CN" altLang="en-US" sz="2400" b="1"/>
              <a:t>日资金排序，排名前十百亿主题【次日更关注热门和共振】</a:t>
            </a:r>
            <a:endParaRPr lang="zh-CN" altLang="en-US" sz="2400" b="1"/>
          </a:p>
          <a:p>
            <a:endParaRPr lang="zh-CN" altLang="en-US" sz="2400" b="1"/>
          </a:p>
          <a:p>
            <a:r>
              <a:rPr lang="en-US" altLang="zh-CN" sz="2400" b="1"/>
              <a:t>2</a:t>
            </a:r>
            <a:r>
              <a:rPr lang="zh-CN" altLang="en-US" sz="2400" b="1"/>
              <a:t>，主题成分股，</a:t>
            </a:r>
            <a:r>
              <a:rPr lang="en-US" altLang="zh-CN" sz="2400" b="1"/>
              <a:t>7</a:t>
            </a:r>
            <a:r>
              <a:rPr lang="zh-CN" altLang="en-US" sz="2400" b="1"/>
              <a:t>天涨幅在</a:t>
            </a:r>
            <a:r>
              <a:rPr lang="en-US" altLang="zh-CN" sz="2400" b="1"/>
              <a:t>10%</a:t>
            </a:r>
            <a:r>
              <a:rPr lang="zh-CN" altLang="en-US" sz="2400" b="1"/>
              <a:t>以上的品种加自选</a:t>
            </a:r>
            <a:r>
              <a:rPr lang="en-US" altLang="zh-CN" sz="2400" b="1"/>
              <a:t> </a:t>
            </a:r>
            <a:endParaRPr lang="en-US" altLang="zh-CN" sz="2400" b="1"/>
          </a:p>
          <a:p>
            <a:endParaRPr lang="en-US" altLang="zh-CN" sz="2400" b="1"/>
          </a:p>
          <a:p>
            <a:r>
              <a:rPr lang="en-US" altLang="zh-CN" sz="2400" b="1"/>
              <a:t>3</a:t>
            </a:r>
            <a:r>
              <a:rPr lang="zh-CN" altLang="en-US" sz="2400" b="1"/>
              <a:t>，选股：</a:t>
            </a:r>
            <a:r>
              <a:rPr lang="en-US" altLang="zh-CN" sz="2400" b="1"/>
              <a:t>14</a:t>
            </a:r>
            <a:r>
              <a:rPr lang="zh-CN" altLang="en-US" sz="2400" b="1"/>
              <a:t>日内涨停</a:t>
            </a:r>
            <a:r>
              <a:rPr lang="en-US" altLang="zh-CN" sz="2400" b="1"/>
              <a:t>+</a:t>
            </a:r>
            <a:r>
              <a:rPr lang="zh-CN" altLang="en-US" sz="2400" b="1"/>
              <a:t>股价在牛熊线上</a:t>
            </a:r>
            <a:r>
              <a:rPr lang="en-US" altLang="zh-CN" sz="2400" b="1"/>
              <a:t>+</a:t>
            </a:r>
            <a:r>
              <a:rPr lang="zh-CN" altLang="en-US" sz="2400" b="1"/>
              <a:t>熊线大于牛线</a:t>
            </a:r>
            <a:r>
              <a:rPr lang="en-US" altLang="zh-CN" sz="2400" b="1"/>
              <a:t>+</a:t>
            </a:r>
            <a:r>
              <a:rPr lang="zh-CN" altLang="en-US" sz="2400" b="1"/>
              <a:t>水手突破黄紫区域</a:t>
            </a:r>
            <a:endParaRPr lang="zh-CN" altLang="en-US" sz="2400" b="1"/>
          </a:p>
          <a:p>
            <a:r>
              <a:rPr lang="zh-CN" altLang="en-US" sz="2400" b="1"/>
              <a:t> </a:t>
            </a:r>
            <a:r>
              <a:rPr lang="en-US" altLang="zh-CN" sz="2400" b="1"/>
              <a:t>                +</a:t>
            </a:r>
            <a:r>
              <a:rPr lang="zh-CN" altLang="en-US" sz="2400" b="1"/>
              <a:t>流动资金阶段新高</a:t>
            </a:r>
            <a:endParaRPr lang="en-US" altLang="zh-CN" sz="2400" b="1"/>
          </a:p>
          <a:p>
            <a:endParaRPr lang="en-US" altLang="zh-CN" sz="2400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1675" y="3255010"/>
            <a:ext cx="5163185" cy="312039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8103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【热点纵览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华为供应链】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75" y="1023620"/>
            <a:ext cx="8469630" cy="487553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45" y="3335020"/>
            <a:ext cx="5782310" cy="307975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【热点纵览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军工】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0" y="1006475"/>
            <a:ext cx="8863965" cy="48456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480" y="3172460"/>
            <a:ext cx="6007735" cy="311277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" y="929640"/>
            <a:ext cx="8448675" cy="460883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9627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【热点纵览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华为鸿蒙】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585" y="3262630"/>
            <a:ext cx="6806565" cy="325691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bg1"/>
                </a:solidFill>
                <a:sym typeface="+mn-ea"/>
              </a:rPr>
              <a:t>【热点纵览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流动资金阶段新高】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9545" y="1051560"/>
            <a:ext cx="9258935" cy="46405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499745" y="6033135"/>
            <a:ext cx="111093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十日主力变紫</a:t>
            </a:r>
            <a:r>
              <a:rPr lang="en-US" altLang="zh-CN" sz="2000" b="1"/>
              <a:t>+</a:t>
            </a:r>
            <a:r>
              <a:rPr lang="zh-CN" altLang="en-US" sz="2000" b="1"/>
              <a:t>主力控盘</a:t>
            </a:r>
            <a:r>
              <a:rPr lang="en-US" altLang="zh-CN" sz="2000" b="1"/>
              <a:t>+</a:t>
            </a:r>
            <a:r>
              <a:rPr lang="zh-CN" altLang="en-US" sz="2000" b="1"/>
              <a:t>水手突破黄紫区域</a:t>
            </a:r>
            <a:r>
              <a:rPr lang="en-US" altLang="zh-CN" sz="2000" b="1"/>
              <a:t>+</a:t>
            </a:r>
            <a:r>
              <a:rPr lang="zh-CN" altLang="en-US" sz="2000" b="1"/>
              <a:t>股价处于牛熊线上</a:t>
            </a:r>
            <a:r>
              <a:rPr lang="en-US" altLang="zh-CN" sz="2000" b="1"/>
              <a:t>+</a:t>
            </a:r>
            <a:r>
              <a:rPr lang="zh-CN" altLang="en-US" sz="2000" b="1"/>
              <a:t>熊线＞牛线</a:t>
            </a:r>
            <a:r>
              <a:rPr lang="en-US" altLang="zh-CN" sz="2000" b="1"/>
              <a:t>+</a:t>
            </a:r>
            <a:r>
              <a:rPr lang="zh-CN" altLang="en-US" sz="2000" b="1"/>
              <a:t>流动资金阶段新高</a:t>
            </a:r>
            <a:endParaRPr lang="zh-CN" altLang="en-US" sz="2000" b="1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高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二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行情解读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龙头思维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选股细节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75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行情策略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大盘分析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3220" y="930275"/>
            <a:ext cx="9039225" cy="37998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19125" y="4981575"/>
            <a:ext cx="11217275" cy="161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，短线上攻超过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，强者恒强，寻找持续跑赢大盘类的个股（短线操作）关注热门主题！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，中线上攻走平，中线走强的数量没有明显增加：底部上升，个股建仓阶段，寻找新入主力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——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优选流动资金阶段新高，历史新高。有控盘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优选新控盘和反复控盘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，提前预判，熊线上移。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后续收盘价持续新高，熊线持续上移，否则走平，短期不会存在下移的可能。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，牛线周五开始上移，底抬高，去弱留强！容易震荡（熊线上移，以熊线为主）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客观环境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5465" y="1055370"/>
            <a:ext cx="1110043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 </a:t>
            </a:r>
            <a:r>
              <a:rPr lang="zh-CN" altLang="en-US" sz="1600"/>
              <a:t>本次降准降息政策主要受以下多重因素影响：</a:t>
            </a:r>
            <a:endParaRPr lang="zh-CN" altLang="en-US" sz="1600"/>
          </a:p>
          <a:p>
            <a:endParaRPr lang="en-US" altLang="zh-CN" sz="1600"/>
          </a:p>
          <a:p>
            <a:r>
              <a:rPr lang="en-US" altLang="zh-CN" sz="1600"/>
              <a:t> </a:t>
            </a:r>
            <a:r>
              <a:rPr lang="zh-CN" altLang="en-US" sz="1600"/>
              <a:t>一、市场预期提前消化与政策边际效应递减</a:t>
            </a:r>
            <a:endParaRPr lang="zh-CN" altLang="en-US" sz="1600"/>
          </a:p>
          <a:p>
            <a:r>
              <a:rPr lang="en-US" altLang="zh-CN" sz="1600"/>
              <a:t>1. </a:t>
            </a:r>
            <a:r>
              <a:rPr lang="zh-CN" altLang="en-US" sz="1600"/>
              <a:t>预期透支与</a:t>
            </a:r>
            <a:r>
              <a:rPr lang="en-US" altLang="zh-CN" sz="1600"/>
              <a:t>"</a:t>
            </a:r>
            <a:r>
              <a:rPr lang="zh-CN" altLang="en-US" sz="1600"/>
              <a:t>买预期</a:t>
            </a:r>
            <a:r>
              <a:rPr lang="en-US" altLang="zh-CN" sz="1600"/>
              <a:t>"</a:t>
            </a:r>
            <a:r>
              <a:rPr lang="zh-CN" altLang="en-US" sz="1600"/>
              <a:t>行为</a:t>
            </a:r>
            <a:r>
              <a:rPr lang="en-US" altLang="zh-CN" sz="1600"/>
              <a:t>  </a:t>
            </a:r>
            <a:endParaRPr lang="en-US" altLang="zh-CN" sz="1600"/>
          </a:p>
          <a:p>
            <a:r>
              <a:rPr lang="en-US" altLang="zh-CN" sz="1600"/>
              <a:t>   </a:t>
            </a:r>
            <a:r>
              <a:rPr lang="zh-CN" altLang="en-US" sz="1600"/>
              <a:t>自</a:t>
            </a:r>
            <a:r>
              <a:rPr lang="en-US" altLang="zh-CN" sz="1600"/>
              <a:t>2024</a:t>
            </a:r>
            <a:r>
              <a:rPr lang="zh-CN" altLang="en-US" sz="1600"/>
              <a:t>年</a:t>
            </a:r>
            <a:r>
              <a:rPr lang="en-US" altLang="zh-CN" sz="1600"/>
              <a:t>12</a:t>
            </a:r>
            <a:r>
              <a:rPr lang="zh-CN" altLang="en-US" sz="1600"/>
              <a:t>月中央经济工作会议释放</a:t>
            </a:r>
            <a:r>
              <a:rPr lang="en-US" altLang="zh-CN" sz="1600"/>
              <a:t>"</a:t>
            </a:r>
            <a:r>
              <a:rPr lang="zh-CN" altLang="en-US" sz="1600"/>
              <a:t>适时降准降息</a:t>
            </a:r>
            <a:r>
              <a:rPr lang="en-US" altLang="zh-CN" sz="1600"/>
              <a:t>"</a:t>
            </a:r>
            <a:r>
              <a:rPr lang="zh-CN" altLang="en-US" sz="1600"/>
              <a:t>信号后，市场已提前布局。</a:t>
            </a:r>
            <a:endParaRPr lang="zh-CN" altLang="en-US" sz="1600"/>
          </a:p>
          <a:p>
            <a:endParaRPr lang="en-US" altLang="zh-CN" sz="1600"/>
          </a:p>
          <a:p>
            <a:r>
              <a:rPr lang="en-US" altLang="zh-CN" sz="1600"/>
              <a:t>2. </a:t>
            </a:r>
            <a:r>
              <a:rPr lang="zh-CN" altLang="en-US" sz="1600"/>
              <a:t>政策力度未达超预期</a:t>
            </a:r>
            <a:r>
              <a:rPr lang="en-US" altLang="zh-CN" sz="1600"/>
              <a:t>  </a:t>
            </a:r>
            <a:endParaRPr lang="en-US" altLang="zh-CN" sz="1600"/>
          </a:p>
          <a:p>
            <a:r>
              <a:rPr lang="en-US" altLang="zh-CN" sz="1600"/>
              <a:t>   </a:t>
            </a:r>
            <a:r>
              <a:rPr lang="zh-CN" altLang="en-US" sz="1600"/>
              <a:t>尽管本次降准</a:t>
            </a:r>
            <a:r>
              <a:rPr lang="en-US" altLang="zh-CN" sz="1600"/>
              <a:t>0.5</a:t>
            </a:r>
            <a:r>
              <a:rPr lang="zh-CN" altLang="en-US" sz="1600"/>
              <a:t>个百分点释放</a:t>
            </a:r>
            <a:r>
              <a:rPr lang="en-US" altLang="zh-CN" sz="1600"/>
              <a:t>1</a:t>
            </a:r>
            <a:r>
              <a:rPr lang="zh-CN" altLang="en-US" sz="1600"/>
              <a:t>万亿元流动性，但政策利率仅下调</a:t>
            </a:r>
            <a:r>
              <a:rPr lang="en-US" altLang="zh-CN" sz="1600"/>
              <a:t>0.1</a:t>
            </a:r>
            <a:r>
              <a:rPr lang="zh-CN" altLang="en-US" sz="1600"/>
              <a:t>个百分点，幅度低于部分投资者预期。市场更关注政策能否打通实体经济</a:t>
            </a:r>
            <a:r>
              <a:rPr lang="en-US" altLang="zh-CN" sz="1600"/>
              <a:t>"</a:t>
            </a:r>
            <a:r>
              <a:rPr lang="zh-CN" altLang="en-US" sz="1600"/>
              <a:t>供给</a:t>
            </a:r>
            <a:r>
              <a:rPr lang="en-US" altLang="zh-CN" sz="1600"/>
              <a:t>-</a:t>
            </a:r>
            <a:r>
              <a:rPr lang="zh-CN" altLang="en-US" sz="1600"/>
              <a:t>需求</a:t>
            </a:r>
            <a:r>
              <a:rPr lang="en-US" altLang="zh-CN" sz="1600"/>
              <a:t>"</a:t>
            </a:r>
            <a:r>
              <a:rPr lang="zh-CN" altLang="en-US" sz="1600"/>
              <a:t>闭环，而非单纯流动性释放。历史数据显示，</a:t>
            </a:r>
            <a:r>
              <a:rPr lang="en-US" altLang="zh-CN" sz="1600"/>
              <a:t>2024</a:t>
            </a:r>
            <a:r>
              <a:rPr lang="zh-CN" altLang="en-US" sz="1600"/>
              <a:t>年以来三次降息的边际效应已逐步减弱。</a:t>
            </a:r>
            <a:endParaRPr lang="zh-CN" altLang="en-US" sz="1600"/>
          </a:p>
          <a:p>
            <a:endParaRPr lang="en-US" altLang="zh-CN" sz="1600"/>
          </a:p>
          <a:p>
            <a:r>
              <a:rPr lang="en-US" altLang="zh-CN" sz="1600"/>
              <a:t> </a:t>
            </a:r>
            <a:r>
              <a:rPr lang="zh-CN" altLang="en-US" sz="1600"/>
              <a:t>二、市场结构矛盾与资金博弈</a:t>
            </a:r>
            <a:endParaRPr lang="zh-CN" altLang="en-US" sz="1600"/>
          </a:p>
          <a:p>
            <a:r>
              <a:rPr lang="en-US" altLang="zh-CN" sz="1600"/>
              <a:t>1. </a:t>
            </a:r>
            <a:r>
              <a:rPr lang="zh-CN" altLang="en-US" sz="1600"/>
              <a:t>板块分化与资金轮动</a:t>
            </a:r>
            <a:r>
              <a:rPr lang="en-US" altLang="zh-CN" sz="1600"/>
              <a:t>  </a:t>
            </a:r>
            <a:endParaRPr lang="en-US" altLang="zh-CN" sz="1600"/>
          </a:p>
          <a:p>
            <a:r>
              <a:rPr lang="en-US" altLang="zh-CN" sz="1600"/>
              <a:t>   </a:t>
            </a:r>
            <a:r>
              <a:rPr lang="zh-CN" altLang="en-US" sz="1600"/>
              <a:t>政策受益行业（如军工、地产）表现强劲，但前期热门赛道（如算力、</a:t>
            </a:r>
            <a:r>
              <a:rPr lang="en-US" altLang="zh-CN" sz="1600"/>
              <a:t>AI</a:t>
            </a:r>
            <a:r>
              <a:rPr lang="zh-CN" altLang="en-US" sz="1600"/>
              <a:t>）因估值过高回调。例如，军工板块单日涨幅超</a:t>
            </a:r>
            <a:r>
              <a:rPr lang="en-US" altLang="zh-CN" sz="1600"/>
              <a:t>6%</a:t>
            </a:r>
            <a:r>
              <a:rPr lang="zh-CN" altLang="en-US" sz="1600"/>
              <a:t>，而科创</a:t>
            </a:r>
            <a:r>
              <a:rPr lang="en-US" altLang="zh-CN" sz="1600"/>
              <a:t>50</a:t>
            </a:r>
            <a:r>
              <a:rPr lang="zh-CN" altLang="en-US" sz="1600"/>
              <a:t>指数</a:t>
            </a:r>
            <a:r>
              <a:rPr lang="en-US" altLang="zh-CN" sz="1600"/>
              <a:t>PE</a:t>
            </a:r>
            <a:r>
              <a:rPr lang="zh-CN" altLang="en-US" sz="1600"/>
              <a:t>仍处</a:t>
            </a:r>
            <a:r>
              <a:rPr lang="en-US" altLang="zh-CN" sz="1600"/>
              <a:t>85</a:t>
            </a:r>
            <a:r>
              <a:rPr lang="zh-CN" altLang="en-US" sz="1600"/>
              <a:t>倍高位，资金从高估值板块撤离加剧分化。技术面上，沪指触及</a:t>
            </a:r>
            <a:r>
              <a:rPr lang="en-US" altLang="zh-CN" sz="1600"/>
              <a:t>3350-3400</a:t>
            </a:r>
            <a:r>
              <a:rPr lang="zh-CN" altLang="en-US" sz="1600"/>
              <a:t>点历史套牢区，成交量仅</a:t>
            </a:r>
            <a:r>
              <a:rPr lang="en-US" altLang="zh-CN" sz="1600"/>
              <a:t>1.3</a:t>
            </a:r>
            <a:r>
              <a:rPr lang="zh-CN" altLang="en-US" sz="1600"/>
              <a:t>万亿元未达突破门槛，引发抛压。</a:t>
            </a:r>
            <a:endParaRPr lang="zh-CN" altLang="en-US" sz="1600"/>
          </a:p>
          <a:p>
            <a:endParaRPr lang="en-US" altLang="zh-CN" sz="1600"/>
          </a:p>
          <a:p>
            <a:r>
              <a:rPr lang="en-US" altLang="zh-CN" sz="1600"/>
              <a:t>2. </a:t>
            </a:r>
            <a:r>
              <a:rPr lang="zh-CN" altLang="en-US" sz="1600"/>
              <a:t>流动性传导时滞与空转风险</a:t>
            </a:r>
            <a:r>
              <a:rPr lang="en-US" altLang="zh-CN" sz="1600"/>
              <a:t>  </a:t>
            </a:r>
            <a:endParaRPr lang="en-US" altLang="zh-CN" sz="1600"/>
          </a:p>
          <a:p>
            <a:r>
              <a:rPr lang="en-US" altLang="zh-CN" sz="1600"/>
              <a:t>   </a:t>
            </a:r>
            <a:r>
              <a:rPr lang="zh-CN" altLang="en-US" sz="1600"/>
              <a:t>当前企业部门杠杆率高达</a:t>
            </a:r>
            <a:r>
              <a:rPr lang="en-US" altLang="zh-CN" sz="1600"/>
              <a:t>165%</a:t>
            </a:r>
            <a:r>
              <a:rPr lang="zh-CN" altLang="en-US" sz="1600"/>
              <a:t>，银行风险偏好较低，资金可能优先用于债务置换而非扩大生产。</a:t>
            </a:r>
            <a:r>
              <a:rPr lang="en-US" altLang="zh-CN" sz="1600"/>
              <a:t>4</a:t>
            </a:r>
            <a:r>
              <a:rPr lang="zh-CN" altLang="en-US" sz="1600"/>
              <a:t>月</a:t>
            </a:r>
            <a:r>
              <a:rPr lang="en-US" altLang="zh-CN" sz="1600"/>
              <a:t>M1-M2</a:t>
            </a:r>
            <a:r>
              <a:rPr lang="zh-CN" altLang="en-US" sz="1600"/>
              <a:t>剪刀差扩大至</a:t>
            </a:r>
            <a:r>
              <a:rPr lang="en-US" altLang="zh-CN" sz="1600"/>
              <a:t>-6.3%</a:t>
            </a:r>
            <a:r>
              <a:rPr lang="zh-CN" altLang="en-US" sz="1600"/>
              <a:t>，显示资金淤积金融体系，未能有效流入实体经济。</a:t>
            </a:r>
            <a:endParaRPr lang="zh-CN" altLang="en-US" sz="160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龙头思维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龙头思维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175" y="979170"/>
            <a:ext cx="3531870" cy="3884295"/>
          </a:xfrm>
          <a:prstGeom prst="rect">
            <a:avLst/>
          </a:prstGeom>
          <a:ln w="25400">
            <a:solidFill>
              <a:srgbClr val="CB05C8">
                <a:alpha val="97000"/>
              </a:srgb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220" y="979170"/>
            <a:ext cx="3564255" cy="3884930"/>
          </a:xfrm>
          <a:prstGeom prst="rect">
            <a:avLst/>
          </a:prstGeom>
          <a:ln w="25400">
            <a:solidFill>
              <a:srgbClr val="CB05C8">
                <a:alpha val="97000"/>
              </a:srgb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055" y="979805"/>
            <a:ext cx="3646805" cy="3884295"/>
          </a:xfrm>
          <a:prstGeom prst="rect">
            <a:avLst/>
          </a:prstGeom>
          <a:ln w="25400">
            <a:solidFill>
              <a:srgbClr val="CB05C8">
                <a:alpha val="97000"/>
              </a:srgb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74190" y="5149850"/>
            <a:ext cx="9408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/>
              <a:t>我们研究过很多龙头表现</a:t>
            </a:r>
            <a:endParaRPr lang="zh-CN" altLang="en-US" sz="2400" b="1"/>
          </a:p>
          <a:p>
            <a:pPr algn="ctr"/>
            <a:r>
              <a:rPr lang="zh-CN" altLang="en-US" sz="2400" b="1"/>
              <a:t>现象有：低位涨停连板，或中高位突破连板，还有低位逐步启动上涨</a:t>
            </a:r>
            <a:endParaRPr lang="zh-CN" altLang="en-US" sz="2400" b="1"/>
          </a:p>
          <a:p>
            <a:pPr algn="ctr"/>
            <a:r>
              <a:rPr lang="zh-CN" altLang="en-US" sz="2400" b="1"/>
              <a:t>不敢买，买不到，没注意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2556510" y="3210560"/>
            <a:ext cx="7715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①</a:t>
            </a:r>
            <a:endParaRPr lang="zh-CN" altLang="en-US" sz="4800"/>
          </a:p>
        </p:txBody>
      </p:sp>
      <p:sp>
        <p:nvSpPr>
          <p:cNvPr id="7" name="文本框 6"/>
          <p:cNvSpPr txBox="1"/>
          <p:nvPr/>
        </p:nvSpPr>
        <p:spPr>
          <a:xfrm>
            <a:off x="6623685" y="3337560"/>
            <a:ext cx="7715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②</a:t>
            </a:r>
            <a:endParaRPr lang="zh-CN" altLang="en-US" sz="4800"/>
          </a:p>
        </p:txBody>
      </p:sp>
      <p:sp>
        <p:nvSpPr>
          <p:cNvPr id="8" name="文本框 7"/>
          <p:cNvSpPr txBox="1"/>
          <p:nvPr/>
        </p:nvSpPr>
        <p:spPr>
          <a:xfrm>
            <a:off x="10556875" y="3337560"/>
            <a:ext cx="7715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③</a:t>
            </a:r>
            <a:endParaRPr lang="zh-CN" altLang="en-US" sz="4800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龙头思维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6535" y="1014095"/>
            <a:ext cx="3570605" cy="43345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95" y="1014095"/>
            <a:ext cx="6522085" cy="427545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035685" y="5765165"/>
            <a:ext cx="10119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个别情况不代表普遍实际收益率，过往收益亦不代表未来收益承诺。市场有风险，投资需谨慎！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龙头思维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34820" y="1774825"/>
            <a:ext cx="953643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/>
              <a:t>追了这么多年龙头，如果有机会和主力一起创造龙头，让用户的实战性更高</a:t>
            </a:r>
            <a:endParaRPr lang="zh-CN" altLang="en-US" sz="2000"/>
          </a:p>
          <a:p>
            <a:pPr algn="l"/>
            <a:endParaRPr lang="zh-CN" altLang="en-US" sz="2000"/>
          </a:p>
          <a:p>
            <a:pPr algn="l"/>
            <a:r>
              <a:rPr lang="zh-CN" altLang="en-US" sz="2000"/>
              <a:t>龙头进阶主要围绕，持续发酵的热点主题，主题内龙头个股实际是轮动的。</a:t>
            </a:r>
            <a:endParaRPr lang="zh-CN" altLang="en-US" sz="2000"/>
          </a:p>
          <a:p>
            <a:pPr algn="l"/>
            <a:r>
              <a:rPr lang="zh-CN" altLang="en-US" sz="2000"/>
              <a:t>进阶强调：下一轮炒作出现的时候，所选个股</a:t>
            </a:r>
            <a:r>
              <a:rPr lang="zh-CN" altLang="en-US" sz="2000">
                <a:solidFill>
                  <a:srgbClr val="FF0000"/>
                </a:solidFill>
              </a:rPr>
              <a:t>有机会成为龙头</a:t>
            </a:r>
            <a:r>
              <a:rPr lang="zh-CN" altLang="en-US" sz="2000"/>
              <a:t>，并且按照方法，可以提前在启动信号出现的时候及时上车。</a:t>
            </a:r>
            <a:endParaRPr lang="zh-CN" altLang="en-US" sz="2000"/>
          </a:p>
          <a:p>
            <a:pPr algn="ctr"/>
            <a:endParaRPr lang="zh-CN" altLang="en-US" sz="2000"/>
          </a:p>
          <a:p>
            <a:pPr algn="l"/>
            <a:r>
              <a:rPr lang="zh-CN" altLang="en-US" sz="2000"/>
              <a:t>主题猎手，热点纵览，如何直观展现，各主题的龙头股谁主沉浮？</a:t>
            </a:r>
            <a:endParaRPr lang="zh-CN" altLang="en-US" sz="2000"/>
          </a:p>
          <a:p>
            <a:pPr algn="l"/>
            <a:endParaRPr lang="zh-CN" altLang="en-US" sz="2000"/>
          </a:p>
          <a:p>
            <a:pPr algn="l"/>
            <a:r>
              <a:rPr lang="en-US" altLang="zh-CN" sz="2000"/>
              <a:t>1</a:t>
            </a:r>
            <a:r>
              <a:rPr lang="zh-CN" altLang="en-US" sz="2000"/>
              <a:t>，观察涨停情绪</a:t>
            </a:r>
            <a:endParaRPr lang="zh-CN" altLang="en-US" sz="2000"/>
          </a:p>
          <a:p>
            <a:pPr algn="l"/>
            <a:r>
              <a:rPr lang="en-US" altLang="zh-CN" sz="2000"/>
              <a:t>2</a:t>
            </a:r>
            <a:r>
              <a:rPr lang="zh-CN" altLang="en-US" sz="2000"/>
              <a:t>，观察跟风中军</a:t>
            </a:r>
            <a:endParaRPr lang="zh-CN" altLang="en-US" sz="2000"/>
          </a:p>
          <a:p>
            <a:pPr algn="l"/>
            <a:r>
              <a:rPr lang="en-US" altLang="zh-CN" sz="2000"/>
              <a:t>3</a:t>
            </a:r>
            <a:r>
              <a:rPr lang="zh-CN" altLang="en-US" sz="2000"/>
              <a:t>，自选准备</a:t>
            </a:r>
            <a:endParaRPr lang="zh-CN" altLang="en-US" sz="2000"/>
          </a:p>
          <a:p>
            <a:pPr algn="l"/>
            <a:r>
              <a:rPr lang="en-US" altLang="zh-CN" sz="2000"/>
              <a:t>4</a:t>
            </a:r>
            <a:r>
              <a:rPr lang="zh-CN" altLang="en-US" sz="2000"/>
              <a:t>，预警金叉</a:t>
            </a: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WPS 演示</Application>
  <PresentationFormat>宽屏</PresentationFormat>
  <Paragraphs>120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551</cp:revision>
  <dcterms:created xsi:type="dcterms:W3CDTF">2019-06-19T02:08:00Z</dcterms:created>
  <dcterms:modified xsi:type="dcterms:W3CDTF">2025-05-08T12:02:01Z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2DDFABF7C3B54CA8B6CA8207641CF730_13</vt:lpwstr>
  </property>
</Properties>
</file>