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35" r:id="rId3"/>
    <p:sldId id="586" r:id="rId4"/>
    <p:sldId id="602" r:id="rId5"/>
    <p:sldId id="603" r:id="rId6"/>
    <p:sldId id="604" r:id="rId7"/>
    <p:sldId id="606" r:id="rId8"/>
    <p:sldId id="605" r:id="rId9"/>
    <p:sldId id="582" r:id="rId10"/>
    <p:sldId id="595" r:id="rId11"/>
    <p:sldId id="592" r:id="rId12"/>
    <p:sldId id="593" r:id="rId13"/>
    <p:sldId id="594" r:id="rId14"/>
    <p:sldId id="596" r:id="rId15"/>
    <p:sldId id="598" r:id="rId16"/>
    <p:sldId id="599" r:id="rId17"/>
    <p:sldId id="600" r:id="rId18"/>
    <p:sldId id="601" r:id="rId19"/>
    <p:sldId id="607" r:id="rId20"/>
    <p:sldId id="608" r:id="rId21"/>
    <p:sldId id="609" r:id="rId22"/>
    <p:sldId id="611" r:id="rId23"/>
    <p:sldId id="272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58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3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4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5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6.xml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16.png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公募狙击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86765"/>
            <a:ext cx="12192000" cy="4593590"/>
          </a:xfrm>
          <a:prstGeom prst="rect">
            <a:avLst/>
          </a:prstGeom>
        </p:spPr>
      </p:pic>
      <p:sp>
        <p:nvSpPr>
          <p:cNvPr id="3" name="TextBox 1"/>
          <p:cNvSpPr txBox="1"/>
          <p:nvPr>
            <p:custDataLst>
              <p:tags r:id="rId2"/>
            </p:custDataLst>
          </p:nvPr>
        </p:nvSpPr>
        <p:spPr>
          <a:xfrm>
            <a:off x="93345" y="5448935"/>
            <a:ext cx="12099290" cy="952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、选择最新的季度（一般当季结束后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个交易日更新），主动基金（主动意愿选择买卖）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股股本比增加说明基金买入增加了，而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持仓基金数增加有可能只是机构多了，但量不一定多。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实战运用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5175"/>
            <a:ext cx="12192000" cy="5327650"/>
          </a:xfrm>
          <a:prstGeom prst="rect">
            <a:avLst/>
          </a:prstGeom>
        </p:spPr>
      </p:pic>
      <p:sp>
        <p:nvSpPr>
          <p:cNvPr id="5" name="TextBox 1"/>
          <p:cNvSpPr txBox="1"/>
          <p:nvPr>
            <p:custDataLst>
              <p:tags r:id="rId2"/>
            </p:custDataLst>
          </p:nvPr>
        </p:nvSpPr>
        <p:spPr>
          <a:xfrm>
            <a:off x="4425950" y="2369820"/>
            <a:ext cx="5932805" cy="534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选择一季度基金加仓，而股价却没有怎么表现的。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基金经理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72160"/>
            <a:ext cx="12192000" cy="5586095"/>
          </a:xfrm>
          <a:prstGeom prst="rect">
            <a:avLst/>
          </a:prstGeom>
        </p:spPr>
      </p:pic>
      <p:sp>
        <p:nvSpPr>
          <p:cNvPr id="7" name="TextBox 1"/>
          <p:cNvSpPr txBox="1"/>
          <p:nvPr>
            <p:custDataLst>
              <p:tags r:id="rId2"/>
            </p:custDataLst>
          </p:nvPr>
        </p:nvSpPr>
        <p:spPr>
          <a:xfrm>
            <a:off x="4157345" y="1370330"/>
            <a:ext cx="3847465" cy="952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&gt;10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年（经历过牛熊）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、年化收益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&gt;15%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>
            <p:custDataLst>
              <p:tags r:id="rId3"/>
            </p:custDataLst>
          </p:nvPr>
        </p:nvSpPr>
        <p:spPr>
          <a:xfrm>
            <a:off x="8253730" y="5030470"/>
            <a:ext cx="3847465" cy="952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关注优秀的基金经理增买什么？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关注方向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760730"/>
            <a:ext cx="5915025" cy="1724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" y="2586990"/>
            <a:ext cx="5886450" cy="1695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" y="4493895"/>
            <a:ext cx="5934075" cy="1714500"/>
          </a:xfrm>
          <a:prstGeom prst="rect">
            <a:avLst/>
          </a:prstGeom>
        </p:spPr>
      </p:pic>
      <p:sp>
        <p:nvSpPr>
          <p:cNvPr id="7" name="TextBox 1"/>
          <p:cNvSpPr txBox="1"/>
          <p:nvPr>
            <p:custDataLst>
              <p:tags r:id="rId4"/>
            </p:custDataLst>
          </p:nvPr>
        </p:nvSpPr>
        <p:spPr>
          <a:xfrm>
            <a:off x="6419215" y="760730"/>
            <a:ext cx="5318125" cy="538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可以看到三位优秀的基金经理，都在一季度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增加了新能源的持股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（宁德时代、赣锋锂业、天赐材料）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说明基金经理看好这个方向，而如果这个方向在增加的这个季度并没有怎么大表现，则可以优先关注该方向。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具体的个股，可以参考基金经理的，也可以自己用相应的模型选。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9795" y="770890"/>
            <a:ext cx="7797165" cy="5704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外骨骼产业链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763270"/>
            <a:ext cx="7431405" cy="5642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外骨骼产业链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6645" y="772795"/>
            <a:ext cx="7458710" cy="5604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外骨骼产业链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753110"/>
            <a:ext cx="4783455" cy="5601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545" y="1069340"/>
            <a:ext cx="6288405" cy="3773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外骨骼产业链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策略跟投好评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90" y="803275"/>
            <a:ext cx="4801235" cy="54610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435" y="803275"/>
            <a:ext cx="5934075" cy="66865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35" y="1616710"/>
            <a:ext cx="5598795" cy="465963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189039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277495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365950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32680" y="167322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行情分析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0200" y="159004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33566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40200" y="24733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32680" y="25565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32680" y="34397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策略选择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市场行情分析（</a:t>
            </a:r>
            <a:r>
              <a:rPr lang="en-US" altLang="zh-CN" sz="2800" b="1">
                <a:solidFill>
                  <a:schemeClr val="bg1"/>
                </a:solidFill>
              </a:rPr>
              <a:t>5-12</a:t>
            </a:r>
            <a:r>
              <a:rPr lang="zh-CN" altLang="en-US" sz="2800" b="1">
                <a:solidFill>
                  <a:schemeClr val="bg1"/>
                </a:solidFill>
              </a:rPr>
              <a:t>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3525" y="4206875"/>
            <a:ext cx="11844655" cy="1985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点</a:t>
            </a:r>
            <a:r>
              <a:rPr lang="en-US" altLang="zh-CN"/>
              <a:t>+</a:t>
            </a:r>
            <a:r>
              <a:rPr lang="zh-CN" altLang="en-US"/>
              <a:t>流动资金翻红，信号上向好；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、捕捞季节金叉</a:t>
            </a:r>
            <a:r>
              <a:rPr lang="en-US" altLang="zh-CN"/>
              <a:t>7</a:t>
            </a:r>
            <a:r>
              <a:rPr lang="zh-CN" altLang="en-US"/>
              <a:t>个交易日，今天正式出现死叉；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、平均股价技术上需要靠近牛线（跌下来</a:t>
            </a:r>
            <a:r>
              <a:rPr lang="en-US" altLang="zh-CN"/>
              <a:t> </a:t>
            </a:r>
            <a:r>
              <a:rPr lang="zh-CN" altLang="en-US"/>
              <a:t>或者</a:t>
            </a:r>
            <a:r>
              <a:rPr lang="en-US" altLang="zh-CN"/>
              <a:t> </a:t>
            </a:r>
            <a:r>
              <a:rPr lang="zh-CN" altLang="en-US"/>
              <a:t>高位震荡而牛线上移上去）；</a:t>
            </a:r>
            <a:endParaRPr lang="zh-CN" altLang="en-US"/>
          </a:p>
          <a:p>
            <a:endParaRPr lang="zh-CN"/>
          </a:p>
          <a:p>
            <a:r>
              <a:rPr lang="zh-CN"/>
              <a:t>观点：本次调整的关键在于平均股价与牛线的关系，是继续站牛线之上还是回到牛线之内？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策点：短期不宜追涨，更多是持股的减仓为主，然后等待下一轮的机会。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05" y="800100"/>
            <a:ext cx="6559550" cy="31089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80" y="800100"/>
            <a:ext cx="4730115" cy="135953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2350135"/>
            <a:ext cx="4740910" cy="156146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4" name="TextBox 1"/>
          <p:cNvSpPr txBox="1"/>
          <p:nvPr>
            <p:custDataLst>
              <p:tags r:id="rId1"/>
            </p:custDataLst>
          </p:nvPr>
        </p:nvSpPr>
        <p:spPr>
          <a:xfrm>
            <a:off x="287020" y="736283"/>
            <a:ext cx="8497888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、牛熊线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）牛线下移，杀跌，空仓观望；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）熊线上移，上涨，敢于持股；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）牛上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熊下，震荡，由捕捞季节决定震荡方向。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TextBox 1"/>
          <p:cNvSpPr txBox="1"/>
          <p:nvPr>
            <p:custDataLst>
              <p:tags r:id="rId2"/>
            </p:custDataLst>
          </p:nvPr>
        </p:nvSpPr>
        <p:spPr>
          <a:xfrm>
            <a:off x="286703" y="2674620"/>
            <a:ext cx="82804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BS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代表赚钱效应扩大，有相应主流板块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个股带动市场；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代表对应的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点涨得好的主流板块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个股结束。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"/>
          <p:cNvSpPr txBox="1"/>
          <p:nvPr>
            <p:custDataLst>
              <p:tags r:id="rId3"/>
            </p:custDataLst>
          </p:nvPr>
        </p:nvSpPr>
        <p:spPr>
          <a:xfrm>
            <a:off x="287020" y="4150995"/>
            <a:ext cx="5347970" cy="1547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、流动资金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）流动资金红有助力于市场延续上涨；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）流动资金绿则让市场拐头掉转向下；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"/>
          <p:cNvSpPr txBox="1"/>
          <p:nvPr>
            <p:custDataLst>
              <p:tags r:id="rId4"/>
            </p:custDataLst>
          </p:nvPr>
        </p:nvSpPr>
        <p:spPr>
          <a:xfrm>
            <a:off x="287020" y="5825490"/>
            <a:ext cx="75526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、横向统计：各数值的变化与位置，影响市场的整体位置。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/>
          <p:nvPr>
            <p:custDataLst>
              <p:tags r:id="rId5"/>
            </p:custDataLst>
          </p:nvPr>
        </p:nvSpPr>
        <p:spPr>
          <a:xfrm>
            <a:off x="6463665" y="4277995"/>
            <a:ext cx="5347970" cy="1547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、捕捞季节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）金叉则短线反弹上涨；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）死叉则短期技术调整；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大盘分析</a:t>
            </a:r>
            <a:endParaRPr lang="zh-CN" sz="2800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大盘分析实战运用</a:t>
            </a:r>
            <a:endParaRPr lang="zh-CN" sz="2800" b="1">
              <a:solidFill>
                <a:schemeClr val="bg1"/>
              </a:solidFill>
            </a:endParaRPr>
          </a:p>
        </p:txBody>
      </p:sp>
      <p:sp>
        <p:nvSpPr>
          <p:cNvPr id="10244" name="TextBox 1"/>
          <p:cNvSpPr txBox="1"/>
          <p:nvPr>
            <p:custDataLst>
              <p:tags r:id="rId1"/>
            </p:custDataLst>
          </p:nvPr>
        </p:nvSpPr>
        <p:spPr>
          <a:xfrm>
            <a:off x="287020" y="890905"/>
            <a:ext cx="11485880" cy="52254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2026-5-12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大盘分析：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从软件来看：当下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点区域，并且流动资金是翻红的，大的信号向好；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而短期捕捞季节死叉，故有技术调整，理论上调整的走向是让平均股价去靠近牛线（支撑位）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而由于整个平均股价箱体上移了，所以牛线也大概率会上移，两者相靠。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那么本周的重点就在于：平均股价是会站在牛线之上，还是回到牛线之内？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牛线之内，易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点；牛线之上，还会强者恒强，继续上攻！那谁主导？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示 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80915" y="956945"/>
            <a:ext cx="7101840" cy="4944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Box 1"/>
          <p:cNvSpPr txBox="1"/>
          <p:nvPr>
            <p:custDataLst>
              <p:tags r:id="rId3"/>
            </p:custDataLst>
          </p:nvPr>
        </p:nvSpPr>
        <p:spPr>
          <a:xfrm>
            <a:off x="287020" y="890905"/>
            <a:ext cx="5209540" cy="52254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大盘分析的主要目的：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、了解市场的环境，清晰当下的赚钱概率是大还是小，以此来控制自己的仓位。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、清晰当下市场的节奏，选用什么样的策略相配？例如上涨行情是趋势为主，下跌行情是空仓为主，震荡行情是网格为主。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2438400" y="1489710"/>
            <a:ext cx="808799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在投资中，不要在意那些没有逻辑的结论。</a:t>
            </a:r>
            <a:endParaRPr 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上涨了，乐观的观点总显得特别有深度；</a:t>
            </a:r>
            <a:endParaRPr 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下跌了，悲观的观点总显得特别有远见。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上周回顾</a:t>
            </a:r>
            <a:r>
              <a:rPr lang="en-US" altLang="zh-CN" sz="2800" b="1">
                <a:solidFill>
                  <a:schemeClr val="bg1"/>
                </a:solidFill>
              </a:rPr>
              <a:t>-</a:t>
            </a:r>
            <a:r>
              <a:rPr lang="zh-CN" altLang="en-US" sz="2800" b="1">
                <a:solidFill>
                  <a:schemeClr val="bg1"/>
                </a:solidFill>
              </a:rPr>
              <a:t>实战运用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3280"/>
            <a:ext cx="12192000" cy="55892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24850" y="2859405"/>
            <a:ext cx="2091690" cy="3797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先选板块，再选个股。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  <a:sym typeface="+mn-ea"/>
              </a:rPr>
              <a:t>上周回顾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 sz="2800" b="1">
                <a:solidFill>
                  <a:schemeClr val="bg1"/>
                </a:solidFill>
              </a:rPr>
              <a:t>实战运用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5195"/>
            <a:ext cx="12192000" cy="5334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5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6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7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8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1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2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WPS 演示</Application>
  <PresentationFormat>宽屏</PresentationFormat>
  <Paragraphs>114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优设标题黑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WPS_1225880857</cp:lastModifiedBy>
  <cp:revision>734</cp:revision>
  <dcterms:created xsi:type="dcterms:W3CDTF">2019-06-19T02:08:00Z</dcterms:created>
  <dcterms:modified xsi:type="dcterms:W3CDTF">2026-05-12T07:47:15Z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59BC3DF784374FFE9248BDD012039189_13</vt:lpwstr>
  </property>
</Properties>
</file>