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1273" r:id="rId8"/>
    <p:sldId id="894" r:id="rId9"/>
    <p:sldId id="607" r:id="rId10"/>
    <p:sldId id="1275" r:id="rId11"/>
    <p:sldId id="1276" r:id="rId12"/>
    <p:sldId id="1277" r:id="rId13"/>
    <p:sldId id="614" r:id="rId14"/>
    <p:sldId id="1266" r:id="rId15"/>
    <p:sldId id="1264" r:id="rId16"/>
    <p:sldId id="1244" r:id="rId17"/>
    <p:sldId id="1269" r:id="rId18"/>
    <p:sldId id="1271" r:id="rId19"/>
    <p:sldId id="1029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9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292"/>
        <p:guide pos="3840"/>
        <p:guide pos="49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6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57.xm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25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730" y="1771650"/>
            <a:ext cx="844740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跟随主线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趋势交易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PCB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3130" y="5951855"/>
            <a:ext cx="11082020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PCB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：符合双红模式，中线趋势向好、熊线上移，加速上涨、流动资金翻红，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涨停板家数创阶段新高，留意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5.22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涨停股回踩低吸机会。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956310"/>
            <a:ext cx="4658360" cy="4809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814"/>
          <a:stretch>
            <a:fillRect/>
          </a:stretch>
        </p:blipFill>
        <p:spPr>
          <a:xfrm>
            <a:off x="5572125" y="1375410"/>
            <a:ext cx="6422390" cy="37795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843895" y="4879340"/>
            <a:ext cx="11506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图片来源网络</a:t>
            </a:r>
            <a:endParaRPr lang="zh-CN" altLang="en-US" sz="1200" b="1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中线布局机会可遇不可求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205" y="1390650"/>
            <a:ext cx="9603105" cy="3529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9940" y="5977890"/>
            <a:ext cx="10529570" cy="386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 指数基金或核心个股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</a:rPr>
              <a:t>价值股，均可结合海洋状态做大波段，主升浪拿住股票比频繁换股收益更好</a:t>
            </a:r>
            <a:r>
              <a:rPr lang="en-US" altLang="zh-CN">
                <a:solidFill>
                  <a:srgbClr val="FF0000"/>
                </a:solidFill>
              </a:rPr>
              <a:t>                                                        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0905"/>
            <a:ext cx="9713595" cy="51466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1199515"/>
            <a:ext cx="2044700" cy="4589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5851525"/>
            <a:ext cx="10770235" cy="598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跟对主线，选好双龙双紫龙头股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655945" y="3263900"/>
            <a:ext cx="95758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sz="28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产品分析</a:t>
            </a:r>
            <a:endParaRPr lang="zh-CN" sz="28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995545" y="242887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6875780" y="2659380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627495" y="452564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03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749800" y="425005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04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70" y="6450965"/>
            <a:ext cx="104184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经传多赢投资顾问：何灶婵，投顾执业编号：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A1120622050001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，基金从业编号：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A20211117003798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4240" y="5954395"/>
            <a:ext cx="10889615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5782945" y="3390900"/>
            <a:ext cx="95758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sz="28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产品分析</a:t>
            </a:r>
            <a:endParaRPr lang="zh-CN" sz="28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5122545" y="255587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7002780" y="2786380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6754495" y="465264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03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4876800" y="437705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04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28270" y="6577965"/>
            <a:ext cx="104184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经传多赢投资顾问：何灶婵，投顾执业编号：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A1120622050001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，基金从业编号：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A20211117003798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1240" y="6081395"/>
            <a:ext cx="10889615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03605" y="1327150"/>
            <a:ext cx="9824085" cy="2923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405" y="1173480"/>
            <a:ext cx="5601970" cy="44310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5700" y="1126490"/>
            <a:ext cx="5307330" cy="28790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612890" y="4358005"/>
            <a:ext cx="5180330" cy="1389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、连续</a:t>
            </a:r>
            <a:r>
              <a:rPr lang="en-US" altLang="zh-CN"/>
              <a:t>2</a:t>
            </a:r>
            <a:r>
              <a:rPr lang="zh-CN" altLang="en-US"/>
              <a:t>个涨停板个股，主力资金介入更深，有延续性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、双紫资金参与，代表游资抢筹，爆发力更强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、震荡洗盘中，红肥绿瘦，没什么资金流出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2475" y="154940"/>
            <a:ext cx="600075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短线选股策略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4325" y="1829435"/>
            <a:ext cx="4821555" cy="3451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32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7425" y="5858510"/>
            <a:ext cx="1103503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智能盯盘</a:t>
            </a:r>
            <a:r>
              <a:rPr lang="en-US" altLang="zh-CN"/>
              <a:t>-</a:t>
            </a:r>
            <a:r>
              <a:rPr lang="zh-CN" altLang="en-US"/>
              <a:t>龙头回档</a:t>
            </a:r>
            <a:r>
              <a:rPr lang="en-US" altLang="zh-CN"/>
              <a:t>/</a:t>
            </a:r>
            <a:r>
              <a:rPr lang="zh-CN" altLang="en-US"/>
              <a:t>涨停棱镜</a:t>
            </a:r>
            <a:r>
              <a:rPr lang="en-US" altLang="zh-CN"/>
              <a:t>T+3</a:t>
            </a:r>
            <a:r>
              <a:rPr lang="zh-CN" altLang="en-US"/>
              <a:t>策略，留意蓝线支撑，短线熊线兜底，中线辅助线兜底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425" y="1000125"/>
            <a:ext cx="4918075" cy="4563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876300"/>
            <a:ext cx="4616450" cy="4810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06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主线风口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放量上涨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修复背离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3315" y="5530850"/>
            <a:ext cx="10008235" cy="906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资金红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捕捞金叉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熊线上移，今日再次突破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万亿，放量上涨修复顶背离，再次迎来最大操作机会行情；但市场分化严重，只有不到一半个股上涨，跟对主线涨停板机会多，主线方向依然可重仓参与，顺势持股，其中最强是科创板指数。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725" y="1020445"/>
            <a:ext cx="6598920" cy="4259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65" y="1020445"/>
            <a:ext cx="3535680" cy="43510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21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极端分化，抱团行情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01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020" y="1069340"/>
            <a:ext cx="5427980" cy="4824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指数4200，多数个股低于3000点时候的价格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上证指数：4200 点附近</a:t>
            </a:r>
            <a:endParaRPr lang="zh-CN" altLang="en-US"/>
          </a:p>
          <a:p>
            <a:r>
              <a:rPr lang="zh-CN" altLang="en-US"/>
              <a:t>全市场 </a:t>
            </a:r>
            <a:r>
              <a:rPr lang="en-US" altLang="zh-CN"/>
              <a:t>A </a:t>
            </a:r>
            <a:r>
              <a:rPr lang="zh-CN" altLang="en-US"/>
              <a:t>股：约5420 只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股价低于 2024 年 3000 点时价位：3870–4000 只，占比71.5%–74%（约 3/4）</a:t>
            </a:r>
            <a:endParaRPr lang="zh-CN" altLang="en-US"/>
          </a:p>
          <a:p>
            <a:r>
              <a:rPr lang="zh-CN" altLang="en-US"/>
              <a:t>股价低于 2800 点价位：1700–1800 只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个股中位数对应点位：2681 点（一半股票比 3000 点还低）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跟上 4200 点的股票：仅1100–1300 只（≤25%）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真正领涨跑赢指数：200–300 只（</a:t>
            </a:r>
            <a:r>
              <a:rPr lang="en-US" altLang="zh-CN"/>
              <a:t>AI、</a:t>
            </a:r>
            <a:r>
              <a:rPr lang="zh-CN" altLang="en-US"/>
              <a:t>算力、半导体、大盘龙头）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所以指数在 4200 点，7 成多股票还在 3000 点以下，近半数在 2800 点以下。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9875" y="847090"/>
            <a:ext cx="3881755" cy="33286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63080" y="4064635"/>
            <a:ext cx="4901565" cy="2466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A</a:t>
            </a:r>
            <a:r>
              <a:rPr lang="zh-CN" altLang="en-US"/>
              <a:t>股历史上，曾经有过多次类似于本轮</a:t>
            </a:r>
            <a:r>
              <a:rPr lang="en-US" altLang="zh-CN"/>
              <a:t>AI</a:t>
            </a:r>
            <a:r>
              <a:rPr lang="zh-CN" altLang="en-US"/>
              <a:t>大牛市的行情。比如：</a:t>
            </a:r>
            <a:endParaRPr lang="zh-CN" altLang="en-US"/>
          </a:p>
          <a:p>
            <a:r>
              <a:rPr lang="zh-CN" altLang="en-US"/>
              <a:t> 2005年-2007年周期股的“五朵金花”；</a:t>
            </a:r>
            <a:endParaRPr lang="zh-CN" altLang="en-US"/>
          </a:p>
          <a:p>
            <a:r>
              <a:rPr lang="zh-CN" altLang="en-US"/>
              <a:t> 2009年-2010年医药股的春天；</a:t>
            </a:r>
            <a:endParaRPr lang="zh-CN" altLang="en-US"/>
          </a:p>
          <a:p>
            <a:r>
              <a:rPr lang="zh-CN" altLang="en-US"/>
              <a:t> 2013年-2015年互联网的狂潮； </a:t>
            </a:r>
            <a:endParaRPr lang="zh-CN" altLang="en-US"/>
          </a:p>
          <a:p>
            <a:r>
              <a:rPr lang="zh-CN" altLang="en-US"/>
              <a:t>2017年-2020年大消费的抱团；</a:t>
            </a:r>
            <a:endParaRPr lang="zh-CN" altLang="en-US"/>
          </a:p>
          <a:p>
            <a:r>
              <a:rPr lang="zh-CN" altLang="en-US"/>
              <a:t> 2019年-2021年新能源的爆发；</a:t>
            </a:r>
            <a:endParaRPr lang="zh-CN" altLang="en-US"/>
          </a:p>
          <a:p>
            <a:r>
              <a:rPr lang="zh-CN" altLang="en-US"/>
              <a:t> 2022年-2024年红利股的逆袭。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中国芯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国产芯爆发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0825" y="1369695"/>
            <a:ext cx="5293360" cy="5256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1）芯片：华为发表“韬（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τ）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定律” 半导体技术实现新突破，预计到2031年，基于该定律的高端芯片晶体管密度将达到1.4纳米制程的同等水平。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2）电力：国家发改委与国家能源局发布多用户绿电直连政策，并优先支持算力设施、绿色氢氨醇等新兴产业和未来产业开展绿电直连。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3）机器人：海关数据显示，中国工业机器人出口表现强劲，其中4月份单月出口量突破2.5万台，同比增长接近90%。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4）PCB、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光通信：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Rubin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物料清单拆解显示，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PCB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成为价值增幅最显著的下游零部件，较上一代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GB300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机架大涨233%。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" y="1056005"/>
            <a:ext cx="6045200" cy="4677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663190"/>
            <a:ext cx="9072245" cy="1003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主线热点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主线热点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-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选择大于努力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0665" y="6020435"/>
            <a:ext cx="831532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80455" y="1369695"/>
            <a:ext cx="5713730" cy="5256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260" y="5083175"/>
            <a:ext cx="10954385" cy="1363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大主线需具备</a:t>
            </a:r>
            <a:r>
              <a:rPr lang="en-US" altLang="zh-CN"/>
              <a:t> </a:t>
            </a:r>
            <a:r>
              <a:rPr lang="zh-CN" altLang="en-US"/>
              <a:t>政策</a:t>
            </a:r>
            <a:r>
              <a:rPr lang="en-US" altLang="zh-CN"/>
              <a:t>/</a:t>
            </a:r>
            <a:r>
              <a:rPr lang="zh-CN" altLang="en-US"/>
              <a:t>基本面支持、技术面启动</a:t>
            </a:r>
            <a:r>
              <a:rPr lang="en-US" altLang="zh-CN"/>
              <a:t>+</a:t>
            </a:r>
            <a:r>
              <a:rPr lang="zh-CN" altLang="en-US"/>
              <a:t>资金面聚集，才容易走出大行情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当下主线技术面</a:t>
            </a:r>
            <a:r>
              <a:rPr lang="en-US" altLang="zh-CN"/>
              <a:t>+</a:t>
            </a:r>
            <a:r>
              <a:rPr lang="zh-CN" altLang="en-US"/>
              <a:t>资金面来</a:t>
            </a:r>
            <a:r>
              <a:rPr lang="en-US" altLang="zh-CN"/>
              <a:t> </a:t>
            </a:r>
            <a:r>
              <a:rPr lang="zh-CN" altLang="en-US"/>
              <a:t>看涨停棱镜反复上榜（</a:t>
            </a:r>
            <a:r>
              <a:rPr lang="en-US" altLang="zh-CN"/>
              <a:t>3</a:t>
            </a:r>
            <a:r>
              <a:rPr lang="zh-CN" altLang="en-US"/>
              <a:t>天</a:t>
            </a:r>
            <a:r>
              <a:rPr lang="en-US" altLang="zh-CN"/>
              <a:t>1</a:t>
            </a:r>
            <a:r>
              <a:rPr lang="zh-CN" altLang="en-US"/>
              <a:t>次</a:t>
            </a:r>
            <a:r>
              <a:rPr lang="en-US" altLang="zh-CN"/>
              <a:t>/5</a:t>
            </a:r>
            <a:r>
              <a:rPr lang="zh-CN" altLang="en-US"/>
              <a:t>天</a:t>
            </a:r>
            <a:r>
              <a:rPr lang="en-US" altLang="zh-CN"/>
              <a:t>3</a:t>
            </a:r>
            <a:r>
              <a:rPr lang="zh-CN" altLang="en-US"/>
              <a:t>次）、资金百亿</a:t>
            </a:r>
            <a:r>
              <a:rPr lang="en-US" altLang="zh-CN"/>
              <a:t>+</a:t>
            </a:r>
            <a:r>
              <a:rPr lang="zh-CN" altLang="en-US"/>
              <a:t>、涨停板家数</a:t>
            </a:r>
            <a:r>
              <a:rPr lang="en-US" altLang="zh-CN"/>
              <a:t>15</a:t>
            </a:r>
            <a:r>
              <a:rPr lang="zh-CN" altLang="en-US"/>
              <a:t>家</a:t>
            </a:r>
            <a:endParaRPr lang="zh-CN" altLang="en-US"/>
          </a:p>
          <a:p>
            <a:r>
              <a:rPr lang="zh-CN" altLang="en-US"/>
              <a:t>如</a:t>
            </a:r>
            <a:r>
              <a:rPr lang="zh-CN" altLang="en-US" b="1">
                <a:solidFill>
                  <a:srgbClr val="FF0000"/>
                </a:solidFill>
              </a:rPr>
              <a:t>国产芯片、机器人、</a:t>
            </a:r>
            <a:r>
              <a:rPr lang="en-US" altLang="zh-CN" b="1">
                <a:solidFill>
                  <a:srgbClr val="FF0000"/>
                </a:solidFill>
              </a:rPr>
              <a:t>PCB</a:t>
            </a:r>
            <a:r>
              <a:rPr lang="zh-CN" altLang="en-US" b="1">
                <a:solidFill>
                  <a:srgbClr val="FF0000"/>
                </a:solidFill>
              </a:rPr>
              <a:t>。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0455" y="969010"/>
            <a:ext cx="5480050" cy="36156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010"/>
            <a:ext cx="6032500" cy="3455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国产芯片双线上移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0665" y="6042025"/>
            <a:ext cx="9081770" cy="404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国产芯片：符合双红模式，中线趋势向好、熊线上移，加速上涨、流动资金翻红，消息利好</a:t>
            </a:r>
            <a:endParaRPr lang="en-US" altLang="zh-CN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" y="905510"/>
            <a:ext cx="4274820" cy="4864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985" y="893445"/>
            <a:ext cx="6186805" cy="4798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7345" y="5587365"/>
            <a:ext cx="174117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截图内容来源新华社</a:t>
            </a:r>
            <a:endParaRPr lang="zh-CN" altLang="en-US" sz="1200" b="1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COMMONDATA" val="eyJoZGlkIjoiNjJjNmZlMjNkOTJmNDA2NmIwMGRiZmY5MDY5NzA4NDgifQ=="/>
  <p:tag name="KSO_WPP_MARK_KEY" val="257877f6-fe8c-4c47-ab4c-274c99a6a791"/>
  <p:tag name="commondata" val="eyJoZGlkIjoiY2NjMjc2YTM3OTU3MDczMTg5NGExODc2MDBmZmJkNz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1864</Words>
  <Application>WPS 演示</Application>
  <PresentationFormat>宽屏</PresentationFormat>
  <Paragraphs>153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Normal</vt:lpstr>
      <vt:lpstr>思源黑体 CN Light</vt:lpstr>
      <vt:lpstr>思源黑体 CN Bold</vt:lpstr>
      <vt:lpstr>思源黑体 CN Medium</vt:lpstr>
      <vt:lpstr>Noto Sans S Chinese Medium</vt:lpstr>
      <vt:lpstr>DIN Black</vt:lpstr>
      <vt:lpstr>Segoe Print</vt:lpstr>
      <vt:lpstr>楷体</vt:lpstr>
      <vt:lpstr>方正宝黑体 简 Medium</vt:lpstr>
      <vt:lpstr>黑体</vt:lpstr>
      <vt:lpstr>汉仪雅酷黑简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1015</cp:revision>
  <dcterms:created xsi:type="dcterms:W3CDTF">2019-06-19T02:08:00Z</dcterms:created>
  <dcterms:modified xsi:type="dcterms:W3CDTF">2026-05-25T11:26:59Z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98B0645011BC43B0BFB9BFC8374894E3</vt:lpwstr>
  </property>
</Properties>
</file>